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slides/slide308.xml" ContentType="application/vnd.openxmlformats-officedocument.presentationml.slide+xml"/>
  <Override PartName="/ppt/slides/slide319.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344.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33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00.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327.xml" ContentType="application/vnd.openxmlformats-officedocument.presentationml.slide+xml"/>
  <Override PartName="/ppt/slides/slide338.xml" ContentType="application/vnd.openxmlformats-officedocument.presentationml.slide+xml"/>
  <Override PartName="/ppt/slideLayouts/slideLayout21.xml" ContentType="application/vnd.openxmlformats-officedocument.presentationml.slideLayout+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316.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305.xml" ContentType="application/vnd.openxmlformats-officedocument.presentationml.slide+xml"/>
  <Override PartName="/ppt/slides/slide352.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78.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341.xml" ContentType="application/vnd.openxmlformats-officedocument.presentationml.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s/slide292.xml" ContentType="application/vnd.openxmlformats-officedocument.presentationml.slide+xml"/>
  <Override PartName="/ppt/slideLayouts/slideLayout15.xml" ContentType="application/vnd.openxmlformats-officedocument.presentationml.slideLayout+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346.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335.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324.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297.xml" ContentType="application/vnd.openxmlformats-officedocument.presentationml.slide+xml"/>
  <Override PartName="/ppt/slides/slide302.xml" ContentType="application/vnd.openxmlformats-officedocument.presentationml.slide+xml"/>
  <Override PartName="/ppt/slides/slide313.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s/slide329.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s/slide318.xml" ContentType="application/vnd.openxmlformats-officedocument.presentationml.slide+xml"/>
  <Override PartName="/ppt/slideLayouts/slideLayout12.xml" ContentType="application/vnd.openxmlformats-officedocument.presentationml.slideLayout+xml"/>
  <Override PartName="/ppt/slides/slide157.xml" ContentType="application/vnd.openxmlformats-officedocument.presentationml.slide+xml"/>
  <Override PartName="/ppt/slides/slide220.xml" ContentType="application/vnd.openxmlformats-officedocument.presentationml.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34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321.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31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s/slide29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348.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337.xml" ContentType="application/vnd.openxmlformats-officedocument.presentationml.slide+xml"/>
  <Override PartName="/ppt/slideLayouts/slideLayout20.xml" ContentType="application/vnd.openxmlformats-officedocument.presentationml.slideLayout+xml"/>
  <Override PartName="/ppt/slides/slide129.xml" ContentType="application/vnd.openxmlformats-officedocument.presentationml.slide+xml"/>
  <Override PartName="/ppt/slides/slide176.xml" ContentType="application/vnd.openxmlformats-officedocument.presentationml.slide+xml"/>
  <Override PartName="/ppt/slides/slide32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299.xml" ContentType="application/vnd.openxmlformats-officedocument.presentationml.slide+xml"/>
  <Override PartName="/ppt/slides/slide304.xml" ContentType="application/vnd.openxmlformats-officedocument.presentationml.slide+xml"/>
  <Override PartName="/ppt/slides/slide315.xml" ContentType="application/vnd.openxmlformats-officedocument.presentationml.slide+xml"/>
  <Override PartName="/ppt/slides/slide35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slides/slide34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Layouts/slideLayout11.xml" ContentType="application/vnd.openxmlformats-officedocument.presentationml.slideLayout+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Lst>
  <p:sldIdLst>
    <p:sldId id="256" r:id="rId3"/>
    <p:sldId id="257" r:id="rId4"/>
    <p:sldId id="258" r:id="rId5"/>
    <p:sldId id="260" r:id="rId6"/>
    <p:sldId id="261" r:id="rId7"/>
    <p:sldId id="262" r:id="rId8"/>
    <p:sldId id="263" r:id="rId9"/>
    <p:sldId id="264" r:id="rId10"/>
    <p:sldId id="266" r:id="rId11"/>
    <p:sldId id="267" r:id="rId12"/>
    <p:sldId id="329" r:id="rId13"/>
    <p:sldId id="268" r:id="rId14"/>
    <p:sldId id="269" r:id="rId15"/>
    <p:sldId id="270" r:id="rId16"/>
    <p:sldId id="271" r:id="rId17"/>
    <p:sldId id="272" r:id="rId18"/>
    <p:sldId id="273" r:id="rId19"/>
    <p:sldId id="275" r:id="rId20"/>
    <p:sldId id="276" r:id="rId21"/>
    <p:sldId id="277" r:id="rId22"/>
    <p:sldId id="278" r:id="rId23"/>
    <p:sldId id="279" r:id="rId24"/>
    <p:sldId id="280" r:id="rId25"/>
    <p:sldId id="281" r:id="rId26"/>
    <p:sldId id="330"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00" r:id="rId45"/>
    <p:sldId id="301" r:id="rId46"/>
    <p:sldId id="303" r:id="rId47"/>
    <p:sldId id="304" r:id="rId48"/>
    <p:sldId id="305" r:id="rId49"/>
    <p:sldId id="306" r:id="rId50"/>
    <p:sldId id="307" r:id="rId51"/>
    <p:sldId id="308" r:id="rId52"/>
    <p:sldId id="309" r:id="rId53"/>
    <p:sldId id="310" r:id="rId54"/>
    <p:sldId id="601" r:id="rId55"/>
    <p:sldId id="311" r:id="rId56"/>
    <p:sldId id="312" r:id="rId57"/>
    <p:sldId id="314" r:id="rId58"/>
    <p:sldId id="315" r:id="rId59"/>
    <p:sldId id="316" r:id="rId60"/>
    <p:sldId id="317" r:id="rId61"/>
    <p:sldId id="318" r:id="rId62"/>
    <p:sldId id="319" r:id="rId63"/>
    <p:sldId id="376" r:id="rId64"/>
    <p:sldId id="377" r:id="rId65"/>
    <p:sldId id="378" r:id="rId66"/>
    <p:sldId id="379" r:id="rId67"/>
    <p:sldId id="380" r:id="rId68"/>
    <p:sldId id="381" r:id="rId69"/>
    <p:sldId id="382" r:id="rId70"/>
    <p:sldId id="383" r:id="rId71"/>
    <p:sldId id="385" r:id="rId72"/>
    <p:sldId id="386" r:id="rId73"/>
    <p:sldId id="320" r:id="rId74"/>
    <p:sldId id="321" r:id="rId75"/>
    <p:sldId id="322" r:id="rId76"/>
    <p:sldId id="324" r:id="rId77"/>
    <p:sldId id="325" r:id="rId78"/>
    <p:sldId id="384" r:id="rId79"/>
    <p:sldId id="326" r:id="rId80"/>
    <p:sldId id="374" r:id="rId81"/>
    <p:sldId id="375" r:id="rId82"/>
    <p:sldId id="327" r:id="rId83"/>
    <p:sldId id="328" r:id="rId84"/>
    <p:sldId id="331" r:id="rId85"/>
    <p:sldId id="332" r:id="rId86"/>
    <p:sldId id="333" r:id="rId87"/>
    <p:sldId id="334" r:id="rId88"/>
    <p:sldId id="387" r:id="rId89"/>
    <p:sldId id="388" r:id="rId90"/>
    <p:sldId id="393" r:id="rId91"/>
    <p:sldId id="394" r:id="rId92"/>
    <p:sldId id="395" r:id="rId93"/>
    <p:sldId id="396" r:id="rId94"/>
    <p:sldId id="397" r:id="rId95"/>
    <p:sldId id="398" r:id="rId96"/>
    <p:sldId id="624" r:id="rId97"/>
    <p:sldId id="399" r:id="rId98"/>
    <p:sldId id="400" r:id="rId99"/>
    <p:sldId id="401" r:id="rId100"/>
    <p:sldId id="402" r:id="rId101"/>
    <p:sldId id="625" r:id="rId102"/>
    <p:sldId id="626" r:id="rId103"/>
    <p:sldId id="627" r:id="rId104"/>
    <p:sldId id="389" r:id="rId105"/>
    <p:sldId id="390" r:id="rId106"/>
    <p:sldId id="392" r:id="rId107"/>
    <p:sldId id="391" r:id="rId108"/>
    <p:sldId id="335" r:id="rId109"/>
    <p:sldId id="337" r:id="rId110"/>
    <p:sldId id="338" r:id="rId111"/>
    <p:sldId id="340" r:id="rId112"/>
    <p:sldId id="341" r:id="rId113"/>
    <p:sldId id="342" r:id="rId114"/>
    <p:sldId id="343" r:id="rId115"/>
    <p:sldId id="344" r:id="rId116"/>
    <p:sldId id="345" r:id="rId117"/>
    <p:sldId id="346" r:id="rId118"/>
    <p:sldId id="347" r:id="rId119"/>
    <p:sldId id="348" r:id="rId120"/>
    <p:sldId id="350" r:id="rId121"/>
    <p:sldId id="351" r:id="rId122"/>
    <p:sldId id="352" r:id="rId123"/>
    <p:sldId id="353" r:id="rId124"/>
    <p:sldId id="354" r:id="rId125"/>
    <p:sldId id="355" r:id="rId126"/>
    <p:sldId id="356" r:id="rId127"/>
    <p:sldId id="358" r:id="rId128"/>
    <p:sldId id="359" r:id="rId129"/>
    <p:sldId id="360" r:id="rId130"/>
    <p:sldId id="361" r:id="rId131"/>
    <p:sldId id="362" r:id="rId132"/>
    <p:sldId id="363" r:id="rId133"/>
    <p:sldId id="364" r:id="rId134"/>
    <p:sldId id="365" r:id="rId135"/>
    <p:sldId id="366" r:id="rId136"/>
    <p:sldId id="367" r:id="rId137"/>
    <p:sldId id="368" r:id="rId138"/>
    <p:sldId id="369" r:id="rId139"/>
    <p:sldId id="370" r:id="rId140"/>
    <p:sldId id="371" r:id="rId141"/>
    <p:sldId id="372" r:id="rId142"/>
    <p:sldId id="419" r:id="rId143"/>
    <p:sldId id="373" r:id="rId144"/>
    <p:sldId id="403" r:id="rId145"/>
    <p:sldId id="404" r:id="rId146"/>
    <p:sldId id="405" r:id="rId147"/>
    <p:sldId id="406" r:id="rId148"/>
    <p:sldId id="407" r:id="rId149"/>
    <p:sldId id="408" r:id="rId150"/>
    <p:sldId id="409" r:id="rId151"/>
    <p:sldId id="410" r:id="rId152"/>
    <p:sldId id="411" r:id="rId153"/>
    <p:sldId id="412" r:id="rId154"/>
    <p:sldId id="413" r:id="rId155"/>
    <p:sldId id="414" r:id="rId156"/>
    <p:sldId id="415" r:id="rId157"/>
    <p:sldId id="416" r:id="rId158"/>
    <p:sldId id="417" r:id="rId159"/>
    <p:sldId id="418" r:id="rId160"/>
    <p:sldId id="420" r:id="rId161"/>
    <p:sldId id="421" r:id="rId162"/>
    <p:sldId id="422" r:id="rId163"/>
    <p:sldId id="423" r:id="rId164"/>
    <p:sldId id="424" r:id="rId165"/>
    <p:sldId id="425" r:id="rId166"/>
    <p:sldId id="448" r:id="rId167"/>
    <p:sldId id="426" r:id="rId168"/>
    <p:sldId id="427" r:id="rId169"/>
    <p:sldId id="428" r:id="rId170"/>
    <p:sldId id="429" r:id="rId171"/>
    <p:sldId id="431" r:id="rId172"/>
    <p:sldId id="432" r:id="rId173"/>
    <p:sldId id="433" r:id="rId174"/>
    <p:sldId id="434" r:id="rId175"/>
    <p:sldId id="435" r:id="rId176"/>
    <p:sldId id="436" r:id="rId177"/>
    <p:sldId id="449" r:id="rId178"/>
    <p:sldId id="437" r:id="rId179"/>
    <p:sldId id="438" r:id="rId180"/>
    <p:sldId id="439" r:id="rId181"/>
    <p:sldId id="443" r:id="rId182"/>
    <p:sldId id="444" r:id="rId183"/>
    <p:sldId id="445" r:id="rId184"/>
    <p:sldId id="440" r:id="rId185"/>
    <p:sldId id="446" r:id="rId186"/>
    <p:sldId id="447" r:id="rId187"/>
    <p:sldId id="469" r:id="rId188"/>
    <p:sldId id="450" r:id="rId189"/>
    <p:sldId id="470" r:id="rId190"/>
    <p:sldId id="471" r:id="rId191"/>
    <p:sldId id="451" r:id="rId192"/>
    <p:sldId id="452" r:id="rId193"/>
    <p:sldId id="453" r:id="rId194"/>
    <p:sldId id="454" r:id="rId195"/>
    <p:sldId id="455" r:id="rId196"/>
    <p:sldId id="456" r:id="rId197"/>
    <p:sldId id="457" r:id="rId198"/>
    <p:sldId id="458" r:id="rId199"/>
    <p:sldId id="461" r:id="rId200"/>
    <p:sldId id="459" r:id="rId201"/>
    <p:sldId id="462" r:id="rId202"/>
    <p:sldId id="463" r:id="rId203"/>
    <p:sldId id="464" r:id="rId204"/>
    <p:sldId id="465" r:id="rId205"/>
    <p:sldId id="466" r:id="rId206"/>
    <p:sldId id="467" r:id="rId207"/>
    <p:sldId id="468" r:id="rId208"/>
    <p:sldId id="472" r:id="rId209"/>
    <p:sldId id="473" r:id="rId210"/>
    <p:sldId id="474" r:id="rId211"/>
    <p:sldId id="475" r:id="rId212"/>
    <p:sldId id="476" r:id="rId213"/>
    <p:sldId id="477" r:id="rId214"/>
    <p:sldId id="478" r:id="rId215"/>
    <p:sldId id="479" r:id="rId216"/>
    <p:sldId id="480" r:id="rId217"/>
    <p:sldId id="481" r:id="rId218"/>
    <p:sldId id="482" r:id="rId219"/>
    <p:sldId id="483" r:id="rId220"/>
    <p:sldId id="484" r:id="rId221"/>
    <p:sldId id="486" r:id="rId222"/>
    <p:sldId id="487" r:id="rId223"/>
    <p:sldId id="488" r:id="rId224"/>
    <p:sldId id="489" r:id="rId225"/>
    <p:sldId id="490" r:id="rId226"/>
    <p:sldId id="491" r:id="rId227"/>
    <p:sldId id="492" r:id="rId228"/>
    <p:sldId id="494" r:id="rId229"/>
    <p:sldId id="495" r:id="rId230"/>
    <p:sldId id="496" r:id="rId231"/>
    <p:sldId id="497" r:id="rId232"/>
    <p:sldId id="498" r:id="rId233"/>
    <p:sldId id="499" r:id="rId234"/>
    <p:sldId id="500" r:id="rId235"/>
    <p:sldId id="502" r:id="rId236"/>
    <p:sldId id="503" r:id="rId237"/>
    <p:sldId id="504" r:id="rId238"/>
    <p:sldId id="505" r:id="rId239"/>
    <p:sldId id="506" r:id="rId240"/>
    <p:sldId id="507" r:id="rId241"/>
    <p:sldId id="508" r:id="rId242"/>
    <p:sldId id="509" r:id="rId243"/>
    <p:sldId id="510" r:id="rId244"/>
    <p:sldId id="511" r:id="rId245"/>
    <p:sldId id="512" r:id="rId246"/>
    <p:sldId id="513" r:id="rId247"/>
    <p:sldId id="514" r:id="rId248"/>
    <p:sldId id="515" r:id="rId249"/>
    <p:sldId id="516" r:id="rId250"/>
    <p:sldId id="517" r:id="rId251"/>
    <p:sldId id="518" r:id="rId252"/>
    <p:sldId id="519" r:id="rId253"/>
    <p:sldId id="520" r:id="rId254"/>
    <p:sldId id="521" r:id="rId255"/>
    <p:sldId id="522" r:id="rId256"/>
    <p:sldId id="537" r:id="rId257"/>
    <p:sldId id="538" r:id="rId258"/>
    <p:sldId id="539" r:id="rId259"/>
    <p:sldId id="540" r:id="rId260"/>
    <p:sldId id="541" r:id="rId261"/>
    <p:sldId id="542" r:id="rId262"/>
    <p:sldId id="543" r:id="rId263"/>
    <p:sldId id="544" r:id="rId264"/>
    <p:sldId id="545" r:id="rId265"/>
    <p:sldId id="546" r:id="rId266"/>
    <p:sldId id="547" r:id="rId267"/>
    <p:sldId id="548" r:id="rId268"/>
    <p:sldId id="549" r:id="rId269"/>
    <p:sldId id="550" r:id="rId270"/>
    <p:sldId id="551" r:id="rId271"/>
    <p:sldId id="552" r:id="rId272"/>
    <p:sldId id="553" r:id="rId273"/>
    <p:sldId id="554" r:id="rId274"/>
    <p:sldId id="555" r:id="rId275"/>
    <p:sldId id="556" r:id="rId276"/>
    <p:sldId id="557" r:id="rId277"/>
    <p:sldId id="558" r:id="rId278"/>
    <p:sldId id="559" r:id="rId279"/>
    <p:sldId id="560" r:id="rId280"/>
    <p:sldId id="561" r:id="rId281"/>
    <p:sldId id="562" r:id="rId282"/>
    <p:sldId id="563" r:id="rId283"/>
    <p:sldId id="564" r:id="rId284"/>
    <p:sldId id="565" r:id="rId285"/>
    <p:sldId id="566" r:id="rId286"/>
    <p:sldId id="567" r:id="rId287"/>
    <p:sldId id="568" r:id="rId288"/>
    <p:sldId id="629" r:id="rId289"/>
    <p:sldId id="569" r:id="rId290"/>
    <p:sldId id="571" r:id="rId291"/>
    <p:sldId id="572" r:id="rId292"/>
    <p:sldId id="573" r:id="rId293"/>
    <p:sldId id="574" r:id="rId294"/>
    <p:sldId id="575" r:id="rId295"/>
    <p:sldId id="576" r:id="rId296"/>
    <p:sldId id="577" r:id="rId297"/>
    <p:sldId id="578" r:id="rId298"/>
    <p:sldId id="579" r:id="rId299"/>
    <p:sldId id="580" r:id="rId300"/>
    <p:sldId id="581" r:id="rId301"/>
    <p:sldId id="582" r:id="rId302"/>
    <p:sldId id="583" r:id="rId303"/>
    <p:sldId id="584" r:id="rId304"/>
    <p:sldId id="585" r:id="rId305"/>
    <p:sldId id="586" r:id="rId306"/>
    <p:sldId id="523" r:id="rId307"/>
    <p:sldId id="524" r:id="rId308"/>
    <p:sldId id="525" r:id="rId309"/>
    <p:sldId id="526" r:id="rId310"/>
    <p:sldId id="527" r:id="rId311"/>
    <p:sldId id="528" r:id="rId312"/>
    <p:sldId id="529" r:id="rId313"/>
    <p:sldId id="530" r:id="rId314"/>
    <p:sldId id="531" r:id="rId315"/>
    <p:sldId id="532" r:id="rId316"/>
    <p:sldId id="533" r:id="rId317"/>
    <p:sldId id="534" r:id="rId318"/>
    <p:sldId id="535" r:id="rId319"/>
    <p:sldId id="536" r:id="rId320"/>
    <p:sldId id="587" r:id="rId321"/>
    <p:sldId id="602" r:id="rId322"/>
    <p:sldId id="600" r:id="rId323"/>
    <p:sldId id="603" r:id="rId324"/>
    <p:sldId id="604" r:id="rId325"/>
    <p:sldId id="605" r:id="rId326"/>
    <p:sldId id="611" r:id="rId327"/>
    <p:sldId id="606" r:id="rId328"/>
    <p:sldId id="607" r:id="rId329"/>
    <p:sldId id="609" r:id="rId330"/>
    <p:sldId id="610" r:id="rId331"/>
    <p:sldId id="612" r:id="rId332"/>
    <p:sldId id="613" r:id="rId333"/>
    <p:sldId id="614" r:id="rId334"/>
    <p:sldId id="616" r:id="rId335"/>
    <p:sldId id="617" r:id="rId336"/>
    <p:sldId id="618" r:id="rId337"/>
    <p:sldId id="619" r:id="rId338"/>
    <p:sldId id="620" r:id="rId339"/>
    <p:sldId id="621" r:id="rId340"/>
    <p:sldId id="622" r:id="rId341"/>
    <p:sldId id="630" r:id="rId342"/>
    <p:sldId id="623" r:id="rId343"/>
    <p:sldId id="631" r:id="rId344"/>
    <p:sldId id="589" r:id="rId345"/>
    <p:sldId id="590" r:id="rId346"/>
    <p:sldId id="591" r:id="rId347"/>
    <p:sldId id="592" r:id="rId348"/>
    <p:sldId id="593" r:id="rId349"/>
    <p:sldId id="594" r:id="rId350"/>
    <p:sldId id="595" r:id="rId351"/>
    <p:sldId id="596" r:id="rId352"/>
    <p:sldId id="597" r:id="rId353"/>
    <p:sldId id="598" r:id="rId354"/>
    <p:sldId id="599" r:id="rId355"/>
    <p:sldId id="632" r:id="rId356"/>
    <p:sldId id="633" r:id="rId357"/>
    <p:sldId id="635" r:id="rId358"/>
  </p:sldIdLst>
  <p:sldSz cx="9144000" cy="6858000" type="screen4x3"/>
  <p:notesSz cx="6858000" cy="9144000"/>
  <p:defaultTextStyle>
    <a:defPPr>
      <a:defRPr lang="fa-I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9" autoAdjust="0"/>
    <p:restoredTop sz="86380" autoAdjust="0"/>
  </p:normalViewPr>
  <p:slideViewPr>
    <p:cSldViewPr>
      <p:cViewPr>
        <p:scale>
          <a:sx n="66" d="100"/>
          <a:sy n="66" d="100"/>
        </p:scale>
        <p:origin x="-1164" y="-78"/>
      </p:cViewPr>
      <p:guideLst>
        <p:guide orient="horz" pos="2160"/>
        <p:guide pos="2880"/>
      </p:guideLst>
    </p:cSldViewPr>
  </p:slideViewPr>
  <p:outlineViewPr>
    <p:cViewPr>
      <p:scale>
        <a:sx n="33" d="100"/>
        <a:sy n="33" d="100"/>
      </p:scale>
      <p:origin x="30" y="337008"/>
    </p:cViewPr>
  </p:outlineViewPr>
  <p:notesTextViewPr>
    <p:cViewPr>
      <p:scale>
        <a:sx n="100" d="100"/>
        <a:sy n="100" d="100"/>
      </p:scale>
      <p:origin x="0" y="0"/>
    </p:cViewPr>
  </p:notesTextViewPr>
  <p:sorterViewPr>
    <p:cViewPr>
      <p:scale>
        <a:sx n="66" d="100"/>
        <a:sy n="66" d="100"/>
      </p:scale>
      <p:origin x="0" y="73596"/>
    </p:cViewPr>
  </p:sorter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slide" Target="slides/slide343.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356" Type="http://schemas.openxmlformats.org/officeDocument/2006/relationships/slide" Target="slides/slide354.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346" Type="http://schemas.openxmlformats.org/officeDocument/2006/relationships/slide" Target="slides/slide344.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357" Type="http://schemas.openxmlformats.org/officeDocument/2006/relationships/slide" Target="slides/slide355.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347" Type="http://schemas.openxmlformats.org/officeDocument/2006/relationships/slide" Target="slides/slide345.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358" Type="http://schemas.openxmlformats.org/officeDocument/2006/relationships/slide" Target="slides/slide356.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348" Type="http://schemas.openxmlformats.org/officeDocument/2006/relationships/slide" Target="slides/slide346.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359" Type="http://schemas.openxmlformats.org/officeDocument/2006/relationships/presProps" Target="presProps.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72" Type="http://schemas.openxmlformats.org/officeDocument/2006/relationships/slide" Target="slides/slide270.xml"/><Relationship Id="rId293" Type="http://schemas.openxmlformats.org/officeDocument/2006/relationships/slide" Target="slides/slide291.xml"/><Relationship Id="rId307" Type="http://schemas.openxmlformats.org/officeDocument/2006/relationships/slide" Target="slides/slide305.xml"/><Relationship Id="rId328" Type="http://schemas.openxmlformats.org/officeDocument/2006/relationships/slide" Target="slides/slide326.xml"/><Relationship Id="rId349" Type="http://schemas.openxmlformats.org/officeDocument/2006/relationships/slide" Target="slides/slide347.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95" Type="http://schemas.openxmlformats.org/officeDocument/2006/relationships/slide" Target="slides/slide193.xml"/><Relationship Id="rId209" Type="http://schemas.openxmlformats.org/officeDocument/2006/relationships/slide" Target="slides/slide207.xml"/><Relationship Id="rId360" Type="http://schemas.openxmlformats.org/officeDocument/2006/relationships/viewProps" Target="viewProps.xml"/><Relationship Id="rId220" Type="http://schemas.openxmlformats.org/officeDocument/2006/relationships/slide" Target="slides/slide218.xml"/><Relationship Id="rId241" Type="http://schemas.openxmlformats.org/officeDocument/2006/relationships/slide" Target="slides/slide23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350" Type="http://schemas.openxmlformats.org/officeDocument/2006/relationships/slide" Target="slides/slide348.xml"/><Relationship Id="rId355" Type="http://schemas.openxmlformats.org/officeDocument/2006/relationships/slide" Target="slides/slide35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361" Type="http://schemas.openxmlformats.org/officeDocument/2006/relationships/theme" Target="theme/theme1.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351" Type="http://schemas.openxmlformats.org/officeDocument/2006/relationships/slide" Target="slides/slide349.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slide" Target="slides/slide339.xml"/><Relationship Id="rId362" Type="http://schemas.openxmlformats.org/officeDocument/2006/relationships/tableStyles" Target="tableStyles.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352" Type="http://schemas.openxmlformats.org/officeDocument/2006/relationships/slide" Target="slides/slide350.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slide" Target="slides/slide340.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353" Type="http://schemas.openxmlformats.org/officeDocument/2006/relationships/slide" Target="slides/slide351.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slide" Target="slides/slide341.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354" Type="http://schemas.openxmlformats.org/officeDocument/2006/relationships/slide" Target="slides/slide352.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302" Type="http://schemas.openxmlformats.org/officeDocument/2006/relationships/slide" Target="slides/slide300.xml"/><Relationship Id="rId323" Type="http://schemas.openxmlformats.org/officeDocument/2006/relationships/slide" Target="slides/slide321.xml"/><Relationship Id="rId344" Type="http://schemas.openxmlformats.org/officeDocument/2006/relationships/slide" Target="slides/slide342.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179" Type="http://schemas.openxmlformats.org/officeDocument/2006/relationships/slide" Target="slides/slide177.xml"/><Relationship Id="rId190" Type="http://schemas.openxmlformats.org/officeDocument/2006/relationships/slide" Target="slides/slide188.xml"/><Relationship Id="rId204" Type="http://schemas.openxmlformats.org/officeDocument/2006/relationships/slide" Target="slides/slide202.xml"/><Relationship Id="rId225" Type="http://schemas.openxmlformats.org/officeDocument/2006/relationships/slide" Target="slides/slide223.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4.wmf"/><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6"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cs typeface="Arial" charset="0"/>
                </a:endParaRPr>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cs typeface="Arial" charset="0"/>
                </a:endParaRPr>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cs typeface="Arial" charset="0"/>
                </a:endParaRPr>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7"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cs typeface="Arial" charset="0"/>
                </a:endParaRPr>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1"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fa-IR"/>
              </a:p>
            </p:txBody>
          </p:sp>
          <p:sp>
            <p:nvSpPr>
              <p:cNvPr id="52"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fa-IR"/>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6"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fa-IR"/>
              </a:p>
            </p:txBody>
          </p:sp>
        </p:grpSp>
        <p:grpSp>
          <p:nvGrpSpPr>
            <p:cNvPr id="8"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29" name="Freeform 43"/>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fa-IR"/>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cs typeface="Arial" charset="0"/>
                </a:endParaRPr>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cs typeface="Arial" charset="0"/>
                </a:endParaRPr>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9"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1" name="Freeform 55"/>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2" name="Freeform 56"/>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3" name="Freeform 57"/>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4" name="Freeform 58"/>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5" name="Freeform 59"/>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6" name="Freeform 60"/>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17"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542786"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42787"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en-US"/>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8A70F8F5-D083-4AB5-A0C1-ABAC3C441B67}"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53A81095-0F5D-413B-90C3-672F3D61962E}"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FE37DF23-7BEA-44F0-9E77-C056B469E0DE}"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19F2BC2A-FFCD-4CF5-AB3E-2927A53758A0}" type="slidenum">
              <a:rPr lang="fa-IR"/>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9"/>
          <p:cNvSpPr>
            <a:spLocks noGrp="1" noChangeArrowheads="1"/>
          </p:cNvSpPr>
          <p:nvPr>
            <p:ph type="dt" sz="half" idx="10"/>
          </p:nvPr>
        </p:nvSpPr>
        <p:spPr>
          <a:ln/>
        </p:spPr>
        <p:txBody>
          <a:bodyPr/>
          <a:lstStyle>
            <a:lvl1pPr>
              <a:defRPr/>
            </a:lvl1pPr>
          </a:lstStyle>
          <a:p>
            <a:pPr>
              <a:defRPr/>
            </a:pPr>
            <a:endParaRPr lang="en-US"/>
          </a:p>
        </p:txBody>
      </p:sp>
      <p:sp>
        <p:nvSpPr>
          <p:cNvPr id="7" name="Rectangle 70"/>
          <p:cNvSpPr>
            <a:spLocks noGrp="1" noChangeArrowheads="1"/>
          </p:cNvSpPr>
          <p:nvPr>
            <p:ph type="ftr" sz="quarter" idx="11"/>
          </p:nvPr>
        </p:nvSpPr>
        <p:spPr>
          <a:ln/>
        </p:spPr>
        <p:txBody>
          <a:bodyPr/>
          <a:lstStyle>
            <a:lvl1pPr>
              <a:defRPr/>
            </a:lvl1pPr>
          </a:lstStyle>
          <a:p>
            <a:pPr>
              <a:defRPr/>
            </a:pPr>
            <a:endParaRPr lang="en-US"/>
          </a:p>
        </p:txBody>
      </p:sp>
      <p:sp>
        <p:nvSpPr>
          <p:cNvPr id="8" name="Rectangle 71"/>
          <p:cNvSpPr>
            <a:spLocks noGrp="1" noChangeArrowheads="1"/>
          </p:cNvSpPr>
          <p:nvPr>
            <p:ph type="sldNum" sz="quarter" idx="12"/>
          </p:nvPr>
        </p:nvSpPr>
        <p:spPr>
          <a:ln/>
        </p:spPr>
        <p:txBody>
          <a:bodyPr/>
          <a:lstStyle>
            <a:lvl1pPr>
              <a:defRPr/>
            </a:lvl1pPr>
          </a:lstStyle>
          <a:p>
            <a:pPr>
              <a:defRPr/>
            </a:pPr>
            <a:fld id="{2DC2E3CC-F3E9-4340-8A35-6756AA716448}" type="slidenum">
              <a:rPr lang="fa-IR"/>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12A463C4-57AD-48DC-965A-A5C32358ED1C}" type="slidenum">
              <a:rPr lang="fa-IR"/>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450C9F-6A45-4B2F-83F1-42F9A3BDC82E}" type="slidenum">
              <a:rPr lang="fa-IR"/>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0AD017-A5DC-46E6-B563-3004AC6C446F}" type="slidenum">
              <a:rPr lang="fa-IR"/>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ED7BF5-7A58-49AD-A9FA-F19C6C450FB2}" type="slidenum">
              <a:rPr lang="fa-IR"/>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EBF316-060D-4C82-A1A5-BB0344D516F6}" type="slidenum">
              <a:rPr lang="fa-IR"/>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464ED11-30F1-4EF1-9700-41A40ED17AF2}" type="slidenum">
              <a:rPr lang="fa-IR"/>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C7831481-8189-4140-AEB3-EC73FD88597F}" type="slidenum">
              <a:rPr lang="fa-IR"/>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5AABAB5-55FE-4A88-9E6A-8EE48CC8F321}" type="slidenum">
              <a:rPr lang="fa-IR"/>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869D2B-350B-48EA-8367-42245402D850}" type="slidenum">
              <a:rPr lang="fa-IR"/>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5318B3-575C-4E2F-B91F-22A69C368826}" type="slidenum">
              <a:rPr lang="fa-IR"/>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0CFDB6-C15B-4232-A2A3-49EED38F8326}" type="slidenum">
              <a:rPr lang="fa-IR"/>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76A89-1635-405A-B2A5-5EA035820B97}" type="slidenum">
              <a:rPr lang="fa-IR"/>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8D5EF7-6BA3-41C1-814D-4F3CCF02188C}"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9"/>
          <p:cNvSpPr>
            <a:spLocks noGrp="1" noChangeArrowheads="1"/>
          </p:cNvSpPr>
          <p:nvPr>
            <p:ph type="dt" sz="half" idx="10"/>
          </p:nvPr>
        </p:nvSpPr>
        <p:spPr>
          <a:ln/>
        </p:spPr>
        <p:txBody>
          <a:bodyPr/>
          <a:lstStyle>
            <a:lvl1pPr>
              <a:defRPr/>
            </a:lvl1pPr>
          </a:lstStyle>
          <a:p>
            <a:pPr>
              <a:defRPr/>
            </a:pPr>
            <a:endParaRPr lang="en-US"/>
          </a:p>
        </p:txBody>
      </p:sp>
      <p:sp>
        <p:nvSpPr>
          <p:cNvPr id="5" name="Rectangle 70"/>
          <p:cNvSpPr>
            <a:spLocks noGrp="1" noChangeArrowheads="1"/>
          </p:cNvSpPr>
          <p:nvPr>
            <p:ph type="ftr" sz="quarter" idx="11"/>
          </p:nvPr>
        </p:nvSpPr>
        <p:spPr>
          <a:ln/>
        </p:spPr>
        <p:txBody>
          <a:bodyPr/>
          <a:lstStyle>
            <a:lvl1pPr>
              <a:defRPr/>
            </a:lvl1pPr>
          </a:lstStyle>
          <a:p>
            <a:pPr>
              <a:defRPr/>
            </a:pPr>
            <a:endParaRPr lang="en-US"/>
          </a:p>
        </p:txBody>
      </p:sp>
      <p:sp>
        <p:nvSpPr>
          <p:cNvPr id="6" name="Rectangle 71"/>
          <p:cNvSpPr>
            <a:spLocks noGrp="1" noChangeArrowheads="1"/>
          </p:cNvSpPr>
          <p:nvPr>
            <p:ph type="sldNum" sz="quarter" idx="12"/>
          </p:nvPr>
        </p:nvSpPr>
        <p:spPr>
          <a:ln/>
        </p:spPr>
        <p:txBody>
          <a:bodyPr/>
          <a:lstStyle>
            <a:lvl1pPr>
              <a:defRPr/>
            </a:lvl1pPr>
          </a:lstStyle>
          <a:p>
            <a:pPr>
              <a:defRPr/>
            </a:pPr>
            <a:fld id="{36E2C8B9-BFF4-40D9-AF42-BF7A883B7606}"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DF3F2B5-2235-4EC4-B3C2-A3F0EF3BC59E}"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9"/>
          <p:cNvSpPr>
            <a:spLocks noGrp="1" noChangeArrowheads="1"/>
          </p:cNvSpPr>
          <p:nvPr>
            <p:ph type="dt" sz="half" idx="10"/>
          </p:nvPr>
        </p:nvSpPr>
        <p:spPr>
          <a:ln/>
        </p:spPr>
        <p:txBody>
          <a:bodyPr/>
          <a:lstStyle>
            <a:lvl1pPr>
              <a:defRPr/>
            </a:lvl1pPr>
          </a:lstStyle>
          <a:p>
            <a:pPr>
              <a:defRPr/>
            </a:pPr>
            <a:endParaRPr lang="en-US"/>
          </a:p>
        </p:txBody>
      </p:sp>
      <p:sp>
        <p:nvSpPr>
          <p:cNvPr id="8" name="Rectangle 70"/>
          <p:cNvSpPr>
            <a:spLocks noGrp="1" noChangeArrowheads="1"/>
          </p:cNvSpPr>
          <p:nvPr>
            <p:ph type="ftr" sz="quarter" idx="11"/>
          </p:nvPr>
        </p:nvSpPr>
        <p:spPr>
          <a:ln/>
        </p:spPr>
        <p:txBody>
          <a:bodyPr/>
          <a:lstStyle>
            <a:lvl1pPr>
              <a:defRPr/>
            </a:lvl1pPr>
          </a:lstStyle>
          <a:p>
            <a:pPr>
              <a:defRPr/>
            </a:pPr>
            <a:endParaRPr lang="en-US"/>
          </a:p>
        </p:txBody>
      </p:sp>
      <p:sp>
        <p:nvSpPr>
          <p:cNvPr id="9" name="Rectangle 71"/>
          <p:cNvSpPr>
            <a:spLocks noGrp="1" noChangeArrowheads="1"/>
          </p:cNvSpPr>
          <p:nvPr>
            <p:ph type="sldNum" sz="quarter" idx="12"/>
          </p:nvPr>
        </p:nvSpPr>
        <p:spPr>
          <a:ln/>
        </p:spPr>
        <p:txBody>
          <a:bodyPr/>
          <a:lstStyle>
            <a:lvl1pPr>
              <a:defRPr/>
            </a:lvl1pPr>
          </a:lstStyle>
          <a:p>
            <a:pPr>
              <a:defRPr/>
            </a:pPr>
            <a:fld id="{3AAB6D8D-6360-4805-8362-B78CBDB27C94}"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9"/>
          <p:cNvSpPr>
            <a:spLocks noGrp="1" noChangeArrowheads="1"/>
          </p:cNvSpPr>
          <p:nvPr>
            <p:ph type="dt" sz="half" idx="10"/>
          </p:nvPr>
        </p:nvSpPr>
        <p:spPr>
          <a:ln/>
        </p:spPr>
        <p:txBody>
          <a:bodyPr/>
          <a:lstStyle>
            <a:lvl1pPr>
              <a:defRPr/>
            </a:lvl1pPr>
          </a:lstStyle>
          <a:p>
            <a:pPr>
              <a:defRPr/>
            </a:pPr>
            <a:endParaRPr lang="en-US"/>
          </a:p>
        </p:txBody>
      </p:sp>
      <p:sp>
        <p:nvSpPr>
          <p:cNvPr id="4" name="Rectangle 70"/>
          <p:cNvSpPr>
            <a:spLocks noGrp="1" noChangeArrowheads="1"/>
          </p:cNvSpPr>
          <p:nvPr>
            <p:ph type="ftr" sz="quarter" idx="11"/>
          </p:nvPr>
        </p:nvSpPr>
        <p:spPr>
          <a:ln/>
        </p:spPr>
        <p:txBody>
          <a:bodyPr/>
          <a:lstStyle>
            <a:lvl1pPr>
              <a:defRPr/>
            </a:lvl1pPr>
          </a:lstStyle>
          <a:p>
            <a:pPr>
              <a:defRPr/>
            </a:pPr>
            <a:endParaRPr lang="en-US"/>
          </a:p>
        </p:txBody>
      </p:sp>
      <p:sp>
        <p:nvSpPr>
          <p:cNvPr id="5" name="Rectangle 71"/>
          <p:cNvSpPr>
            <a:spLocks noGrp="1" noChangeArrowheads="1"/>
          </p:cNvSpPr>
          <p:nvPr>
            <p:ph type="sldNum" sz="quarter" idx="12"/>
          </p:nvPr>
        </p:nvSpPr>
        <p:spPr>
          <a:ln/>
        </p:spPr>
        <p:txBody>
          <a:bodyPr/>
          <a:lstStyle>
            <a:lvl1pPr>
              <a:defRPr/>
            </a:lvl1pPr>
          </a:lstStyle>
          <a:p>
            <a:pPr>
              <a:defRPr/>
            </a:pPr>
            <a:fld id="{E951A140-B914-47D0-92D1-188B0D82CE78}"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en-US"/>
          </a:p>
        </p:txBody>
      </p:sp>
      <p:sp>
        <p:nvSpPr>
          <p:cNvPr id="3" name="Rectangle 70"/>
          <p:cNvSpPr>
            <a:spLocks noGrp="1" noChangeArrowheads="1"/>
          </p:cNvSpPr>
          <p:nvPr>
            <p:ph type="ftr" sz="quarter" idx="11"/>
          </p:nvPr>
        </p:nvSpPr>
        <p:spPr>
          <a:ln/>
        </p:spPr>
        <p:txBody>
          <a:bodyPr/>
          <a:lstStyle>
            <a:lvl1pPr>
              <a:defRPr/>
            </a:lvl1pPr>
          </a:lstStyle>
          <a:p>
            <a:pPr>
              <a:defRPr/>
            </a:pPr>
            <a:endParaRPr lang="en-US"/>
          </a:p>
        </p:txBody>
      </p:sp>
      <p:sp>
        <p:nvSpPr>
          <p:cNvPr id="4" name="Rectangle 71"/>
          <p:cNvSpPr>
            <a:spLocks noGrp="1" noChangeArrowheads="1"/>
          </p:cNvSpPr>
          <p:nvPr>
            <p:ph type="sldNum" sz="quarter" idx="12"/>
          </p:nvPr>
        </p:nvSpPr>
        <p:spPr>
          <a:ln/>
        </p:spPr>
        <p:txBody>
          <a:bodyPr/>
          <a:lstStyle>
            <a:lvl1pPr>
              <a:defRPr/>
            </a:lvl1pPr>
          </a:lstStyle>
          <a:p>
            <a:pPr>
              <a:defRPr/>
            </a:pPr>
            <a:fld id="{4F6AB3C6-216D-4B4B-822A-65CB57863E32}"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52BFFD95-BE86-4ED0-9EED-EA51FEF7A126}"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9"/>
          <p:cNvSpPr>
            <a:spLocks noGrp="1" noChangeArrowheads="1"/>
          </p:cNvSpPr>
          <p:nvPr>
            <p:ph type="dt" sz="half" idx="10"/>
          </p:nvPr>
        </p:nvSpPr>
        <p:spPr>
          <a:ln/>
        </p:spPr>
        <p:txBody>
          <a:bodyPr/>
          <a:lstStyle>
            <a:lvl1pPr>
              <a:defRPr/>
            </a:lvl1pPr>
          </a:lstStyle>
          <a:p>
            <a:pPr>
              <a:defRPr/>
            </a:pPr>
            <a:endParaRPr lang="en-US"/>
          </a:p>
        </p:txBody>
      </p:sp>
      <p:sp>
        <p:nvSpPr>
          <p:cNvPr id="6" name="Rectangle 70"/>
          <p:cNvSpPr>
            <a:spLocks noGrp="1" noChangeArrowheads="1"/>
          </p:cNvSpPr>
          <p:nvPr>
            <p:ph type="ftr" sz="quarter" idx="11"/>
          </p:nvPr>
        </p:nvSpPr>
        <p:spPr>
          <a:ln/>
        </p:spPr>
        <p:txBody>
          <a:bodyPr/>
          <a:lstStyle>
            <a:lvl1pPr>
              <a:defRPr/>
            </a:lvl1pPr>
          </a:lstStyle>
          <a:p>
            <a:pPr>
              <a:defRPr/>
            </a:pPr>
            <a:endParaRPr lang="en-US"/>
          </a:p>
        </p:txBody>
      </p:sp>
      <p:sp>
        <p:nvSpPr>
          <p:cNvPr id="7" name="Rectangle 71"/>
          <p:cNvSpPr>
            <a:spLocks noGrp="1" noChangeArrowheads="1"/>
          </p:cNvSpPr>
          <p:nvPr>
            <p:ph type="sldNum" sz="quarter" idx="12"/>
          </p:nvPr>
        </p:nvSpPr>
        <p:spPr>
          <a:ln/>
        </p:spPr>
        <p:txBody>
          <a:bodyPr/>
          <a:lstStyle>
            <a:lvl1pPr>
              <a:defRPr/>
            </a:lvl1pPr>
          </a:lstStyle>
          <a:p>
            <a:pPr>
              <a:defRPr/>
            </a:pPr>
            <a:fld id="{2C7B5420-D164-4EA0-B93B-D5B09E9F106D}"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1698"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en-US">
              <a:latin typeface="Arial" charset="0"/>
              <a:cs typeface="Arial" charset="0"/>
            </a:endParaRPr>
          </a:p>
        </p:txBody>
      </p:sp>
      <p:grpSp>
        <p:nvGrpSpPr>
          <p:cNvPr id="1027" name="Group 3"/>
          <p:cNvGrpSpPr>
            <a:grpSpLocks/>
          </p:cNvGrpSpPr>
          <p:nvPr/>
        </p:nvGrpSpPr>
        <p:grpSpPr bwMode="auto">
          <a:xfrm>
            <a:off x="3175" y="4267200"/>
            <a:ext cx="9140825" cy="2590800"/>
            <a:chOff x="2" y="2688"/>
            <a:chExt cx="5758" cy="1632"/>
          </a:xfrm>
        </p:grpSpPr>
        <p:sp>
          <p:nvSpPr>
            <p:cNvPr id="1033" name="Freeform 4"/>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grpSp>
          <p:nvGrpSpPr>
            <p:cNvPr id="1034" name="Group 5"/>
            <p:cNvGrpSpPr>
              <a:grpSpLocks/>
            </p:cNvGrpSpPr>
            <p:nvPr userDrawn="1"/>
          </p:nvGrpSpPr>
          <p:grpSpPr bwMode="auto">
            <a:xfrm>
              <a:off x="3528" y="3715"/>
              <a:ext cx="792" cy="521"/>
              <a:chOff x="3527" y="3715"/>
              <a:chExt cx="792" cy="521"/>
            </a:xfrm>
          </p:grpSpPr>
          <p:sp>
            <p:nvSpPr>
              <p:cNvPr id="541702"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en-US">
                  <a:latin typeface="Arial" charset="0"/>
                  <a:cs typeface="Arial" charset="0"/>
                </a:endParaRPr>
              </a:p>
            </p:txBody>
          </p:sp>
          <p:sp>
            <p:nvSpPr>
              <p:cNvPr id="541703"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4"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5"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6"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07"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08"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en-US">
                  <a:latin typeface="Arial" charset="0"/>
                  <a:cs typeface="Arial" charset="0"/>
                </a:endParaRPr>
              </a:p>
            </p:txBody>
          </p:sp>
          <p:sp>
            <p:nvSpPr>
              <p:cNvPr id="541709"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10"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en-US">
                  <a:latin typeface="Arial" charset="0"/>
                  <a:cs typeface="Arial" charset="0"/>
                </a:endParaRPr>
              </a:p>
            </p:txBody>
          </p:sp>
          <p:sp>
            <p:nvSpPr>
              <p:cNvPr id="541711"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41712"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1035" name="Group 17"/>
            <p:cNvGrpSpPr>
              <a:grpSpLocks/>
            </p:cNvGrpSpPr>
            <p:nvPr userDrawn="1"/>
          </p:nvGrpSpPr>
          <p:grpSpPr bwMode="auto">
            <a:xfrm>
              <a:off x="1776" y="3631"/>
              <a:ext cx="1626" cy="683"/>
              <a:chOff x="1776" y="3631"/>
              <a:chExt cx="1626" cy="683"/>
            </a:xfrm>
          </p:grpSpPr>
          <p:sp>
            <p:nvSpPr>
              <p:cNvPr id="541714"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5"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6"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17"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18"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19"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20"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en-US">
                  <a:latin typeface="Arial" charset="0"/>
                  <a:cs typeface="Arial" charset="0"/>
                </a:endParaRPr>
              </a:p>
            </p:txBody>
          </p:sp>
          <p:sp>
            <p:nvSpPr>
              <p:cNvPr id="541721"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en-US">
                  <a:latin typeface="Arial" charset="0"/>
                  <a:cs typeface="Arial" charset="0"/>
                </a:endParaRPr>
              </a:p>
            </p:txBody>
          </p:sp>
          <p:sp>
            <p:nvSpPr>
              <p:cNvPr id="541722"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23"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en-US">
                  <a:latin typeface="Arial" charset="0"/>
                  <a:cs typeface="Arial" charset="0"/>
                </a:endParaRPr>
              </a:p>
            </p:txBody>
          </p:sp>
          <p:sp>
            <p:nvSpPr>
              <p:cNvPr id="541724"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en-US">
                  <a:latin typeface="Arial" charset="0"/>
                  <a:cs typeface="Arial" charset="0"/>
                </a:endParaRPr>
              </a:p>
            </p:txBody>
          </p:sp>
          <p:sp>
            <p:nvSpPr>
              <p:cNvPr id="541725"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79" name="Freeform 30"/>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w="9525">
                <a:noFill/>
                <a:round/>
                <a:headEnd/>
                <a:tailEnd/>
              </a:ln>
            </p:spPr>
            <p:txBody>
              <a:bodyPr/>
              <a:lstStyle/>
              <a:p>
                <a:endParaRPr lang="fa-IR"/>
              </a:p>
            </p:txBody>
          </p:sp>
          <p:sp>
            <p:nvSpPr>
              <p:cNvPr id="1080" name="Freeform 31"/>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w="9525">
                <a:noFill/>
                <a:round/>
                <a:headEnd/>
                <a:tailEnd/>
              </a:ln>
            </p:spPr>
            <p:txBody>
              <a:bodyPr/>
              <a:lstStyle/>
              <a:p>
                <a:endParaRPr lang="fa-IR"/>
              </a:p>
            </p:txBody>
          </p:sp>
          <p:sp>
            <p:nvSpPr>
              <p:cNvPr id="541728"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29"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0"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84" name="Freeform 35"/>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w="9525">
                <a:noFill/>
                <a:round/>
                <a:headEnd/>
                <a:tailEnd/>
              </a:ln>
            </p:spPr>
            <p:txBody>
              <a:bodyPr/>
              <a:lstStyle/>
              <a:p>
                <a:endParaRPr lang="fa-IR"/>
              </a:p>
            </p:txBody>
          </p:sp>
        </p:grpSp>
        <p:grpSp>
          <p:nvGrpSpPr>
            <p:cNvPr id="1036" name="Group 36"/>
            <p:cNvGrpSpPr>
              <a:grpSpLocks/>
            </p:cNvGrpSpPr>
            <p:nvPr userDrawn="1"/>
          </p:nvGrpSpPr>
          <p:grpSpPr bwMode="auto">
            <a:xfrm>
              <a:off x="4128" y="3360"/>
              <a:ext cx="1351" cy="821"/>
              <a:chOff x="4128" y="3360"/>
              <a:chExt cx="1351" cy="821"/>
            </a:xfrm>
          </p:grpSpPr>
          <p:sp>
            <p:nvSpPr>
              <p:cNvPr id="541733"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4"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5"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36"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7"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8"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541739"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en-US">
                  <a:latin typeface="Arial" charset="0"/>
                  <a:cs typeface="Arial" charset="0"/>
                </a:endParaRPr>
              </a:p>
            </p:txBody>
          </p:sp>
          <p:sp>
            <p:nvSpPr>
              <p:cNvPr id="1057" name="Freeform 44"/>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w="9525">
                <a:noFill/>
                <a:round/>
                <a:headEnd/>
                <a:tailEnd/>
              </a:ln>
            </p:spPr>
            <p:txBody>
              <a:bodyPr/>
              <a:lstStyle/>
              <a:p>
                <a:endParaRPr lang="fa-IR"/>
              </a:p>
            </p:txBody>
          </p:sp>
          <p:sp>
            <p:nvSpPr>
              <p:cNvPr id="541741"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Arial" charset="0"/>
                  <a:cs typeface="Arial" charset="0"/>
                </a:endParaRPr>
              </a:p>
            </p:txBody>
          </p:sp>
          <p:sp>
            <p:nvSpPr>
              <p:cNvPr id="541742"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43"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en-US">
                  <a:latin typeface="Arial" charset="0"/>
                  <a:cs typeface="Arial" charset="0"/>
                </a:endParaRPr>
              </a:p>
            </p:txBody>
          </p:sp>
          <p:sp>
            <p:nvSpPr>
              <p:cNvPr id="541744"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en-US">
                  <a:latin typeface="Arial" charset="0"/>
                  <a:cs typeface="Arial" charset="0"/>
                </a:endParaRPr>
              </a:p>
            </p:txBody>
          </p:sp>
          <p:sp>
            <p:nvSpPr>
              <p:cNvPr id="541745"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6"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7"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8"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en-US">
                  <a:latin typeface="Arial" charset="0"/>
                  <a:cs typeface="Arial" charset="0"/>
                </a:endParaRPr>
              </a:p>
            </p:txBody>
          </p:sp>
          <p:sp>
            <p:nvSpPr>
              <p:cNvPr id="541749"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en-US">
                  <a:latin typeface="Arial" charset="0"/>
                  <a:cs typeface="Arial" charset="0"/>
                </a:endParaRPr>
              </a:p>
            </p:txBody>
          </p:sp>
        </p:grpSp>
        <p:grpSp>
          <p:nvGrpSpPr>
            <p:cNvPr id="1037" name="Group 54"/>
            <p:cNvGrpSpPr>
              <a:grpSpLocks/>
            </p:cNvGrpSpPr>
            <p:nvPr userDrawn="1"/>
          </p:nvGrpSpPr>
          <p:grpSpPr bwMode="auto">
            <a:xfrm>
              <a:off x="5280" y="3024"/>
              <a:ext cx="425" cy="258"/>
              <a:chOff x="5280" y="3024"/>
              <a:chExt cx="425" cy="258"/>
            </a:xfrm>
          </p:grpSpPr>
          <p:sp>
            <p:nvSpPr>
              <p:cNvPr id="1038" name="Freeform 55"/>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39" name="Freeform 56"/>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0" name="Freeform 57"/>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1" name="Freeform 58"/>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sp>
            <p:nvSpPr>
              <p:cNvPr id="1042" name="Freeform 59"/>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043" name="Freeform 60"/>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fa-IR"/>
              </a:p>
            </p:txBody>
          </p:sp>
          <p:sp>
            <p:nvSpPr>
              <p:cNvPr id="1044" name="Freeform 61"/>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fa-IR"/>
              </a:p>
            </p:txBody>
          </p:sp>
          <p:grpSp>
            <p:nvGrpSpPr>
              <p:cNvPr id="1045" name="Group 62"/>
              <p:cNvGrpSpPr>
                <a:grpSpLocks/>
              </p:cNvGrpSpPr>
              <p:nvPr/>
            </p:nvGrpSpPr>
            <p:grpSpPr bwMode="auto">
              <a:xfrm>
                <a:off x="5381" y="3085"/>
                <a:ext cx="227" cy="132"/>
                <a:chOff x="5381" y="3085"/>
                <a:chExt cx="227" cy="132"/>
              </a:xfrm>
            </p:grpSpPr>
            <p:sp>
              <p:nvSpPr>
                <p:cNvPr id="1046"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7"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1048"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1049"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p:spPr>
              <p:txBody>
                <a:bodyPr/>
                <a:lstStyle/>
                <a:p>
                  <a:endParaRPr lang="en-US"/>
                </a:p>
              </p:txBody>
            </p:sp>
          </p:grpSp>
        </p:grpSp>
      </p:grpSp>
      <p:sp>
        <p:nvSpPr>
          <p:cNvPr id="541763"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41764"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1765"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41766"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Arial" charset="0"/>
              </a:defRPr>
            </a:lvl1pPr>
          </a:lstStyle>
          <a:p>
            <a:pPr>
              <a:defRPr/>
            </a:pPr>
            <a:endParaRPr lang="en-US"/>
          </a:p>
        </p:txBody>
      </p:sp>
      <p:sp>
        <p:nvSpPr>
          <p:cNvPr id="541767"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Arial" charset="0"/>
              </a:defRPr>
            </a:lvl1pPr>
          </a:lstStyle>
          <a:p>
            <a:pPr>
              <a:defRPr/>
            </a:pPr>
            <a:fld id="{1F244624-D1F9-4529-8676-1E449E3A4334}" type="slidenum">
              <a:rPr lang="fa-IR"/>
              <a:pPr>
                <a:defRPr/>
              </a:pPr>
              <a:t>‹#›</a:t>
            </a:fld>
            <a:endParaRPr lang="en-US"/>
          </a:p>
        </p:txBody>
      </p:sp>
    </p:spTree>
  </p:cSld>
  <p:clrMap bg1="dk2" tx1="lt1" bg2="dk1" tx2="lt2" accent1="accent1" accent2="accent2" accent3="accent3" accent4="accent4" accent5="accent5" accent6="accent6" hlink="hlink" folHlink="folHlink"/>
  <p:sldLayoutIdLst>
    <p:sldLayoutId id="2147483753"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611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5611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5611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A547C904-AA3C-4132-B1D1-D636A5D905ED}"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5.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4.vml"/></Relationships>
</file>

<file path=ppt/slides/_rels/slide3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5.vml"/></Relationships>
</file>

<file path=ppt/slides/_rels/slide3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6.vml"/></Relationships>
</file>

<file path=ppt/slides/_rels/slide3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vmlDrawing" Target="../drawings/vmlDrawing7.v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vmlDrawing" Target="../drawings/vmlDrawing8.v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vmlDrawing" Target="../drawings/vmlDrawing1.v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85800" y="188913"/>
            <a:ext cx="7772400" cy="3168650"/>
          </a:xfrm>
        </p:spPr>
        <p:txBody>
          <a:bodyPr/>
          <a:lstStyle/>
          <a:p>
            <a:pPr eaLnBrk="1" hangingPunct="1">
              <a:defRPr/>
            </a:pPr>
            <a:r>
              <a:rPr lang="fa-IR" sz="6000" dirty="0" smtClean="0">
                <a:cs typeface="B Lotus" pitchFamily="2" charset="-78"/>
              </a:rPr>
              <a:t>روش تحقيق</a:t>
            </a:r>
            <a:r>
              <a:rPr lang="fa-IR" sz="4800" dirty="0" smtClean="0">
                <a:cs typeface="B Lotus" pitchFamily="2" charset="-78"/>
              </a:rPr>
              <a:t> </a:t>
            </a:r>
            <a:br>
              <a:rPr lang="fa-IR" sz="4800" dirty="0" smtClean="0">
                <a:cs typeface="B Lotus" pitchFamily="2" charset="-78"/>
              </a:rPr>
            </a:br>
            <a:r>
              <a:rPr lang="fa-IR" sz="4400" dirty="0" smtClean="0">
                <a:cs typeface="B Lotus" pitchFamily="2" charset="-78"/>
              </a:rPr>
              <a:t>بارويكرد ي به</a:t>
            </a:r>
            <a:r>
              <a:rPr lang="fa-IR" sz="4800" dirty="0" smtClean="0">
                <a:cs typeface="B Lotus" pitchFamily="2" charset="-78"/>
              </a:rPr>
              <a:t/>
            </a:r>
            <a:br>
              <a:rPr lang="fa-IR" sz="4800" dirty="0" smtClean="0">
                <a:cs typeface="B Lotus" pitchFamily="2" charset="-78"/>
              </a:rPr>
            </a:br>
            <a:r>
              <a:rPr lang="fa-IR" sz="4800" dirty="0" smtClean="0">
                <a:cs typeface="B Lotus" pitchFamily="2" charset="-78"/>
              </a:rPr>
              <a:t> </a:t>
            </a:r>
            <a:r>
              <a:rPr lang="fa-IR" sz="6000" dirty="0" smtClean="0">
                <a:cs typeface="B Lotus" pitchFamily="2" charset="-78"/>
              </a:rPr>
              <a:t>پايان نامه نويسي</a:t>
            </a:r>
            <a:r>
              <a:rPr lang="fa-IR" sz="4800" dirty="0" smtClean="0">
                <a:cs typeface="B Lotus" pitchFamily="2" charset="-78"/>
              </a:rPr>
              <a:t> </a:t>
            </a:r>
            <a:endParaRPr lang="en-US" sz="4800" dirty="0" smtClean="0">
              <a:cs typeface="B Lotus" pitchFamily="2" charset="-78"/>
            </a:endParaRPr>
          </a:p>
        </p:txBody>
      </p:sp>
      <p:sp>
        <p:nvSpPr>
          <p:cNvPr id="2051" name="Rectangle 3"/>
          <p:cNvSpPr>
            <a:spLocks noGrp="1" noChangeArrowheads="1"/>
          </p:cNvSpPr>
          <p:nvPr>
            <p:ph type="subTitle" sz="quarter" idx="1"/>
          </p:nvPr>
        </p:nvSpPr>
        <p:spPr>
          <a:xfrm>
            <a:off x="250825" y="5373688"/>
            <a:ext cx="6400800" cy="1223962"/>
          </a:xfrm>
        </p:spPr>
        <p:txBody>
          <a:bodyPr/>
          <a:lstStyle/>
          <a:p>
            <a:pPr eaLnBrk="1" hangingPunct="1">
              <a:lnSpc>
                <a:spcPct val="80000"/>
              </a:lnSpc>
              <a:defRPr/>
            </a:pPr>
            <a:r>
              <a:rPr lang="fa-IR" sz="2800" smtClean="0">
                <a:cs typeface="B Lotus" pitchFamily="2" charset="-78"/>
              </a:rPr>
              <a:t>دكتر غلامرضا خاكي    </a:t>
            </a:r>
            <a:r>
              <a:rPr lang="en-US" sz="2800" smtClean="0">
                <a:cs typeface="B Lotus" pitchFamily="2" charset="-78"/>
              </a:rPr>
              <a:t>                         </a:t>
            </a:r>
            <a:r>
              <a:rPr lang="fa-IR" sz="2800" smtClean="0">
                <a:cs typeface="B Lotus" pitchFamily="2" charset="-78"/>
              </a:rPr>
              <a:t>        </a:t>
            </a:r>
            <a:r>
              <a:rPr lang="en-US" sz="2800" smtClean="0">
                <a:cs typeface="B Lotus" pitchFamily="2" charset="-78"/>
              </a:rPr>
              <a:t>         </a:t>
            </a:r>
            <a:r>
              <a:rPr lang="fa-IR" sz="2800" smtClean="0">
                <a:cs typeface="B Lotus" pitchFamily="2" charset="-78"/>
              </a:rPr>
              <a:t>                          </a:t>
            </a:r>
          </a:p>
          <a:p>
            <a:pPr eaLnBrk="1" hangingPunct="1">
              <a:lnSpc>
                <a:spcPct val="80000"/>
              </a:lnSpc>
              <a:defRPr/>
            </a:pP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fa-IR" smtClean="0">
                <a:cs typeface="B Lotus" pitchFamily="2" charset="-78"/>
              </a:rPr>
              <a:t>خطاها در هنگام انتخاب مساله</a:t>
            </a:r>
            <a:endParaRPr lang="en-US" smtClean="0">
              <a:cs typeface="B Lotus" pitchFamily="2" charset="-78"/>
            </a:endParaRPr>
          </a:p>
        </p:txBody>
      </p:sp>
      <p:sp>
        <p:nvSpPr>
          <p:cNvPr id="13315" name="Rectangle 3"/>
          <p:cNvSpPr>
            <a:spLocks noGrp="1" noChangeArrowheads="1"/>
          </p:cNvSpPr>
          <p:nvPr>
            <p:ph idx="1"/>
          </p:nvPr>
        </p:nvSpPr>
        <p:spPr/>
        <p:txBody>
          <a:bodyPr/>
          <a:lstStyle/>
          <a:p>
            <a:pPr algn="r" rtl="1" eaLnBrk="1" hangingPunct="1">
              <a:lnSpc>
                <a:spcPct val="80000"/>
              </a:lnSpc>
              <a:buFont typeface="Wingdings" pitchFamily="2" charset="2"/>
              <a:buNone/>
              <a:defRPr/>
            </a:pPr>
            <a:r>
              <a:rPr lang="fa-IR" sz="2800" smtClean="0">
                <a:cs typeface="B Lotus" pitchFamily="2" charset="-78"/>
              </a:rPr>
              <a:t>دالن معتقد است دانشجويان وپژوهشگران  هنگام انتخاب مساله مرتكب چهار اشتباه مي شوند:</a:t>
            </a:r>
          </a:p>
          <a:p>
            <a:pPr algn="r" rtl="1" eaLnBrk="1" hangingPunct="1">
              <a:lnSpc>
                <a:spcPct val="80000"/>
              </a:lnSpc>
              <a:buFont typeface="Wingdings" pitchFamily="2" charset="2"/>
              <a:buNone/>
              <a:defRPr/>
            </a:pPr>
            <a:r>
              <a:rPr lang="fa-IR" sz="2800" smtClean="0">
                <a:cs typeface="B Lotus" pitchFamily="2" charset="-78"/>
              </a:rPr>
              <a:t>1- مساله اي را بدون تحليل جنبه هاي مختلف آن ،شتابزده انتخاب </a:t>
            </a:r>
          </a:p>
          <a:p>
            <a:pPr algn="r" rtl="1" eaLnBrk="1" hangingPunct="1">
              <a:lnSpc>
                <a:spcPct val="80000"/>
              </a:lnSpc>
              <a:buFont typeface="Wingdings" pitchFamily="2" charset="2"/>
              <a:buNone/>
              <a:defRPr/>
            </a:pPr>
            <a:r>
              <a:rPr lang="fa-IR" sz="2800" smtClean="0">
                <a:cs typeface="B Lotus" pitchFamily="2" charset="-78"/>
              </a:rPr>
              <a:t>   مي كنند.</a:t>
            </a:r>
          </a:p>
          <a:p>
            <a:pPr algn="r" rtl="1" eaLnBrk="1" hangingPunct="1">
              <a:lnSpc>
                <a:spcPct val="80000"/>
              </a:lnSpc>
              <a:buFont typeface="Wingdings" pitchFamily="2" charset="2"/>
              <a:buNone/>
              <a:defRPr/>
            </a:pPr>
            <a:r>
              <a:rPr lang="fa-IR" sz="2800" smtClean="0">
                <a:cs typeface="B Lotus" pitchFamily="2" charset="-78"/>
              </a:rPr>
              <a:t>2- بدون مطالعه منابع مرتبط با موضوع ،اقدام به انتخاب مساله  </a:t>
            </a:r>
          </a:p>
          <a:p>
            <a:pPr algn="r" rtl="1" eaLnBrk="1" hangingPunct="1">
              <a:lnSpc>
                <a:spcPct val="80000"/>
              </a:lnSpc>
              <a:buFont typeface="Wingdings" pitchFamily="2" charset="2"/>
              <a:buNone/>
              <a:defRPr/>
            </a:pPr>
            <a:r>
              <a:rPr lang="fa-IR" sz="2800" smtClean="0">
                <a:cs typeface="B Lotus" pitchFamily="2" charset="-78"/>
              </a:rPr>
              <a:t>   مي نمايند.</a:t>
            </a:r>
          </a:p>
          <a:p>
            <a:pPr algn="r" rtl="1" eaLnBrk="1" hangingPunct="1">
              <a:lnSpc>
                <a:spcPct val="80000"/>
              </a:lnSpc>
              <a:buFont typeface="Wingdings" pitchFamily="2" charset="2"/>
              <a:buNone/>
              <a:defRPr/>
            </a:pPr>
            <a:r>
              <a:rPr lang="fa-IR" sz="2800" smtClean="0">
                <a:cs typeface="B Lotus" pitchFamily="2" charset="-78"/>
              </a:rPr>
              <a:t>3- قبل از انتخاب مساله پژوهشي ،روش اجراي تحقيق را مشخص </a:t>
            </a:r>
          </a:p>
          <a:p>
            <a:pPr algn="r" rtl="1" eaLnBrk="1" hangingPunct="1">
              <a:lnSpc>
                <a:spcPct val="80000"/>
              </a:lnSpc>
              <a:buFont typeface="Wingdings" pitchFamily="2" charset="2"/>
              <a:buNone/>
              <a:defRPr/>
            </a:pPr>
            <a:r>
              <a:rPr lang="fa-IR" sz="2800" smtClean="0">
                <a:cs typeface="B Lotus" pitchFamily="2" charset="-78"/>
              </a:rPr>
              <a:t>   مي كنند.</a:t>
            </a:r>
          </a:p>
          <a:p>
            <a:pPr algn="r" rtl="1" eaLnBrk="1" hangingPunct="1">
              <a:lnSpc>
                <a:spcPct val="80000"/>
              </a:lnSpc>
              <a:buFont typeface="Wingdings" pitchFamily="2" charset="2"/>
              <a:buNone/>
              <a:defRPr/>
            </a:pPr>
            <a:r>
              <a:rPr lang="fa-IR" sz="2800" smtClean="0">
                <a:cs typeface="B Lotus" pitchFamily="2" charset="-78"/>
              </a:rPr>
              <a:t>4- به جاي تعريف د قيق وروشن مفاهيم موجود درمسا له، آنرابه</a:t>
            </a:r>
          </a:p>
          <a:p>
            <a:pPr algn="r" rtl="1" eaLnBrk="1" hangingPunct="1">
              <a:lnSpc>
                <a:spcPct val="80000"/>
              </a:lnSpc>
              <a:buFont typeface="Wingdings" pitchFamily="2" charset="2"/>
              <a:buNone/>
              <a:defRPr/>
            </a:pPr>
            <a:r>
              <a:rPr lang="fa-IR" sz="2800" smtClean="0">
                <a:cs typeface="B Lotus" pitchFamily="2" charset="-78"/>
              </a:rPr>
              <a:t>    صورت كلي توصيف مي كنند.</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ChangeArrowheads="1"/>
          </p:cNvSpPr>
          <p:nvPr>
            <p:ph type="title"/>
          </p:nvPr>
        </p:nvSpPr>
        <p:spPr/>
        <p:txBody>
          <a:bodyPr/>
          <a:lstStyle/>
          <a:p>
            <a:pPr eaLnBrk="1" hangingPunct="1">
              <a:defRPr/>
            </a:pPr>
            <a:r>
              <a:rPr lang="fa-IR" smtClean="0">
                <a:cs typeface="B Lotus" pitchFamily="2" charset="-78"/>
              </a:rPr>
              <a:t>فصل سوم </a:t>
            </a:r>
            <a:endParaRPr lang="en-US" smtClean="0">
              <a:cs typeface="B Lotus" pitchFamily="2" charset="-78"/>
            </a:endParaRPr>
          </a:p>
        </p:txBody>
      </p:sp>
      <p:sp>
        <p:nvSpPr>
          <p:cNvPr id="547843" name="Rectangle 3"/>
          <p:cNvSpPr>
            <a:spLocks noGrp="1" noChangeArrowheads="1"/>
          </p:cNvSpPr>
          <p:nvPr>
            <p:ph idx="1"/>
          </p:nvPr>
        </p:nvSpPr>
        <p:spPr/>
        <p:txBody>
          <a:bodyPr/>
          <a:lstStyle/>
          <a:p>
            <a:pPr algn="ctr" rtl="1" eaLnBrk="1" hangingPunct="1">
              <a:buFont typeface="Wingdings" pitchFamily="2" charset="2"/>
              <a:buNone/>
              <a:defRPr/>
            </a:pPr>
            <a:r>
              <a:rPr lang="fa-IR" dirty="0" smtClean="0">
                <a:cs typeface="B Lotus" pitchFamily="2" charset="-78"/>
              </a:rPr>
              <a:t>آشنايي با قلمرو مكاني تحقيق</a:t>
            </a:r>
          </a:p>
          <a:p>
            <a:pPr algn="ctr" rtl="1" eaLnBrk="1" hangingPunct="1">
              <a:buFont typeface="Wingdings" pitchFamily="2" charset="2"/>
              <a:buNone/>
              <a:defRPr/>
            </a:pPr>
            <a:r>
              <a:rPr lang="fa-IR" dirty="0" smtClean="0">
                <a:cs typeface="B Lotus" pitchFamily="2" charset="-78"/>
              </a:rPr>
              <a:t>(جامعه آماري) </a:t>
            </a:r>
          </a:p>
          <a:p>
            <a:pPr algn="ctr" rtl="1" eaLnBrk="1" hangingPunct="1">
              <a:buFont typeface="Wingdings" pitchFamily="2" charset="2"/>
              <a:buNone/>
              <a:defRPr/>
            </a:pPr>
            <a:endParaRPr lang="fa-IR" dirty="0" smtClean="0">
              <a:cs typeface="B Lotus" pitchFamily="2" charset="-78"/>
            </a:endParaRPr>
          </a:p>
          <a:p>
            <a:pPr algn="ct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ct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title"/>
          </p:nvPr>
        </p:nvSpPr>
        <p:spPr/>
        <p:txBody>
          <a:bodyPr/>
          <a:lstStyle/>
          <a:p>
            <a:pPr eaLnBrk="1" hangingPunct="1">
              <a:defRPr/>
            </a:pPr>
            <a:r>
              <a:rPr lang="fa-IR" smtClean="0">
                <a:cs typeface="B Lotus" pitchFamily="2" charset="-78"/>
              </a:rPr>
              <a:t>ضرورت ايجاد شناخت از جامعه آماري</a:t>
            </a:r>
            <a:endParaRPr lang="en-US" smtClean="0">
              <a:cs typeface="B Lotus" pitchFamily="2" charset="-78"/>
            </a:endParaRPr>
          </a:p>
        </p:txBody>
      </p:sp>
      <p:sp>
        <p:nvSpPr>
          <p:cNvPr id="54886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هرپايان نامه درحوزه علوم اجتماعي بويژه مديريت درواقع درزمره تحقيقات كاربردي است .</a:t>
            </a:r>
          </a:p>
          <a:p>
            <a:pPr algn="r" rtl="1" eaLnBrk="1" hangingPunct="1">
              <a:lnSpc>
                <a:spcPct val="90000"/>
              </a:lnSpc>
              <a:buFont typeface="Wingdings" pitchFamily="2" charset="2"/>
              <a:buNone/>
              <a:defRPr/>
            </a:pPr>
            <a:r>
              <a:rPr lang="fa-IR" smtClean="0">
                <a:cs typeface="B Lotus" pitchFamily="2" charset="-78"/>
              </a:rPr>
              <a:t>  چند توصيه :</a:t>
            </a:r>
          </a:p>
          <a:p>
            <a:pPr algn="r" rtl="1" eaLnBrk="1" hangingPunct="1">
              <a:lnSpc>
                <a:spcPct val="90000"/>
              </a:lnSpc>
              <a:buFont typeface="Wingdings" pitchFamily="2" charset="2"/>
              <a:buNone/>
              <a:defRPr/>
            </a:pPr>
            <a:r>
              <a:rPr lang="fa-IR" smtClean="0">
                <a:cs typeface="B Lotus" pitchFamily="2" charset="-78"/>
              </a:rPr>
              <a:t>  الف : درصورت امكان تصويري از نماي سازماني و            محصولات آن آورده شود.</a:t>
            </a:r>
          </a:p>
          <a:p>
            <a:pPr algn="r" rtl="1" eaLnBrk="1" hangingPunct="1">
              <a:lnSpc>
                <a:spcPct val="90000"/>
              </a:lnSpc>
              <a:buFont typeface="Wingdings" pitchFamily="2" charset="2"/>
              <a:buNone/>
              <a:defRPr/>
            </a:pPr>
            <a:r>
              <a:rPr lang="fa-IR" smtClean="0">
                <a:cs typeface="B Lotus" pitchFamily="2" charset="-78"/>
              </a:rPr>
              <a:t>  ب : براي بيان مطالب ، از جداول ، تصاوير ،....بهره گرفته شود.</a:t>
            </a:r>
          </a:p>
          <a:p>
            <a:pPr algn="r" rtl="1" eaLnBrk="1" hangingPunct="1">
              <a:lnSpc>
                <a:spcPct val="90000"/>
              </a:lnSpc>
              <a:buFont typeface="Wingdings" pitchFamily="2" charset="2"/>
              <a:buNone/>
              <a:defRPr/>
            </a:pPr>
            <a:r>
              <a:rPr lang="fa-IR" smtClean="0">
                <a:cs typeface="B Lotus" pitchFamily="2" charset="-78"/>
              </a:rPr>
              <a:t>  ج : ازآمارها و اطلاعا ت جديد تر استفاده شود .</a:t>
            </a:r>
          </a:p>
          <a:p>
            <a:pPr algn="r" rtl="1" eaLnBrk="1" hangingPunct="1">
              <a:lnSpc>
                <a:spcPct val="90000"/>
              </a:lnSpc>
              <a:buFont typeface="Wingdings" pitchFamily="2" charset="2"/>
              <a:buNone/>
              <a:defRPr/>
            </a:pPr>
            <a:r>
              <a:rPr lang="fa-IR" smtClean="0">
                <a:cs typeface="B Lotus" pitchFamily="2" charset="-78"/>
              </a:rPr>
              <a:t>  د : اولويت با اطلاعات مرتبط با مساله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pPr eaLnBrk="1" hangingPunct="1">
              <a:defRPr/>
            </a:pPr>
            <a:r>
              <a:rPr lang="fa-IR" smtClean="0">
                <a:cs typeface="B Lotus" pitchFamily="2" charset="-78"/>
              </a:rPr>
              <a:t>فصل چهارم</a:t>
            </a:r>
            <a:endParaRPr lang="en-US" smtClean="0">
              <a:cs typeface="B Lotus" pitchFamily="2" charset="-78"/>
            </a:endParaRPr>
          </a:p>
        </p:txBody>
      </p:sp>
      <p:sp>
        <p:nvSpPr>
          <p:cNvPr id="549891" name="Rectangle 3"/>
          <p:cNvSpPr>
            <a:spLocks noGrp="1" noChangeArrowheads="1"/>
          </p:cNvSpPr>
          <p:nvPr>
            <p:ph idx="1"/>
          </p:nvPr>
        </p:nvSpPr>
        <p:spPr/>
        <p:txBody>
          <a:bodyPr/>
          <a:lstStyle/>
          <a:p>
            <a:pPr algn="ctr" rtl="1" eaLnBrk="1" hangingPunct="1">
              <a:buFont typeface="Wingdings" pitchFamily="2" charset="2"/>
              <a:buNone/>
              <a:defRPr/>
            </a:pPr>
            <a:r>
              <a:rPr lang="fa-IR" sz="4800" dirty="0" smtClean="0">
                <a:cs typeface="B Lotus" pitchFamily="2" charset="-78"/>
              </a:rPr>
              <a:t>روش تحقيق</a:t>
            </a:r>
            <a:r>
              <a:rPr lang="fa-IR" dirty="0" smtClean="0">
                <a:cs typeface="B Lotus" pitchFamily="2" charset="-78"/>
              </a:rPr>
              <a:t> </a:t>
            </a:r>
          </a:p>
          <a:p>
            <a:pPr algn="ctr" rtl="1" eaLnBrk="1" hangingPunct="1">
              <a:buFont typeface="Wingdings" pitchFamily="2" charset="2"/>
              <a:buNone/>
              <a:defRPr/>
            </a:pPr>
            <a:endParaRPr lang="fa-IR" dirty="0" smtClean="0">
              <a:cs typeface="B Lotus" pitchFamily="2" charset="-78"/>
            </a:endParaRPr>
          </a:p>
          <a:p>
            <a:pPr algn="ct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ct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روش تحقيق</a:t>
            </a:r>
            <a:endParaRPr lang="en-US" smtClean="0">
              <a:cs typeface="B Lotus" pitchFamily="2" charset="-78"/>
            </a:endParaRPr>
          </a:p>
        </p:txBody>
      </p:sp>
      <p:sp>
        <p:nvSpPr>
          <p:cNvPr id="151555"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علم چون گذشته، زاده بارقه ناگهاني بلوغ و انديشه يک يا چند</a:t>
            </a:r>
            <a:r>
              <a:rPr lang="fa-IR" sz="2800" smtClean="0">
                <a:cs typeface="B Lotus" pitchFamily="2" charset="-78"/>
              </a:rPr>
              <a:t> </a:t>
            </a:r>
            <a:r>
              <a:rPr lang="ar-SA" sz="2800" smtClean="0">
                <a:cs typeface="B Lotus" pitchFamily="2" charset="-78"/>
              </a:rPr>
              <a:t>ين دانشمند معدود نيست، بلکه کوششي آگاهانه، منظم و در عين حال نهادي و سازمان يافته است تا به حل يک مسأله يا دشواري ذهني و يا عملي نايل آيد. چنين خصلتي، علم را با ديگر نهادها و ارزشهاي اجتماعي پيوندي مستحکم مي زند به همين دليل امروزه در بيشتر کشورها، سازمانهايي ويژه به کار علم مشغولند، سازمانهايي که سياست گذاري در حوزه هاي علم، پژوهش و آموزش را در اختيار دارند. سازمانهايي که توليد وانتقال علم را بر دوش گرفته اند، نهادها و سازمانهاي که فرآورده هاي آن را مصرف مي کنند و بسياري ديگر که غيرمستقيم، زمينه ها، ابزارها و شرايط رشد علم را فراهم مي سازند.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52579"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بي ترديد توسعه کمي و کيفي جوامع، همگي مرهون تصميم سازيها و تصميم گيريها بر پايه تحقيقات علمي است. از اين رو، مدتها اين نظر و تلقي حاکم بوده است که نوآوريهاي تکنولوژيک از درون خود پيشرفتهاي علمي (و يا گاه در تحقيقات پايه اي کنجکاوانه) نشأت مي گيرند، به عبارت ديگر، روند و جهت پيشرفت علوم و تحقيقات تا حدود زيادي تابع عوامل دروني است. اين نظر را که اصطلاحاً به مدل</a:t>
            </a:r>
            <a:r>
              <a:rPr lang="fa-IR" sz="2800" smtClean="0">
                <a:cs typeface="B Lotus" pitchFamily="2" charset="-78"/>
              </a:rPr>
              <a:t>”</a:t>
            </a:r>
            <a:r>
              <a:rPr lang="ar-SA" sz="2800" b="1" smtClean="0">
                <a:cs typeface="B Lotus" pitchFamily="2" charset="-78"/>
              </a:rPr>
              <a:t>هدايت علم</a:t>
            </a:r>
            <a:r>
              <a:rPr lang="fa-IR" sz="2800" smtClean="0">
                <a:cs typeface="B Lotus" pitchFamily="2" charset="-78"/>
              </a:rPr>
              <a:t>”</a:t>
            </a:r>
            <a:r>
              <a:rPr lang="ar-SA" sz="2800" smtClean="0">
                <a:cs typeface="B Lotus" pitchFamily="2" charset="-78"/>
              </a:rPr>
              <a:t> موسوم است مي توان به صورت زير نمايش داد: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تحقيقات پايه اي     </a:t>
            </a:r>
            <a:r>
              <a:rPr lang="ar-SA" sz="2800" smtClean="0">
                <a:cs typeface="B Lotus" pitchFamily="2" charset="-78"/>
              </a:rPr>
              <a:t>تحقيقات کاربردي</a:t>
            </a:r>
            <a:r>
              <a:rPr lang="fa-IR" sz="2800" smtClean="0">
                <a:cs typeface="B Lotus" pitchFamily="2" charset="-78"/>
              </a:rPr>
              <a:t>    </a:t>
            </a:r>
            <a:r>
              <a:rPr lang="ar-SA" sz="2800" smtClean="0">
                <a:cs typeface="B Lotus" pitchFamily="2" charset="-78"/>
              </a:rPr>
              <a:t>توسعه تجربي</a:t>
            </a:r>
            <a:r>
              <a:rPr lang="fa-IR" sz="2800" smtClean="0">
                <a:cs typeface="B Lotus" pitchFamily="2" charset="-78"/>
              </a:rPr>
              <a:t>     </a:t>
            </a:r>
            <a:r>
              <a:rPr lang="ar-SA" sz="2800" smtClean="0">
                <a:cs typeface="B Lotus" pitchFamily="2" charset="-78"/>
              </a:rPr>
              <a:t>نوآوري</a:t>
            </a:r>
            <a:endParaRPr lang="en-US" sz="2800" smtClean="0">
              <a:cs typeface="B Lotus" pitchFamily="2" charset="-78"/>
            </a:endParaRPr>
          </a:p>
        </p:txBody>
      </p:sp>
      <p:sp>
        <p:nvSpPr>
          <p:cNvPr id="110596" name="Line 6"/>
          <p:cNvSpPr>
            <a:spLocks noChangeShapeType="1"/>
          </p:cNvSpPr>
          <p:nvPr/>
        </p:nvSpPr>
        <p:spPr bwMode="auto">
          <a:xfrm>
            <a:off x="4140200" y="5373688"/>
            <a:ext cx="0" cy="0"/>
          </a:xfrm>
          <a:prstGeom prst="line">
            <a:avLst/>
          </a:prstGeom>
          <a:noFill/>
          <a:ln w="9525">
            <a:solidFill>
              <a:schemeClr val="tx1"/>
            </a:solidFill>
            <a:round/>
            <a:headEnd/>
            <a:tailEnd type="triangle" w="med" len="med"/>
          </a:ln>
        </p:spPr>
        <p:txBody>
          <a:bodyPr/>
          <a:lstStyle/>
          <a:p>
            <a:endParaRPr lang="fa-IR"/>
          </a:p>
        </p:txBody>
      </p:sp>
      <p:sp>
        <p:nvSpPr>
          <p:cNvPr id="110597" name="Line 15"/>
          <p:cNvSpPr>
            <a:spLocks noChangeShapeType="1"/>
          </p:cNvSpPr>
          <p:nvPr/>
        </p:nvSpPr>
        <p:spPr bwMode="auto">
          <a:xfrm flipH="1">
            <a:off x="6156325" y="5373688"/>
            <a:ext cx="215900" cy="0"/>
          </a:xfrm>
          <a:prstGeom prst="line">
            <a:avLst/>
          </a:prstGeom>
          <a:noFill/>
          <a:ln w="9525">
            <a:solidFill>
              <a:schemeClr val="tx1"/>
            </a:solidFill>
            <a:round/>
            <a:headEnd/>
            <a:tailEnd type="triangle" w="med" len="med"/>
          </a:ln>
        </p:spPr>
        <p:txBody>
          <a:bodyPr/>
          <a:lstStyle/>
          <a:p>
            <a:endParaRPr lang="fa-IR"/>
          </a:p>
        </p:txBody>
      </p:sp>
      <p:sp>
        <p:nvSpPr>
          <p:cNvPr id="110598" name="Line 16"/>
          <p:cNvSpPr>
            <a:spLocks noChangeShapeType="1"/>
          </p:cNvSpPr>
          <p:nvPr/>
        </p:nvSpPr>
        <p:spPr bwMode="auto">
          <a:xfrm flipH="1">
            <a:off x="3708400" y="5373688"/>
            <a:ext cx="215900" cy="0"/>
          </a:xfrm>
          <a:prstGeom prst="line">
            <a:avLst/>
          </a:prstGeom>
          <a:noFill/>
          <a:ln w="9525">
            <a:solidFill>
              <a:schemeClr val="tx1"/>
            </a:solidFill>
            <a:round/>
            <a:headEnd/>
            <a:tailEnd type="triangle" w="med" len="med"/>
          </a:ln>
        </p:spPr>
        <p:txBody>
          <a:bodyPr/>
          <a:lstStyle/>
          <a:p>
            <a:endParaRPr lang="fa-IR"/>
          </a:p>
        </p:txBody>
      </p:sp>
      <p:sp>
        <p:nvSpPr>
          <p:cNvPr id="110599" name="Line 18"/>
          <p:cNvSpPr>
            <a:spLocks noChangeShapeType="1"/>
          </p:cNvSpPr>
          <p:nvPr/>
        </p:nvSpPr>
        <p:spPr bwMode="auto">
          <a:xfrm flipH="1">
            <a:off x="1692275" y="5373688"/>
            <a:ext cx="287338"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1556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خواسته بازار   </a:t>
            </a:r>
            <a:r>
              <a:rPr lang="ar-SA" smtClean="0">
                <a:cs typeface="B Lotus" pitchFamily="2" charset="-78"/>
              </a:rPr>
              <a:t>تحقيقات کاربردي</a:t>
            </a:r>
            <a:r>
              <a:rPr lang="fa-IR" smtClean="0">
                <a:cs typeface="B Lotus" pitchFamily="2" charset="-78"/>
              </a:rPr>
              <a:t>   </a:t>
            </a:r>
            <a:r>
              <a:rPr lang="ar-SA" smtClean="0">
                <a:cs typeface="B Lotus" pitchFamily="2" charset="-78"/>
              </a:rPr>
              <a:t>توسعه تجربي</a:t>
            </a:r>
            <a:r>
              <a:rPr lang="fa-IR" smtClean="0">
                <a:cs typeface="B Lotus" pitchFamily="2" charset="-78"/>
              </a:rPr>
              <a:t>    </a:t>
            </a:r>
            <a:r>
              <a:rPr lang="ar-SA" smtClean="0">
                <a:cs typeface="B Lotus" pitchFamily="2" charset="-78"/>
              </a:rPr>
              <a:t>نوآوري</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اين مدل که به نام مدل((</a:t>
            </a:r>
            <a:r>
              <a:rPr lang="ar-SA" b="1" smtClean="0">
                <a:cs typeface="B Lotus" pitchFamily="2" charset="-78"/>
              </a:rPr>
              <a:t>کشش بازار</a:t>
            </a:r>
            <a:r>
              <a:rPr lang="ar-SA" smtClean="0">
                <a:cs typeface="B Lotus" pitchFamily="2" charset="-78"/>
              </a:rPr>
              <a:t>)) ناميده مي شود حاکي از اين است که جهت تحقيقات علمي در واقع تابع عوامل بيروني است</a:t>
            </a:r>
            <a:r>
              <a:rPr lang="fa-IR" smtClean="0">
                <a:cs typeface="B Lotus" pitchFamily="2" charset="-78"/>
              </a:rPr>
              <a:t>  </a:t>
            </a:r>
            <a:r>
              <a:rPr lang="ar-SA" smtClean="0">
                <a:cs typeface="B Lotus" pitchFamily="2" charset="-78"/>
              </a:rPr>
              <a:t>بطور کلي مي توان کارکرد تحقيق را در فرآيند تصميم سازي اجتماعي و سازماني در شکل نشان داد:</a:t>
            </a:r>
            <a:endParaRPr lang="en-US" smtClean="0">
              <a:cs typeface="B Lotus" pitchFamily="2" charset="-78"/>
            </a:endParaRPr>
          </a:p>
        </p:txBody>
      </p:sp>
      <p:sp>
        <p:nvSpPr>
          <p:cNvPr id="111620" name="Line 4"/>
          <p:cNvSpPr>
            <a:spLocks noChangeShapeType="1"/>
          </p:cNvSpPr>
          <p:nvPr/>
        </p:nvSpPr>
        <p:spPr bwMode="auto">
          <a:xfrm flipH="1">
            <a:off x="6443663" y="1916113"/>
            <a:ext cx="360362" cy="0"/>
          </a:xfrm>
          <a:prstGeom prst="line">
            <a:avLst/>
          </a:prstGeom>
          <a:noFill/>
          <a:ln w="9525">
            <a:solidFill>
              <a:schemeClr val="tx1"/>
            </a:solidFill>
            <a:round/>
            <a:headEnd/>
            <a:tailEnd type="triangle" w="med" len="med"/>
          </a:ln>
        </p:spPr>
        <p:txBody>
          <a:bodyPr/>
          <a:lstStyle/>
          <a:p>
            <a:endParaRPr lang="fa-IR"/>
          </a:p>
        </p:txBody>
      </p:sp>
      <p:sp>
        <p:nvSpPr>
          <p:cNvPr id="111621" name="Line 6"/>
          <p:cNvSpPr>
            <a:spLocks noChangeShapeType="1"/>
          </p:cNvSpPr>
          <p:nvPr/>
        </p:nvSpPr>
        <p:spPr bwMode="auto">
          <a:xfrm flipH="1">
            <a:off x="1619250" y="1989138"/>
            <a:ext cx="360363" cy="0"/>
          </a:xfrm>
          <a:prstGeom prst="line">
            <a:avLst/>
          </a:prstGeom>
          <a:noFill/>
          <a:ln w="9525">
            <a:solidFill>
              <a:schemeClr val="tx1"/>
            </a:solidFill>
            <a:round/>
            <a:headEnd/>
            <a:tailEnd type="triangle" w="med" len="med"/>
          </a:ln>
        </p:spPr>
        <p:txBody>
          <a:bodyPr/>
          <a:lstStyle/>
          <a:p>
            <a:endParaRPr lang="fa-IR"/>
          </a:p>
        </p:txBody>
      </p:sp>
      <p:sp>
        <p:nvSpPr>
          <p:cNvPr id="111622" name="Line 8"/>
          <p:cNvSpPr>
            <a:spLocks noChangeShapeType="1"/>
          </p:cNvSpPr>
          <p:nvPr/>
        </p:nvSpPr>
        <p:spPr bwMode="auto">
          <a:xfrm flipH="1">
            <a:off x="3779838" y="1989138"/>
            <a:ext cx="287337"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title"/>
          </p:nvPr>
        </p:nvSpPr>
        <p:spPr/>
        <p:txBody>
          <a:bodyPr/>
          <a:lstStyle/>
          <a:p>
            <a:pPr eaLnBrk="1" hangingPunct="1"/>
            <a:endParaRPr lang="en-US" smtClean="0">
              <a:cs typeface="B Lotus" pitchFamily="2" charset="-78"/>
            </a:endParaRPr>
          </a:p>
        </p:txBody>
      </p:sp>
      <p:pic>
        <p:nvPicPr>
          <p:cNvPr id="112643" name="Picture 4" descr="2"/>
          <p:cNvPicPr>
            <a:picLocks noGrp="1" noChangeAspect="1" noChangeArrowheads="1"/>
          </p:cNvPicPr>
          <p:nvPr>
            <p:ph idx="1"/>
          </p:nvPr>
        </p:nvPicPr>
        <p:blipFill>
          <a:blip r:embed="rId2">
            <a:clrChange>
              <a:clrFrom>
                <a:srgbClr val="FFFFFF"/>
              </a:clrFrom>
              <a:clrTo>
                <a:srgbClr val="FFFFFF">
                  <a:alpha val="0"/>
                </a:srgbClr>
              </a:clrTo>
            </a:clrChange>
            <a:lum bright="-18000"/>
            <a:grayscl/>
          </a:blip>
          <a:srcRect/>
          <a:stretch>
            <a:fillRect/>
          </a:stretch>
        </p:blipFill>
        <p:spPr>
          <a:xfrm>
            <a:off x="684213" y="2276475"/>
            <a:ext cx="7993062" cy="3960813"/>
          </a:xfrm>
          <a:noFill/>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277813"/>
            <a:ext cx="8229600" cy="776287"/>
          </a:xfrm>
        </p:spPr>
        <p:txBody>
          <a:bodyPr/>
          <a:lstStyle/>
          <a:p>
            <a:pPr eaLnBrk="1" hangingPunct="1">
              <a:defRPr/>
            </a:pPr>
            <a:r>
              <a:rPr lang="ar-SA" b="1" smtClean="0">
                <a:cs typeface="B Lotus" pitchFamily="2" charset="-78"/>
              </a:rPr>
              <a:t>تحقيق چيست؟</a:t>
            </a:r>
            <a:endParaRPr lang="en-US" b="1" smtClean="0">
              <a:cs typeface="B Lotus" pitchFamily="2" charset="-78"/>
            </a:endParaRPr>
          </a:p>
        </p:txBody>
      </p:sp>
      <p:sp>
        <p:nvSpPr>
          <p:cNvPr id="90115" name="Rectangle 3"/>
          <p:cNvSpPr>
            <a:spLocks noGrp="1" noChangeArrowheads="1"/>
          </p:cNvSpPr>
          <p:nvPr>
            <p:ph idx="1"/>
          </p:nvPr>
        </p:nvSpPr>
        <p:spPr>
          <a:xfrm>
            <a:off x="457200" y="1196975"/>
            <a:ext cx="8229600" cy="4929188"/>
          </a:xfrm>
        </p:spPr>
        <p:txBody>
          <a:bodyPr/>
          <a:lstStyle/>
          <a:p>
            <a:pPr algn="r" rtl="1" eaLnBrk="1" hangingPunct="1">
              <a:lnSpc>
                <a:spcPct val="90000"/>
              </a:lnSpc>
              <a:defRPr/>
            </a:pPr>
            <a:r>
              <a:rPr lang="ar-SA" sz="2400" smtClean="0">
                <a:cs typeface="B Lotus" pitchFamily="2" charset="-78"/>
              </a:rPr>
              <a:t>تحقيق، يعني کار منظم و پيگير در کشف و فهم، که به نظريه اي براي تعميم منتهي شود. </a:t>
            </a:r>
            <a:endParaRPr lang="fa-IR" sz="2400" smtClean="0">
              <a:cs typeface="B Lotus" pitchFamily="2" charset="-78"/>
            </a:endParaRPr>
          </a:p>
          <a:p>
            <a:pPr algn="r" rtl="1" eaLnBrk="1" hangingPunct="1">
              <a:lnSpc>
                <a:spcPct val="90000"/>
              </a:lnSpc>
              <a:defRPr/>
            </a:pPr>
            <a:r>
              <a:rPr lang="ar-SA" sz="2400" smtClean="0">
                <a:cs typeface="B Lotus" pitchFamily="2" charset="-78"/>
              </a:rPr>
              <a:t>تحقيق عبارت است از يک عمل منظم که در نتيجه آن پاسخهايي براي سوالهاي موردنظر و مطرح شده پيرامون موضوع تحقيق بدست مي آيد.</a:t>
            </a:r>
            <a:endParaRPr lang="fa-IR" sz="2400" smtClean="0">
              <a:cs typeface="B Lotus" pitchFamily="2" charset="-78"/>
            </a:endParaRPr>
          </a:p>
          <a:p>
            <a:pPr algn="r" rtl="1" eaLnBrk="1" hangingPunct="1">
              <a:lnSpc>
                <a:spcPct val="90000"/>
              </a:lnSpc>
              <a:defRPr/>
            </a:pPr>
            <a:r>
              <a:rPr lang="ar-SA" sz="2400" smtClean="0">
                <a:cs typeface="B Lotus" pitchFamily="2" charset="-78"/>
              </a:rPr>
              <a:t>پژوهش علمي، بررسي نظام يافته، کنترل شده، تجربي و انتقادي در مورد پديده هاي طبيعي است که روابط احتمالي بين اين پديده ها به وسيله نظريه و فرضيه هدايت مي شوند </a:t>
            </a:r>
            <a:r>
              <a:rPr lang="en-US" sz="2400" smtClean="0">
                <a:cs typeface="B Lotus" pitchFamily="2" charset="-78"/>
              </a:rPr>
              <a:t>.</a:t>
            </a:r>
            <a:endParaRPr lang="fa-IR" sz="2400" smtClean="0">
              <a:cs typeface="B Lotus" pitchFamily="2" charset="-78"/>
            </a:endParaRPr>
          </a:p>
          <a:p>
            <a:pPr algn="r" rtl="1" eaLnBrk="1" hangingPunct="1">
              <a:lnSpc>
                <a:spcPct val="90000"/>
              </a:lnSpc>
              <a:defRPr/>
            </a:pPr>
            <a:r>
              <a:rPr lang="ar-SA" sz="2400" smtClean="0">
                <a:cs typeface="B Lotus" pitchFamily="2" charset="-78"/>
              </a:rPr>
              <a:t>تحقيق عبارت است از بررسي کامل موضوع به گونه اي منظم و منسجم و براساس روشهاي عيني و غيرشهودي، به منظور کسب اطلاعات يا کشف اصول وابسته به آن</a:t>
            </a:r>
            <a:r>
              <a:rPr lang="fa-IR" sz="2400" smtClean="0">
                <a:cs typeface="B Lotus" pitchFamily="2" charset="-78"/>
              </a:rPr>
              <a:t>.</a:t>
            </a:r>
            <a:r>
              <a:rPr lang="ar-SA" sz="2400" smtClean="0">
                <a:cs typeface="B Lotus" pitchFamily="2" charset="-78"/>
              </a:rPr>
              <a:t> تحقيق را مي توان به تجزيه و تحليل، ثبت عيني و سيستماتيک مشاهدات کنترل شده که پروراندن قوانين کلي، اصول، نظريه ها و همچنين به پيش بيني و يا احتمالاً به کنترل نهايي رويدادها منتج شود تعريف کرد</a:t>
            </a:r>
            <a:r>
              <a:rPr lang="fa-IR" sz="2400" smtClean="0">
                <a:cs typeface="B Lotus" pitchFamily="2" charset="-78"/>
              </a:rPr>
              <a:t>.</a:t>
            </a:r>
          </a:p>
          <a:p>
            <a:pPr algn="r" rtl="1"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92163" name="Rectangle 3"/>
          <p:cNvSpPr>
            <a:spLocks noGrp="1" noChangeArrowheads="1"/>
          </p:cNvSpPr>
          <p:nvPr>
            <p:ph idx="1"/>
          </p:nvPr>
        </p:nvSpPr>
        <p:spPr>
          <a:xfrm>
            <a:off x="457200" y="692150"/>
            <a:ext cx="8229600" cy="5434013"/>
          </a:xfrm>
        </p:spPr>
        <p:txBody>
          <a:bodyPr/>
          <a:lstStyle/>
          <a:p>
            <a:pPr algn="r" rtl="1" eaLnBrk="1" hangingPunct="1">
              <a:lnSpc>
                <a:spcPct val="80000"/>
              </a:lnSpc>
              <a:defRPr/>
            </a:pPr>
            <a:r>
              <a:rPr lang="fa-IR" sz="2800" smtClean="0">
                <a:cs typeface="B Lotus" pitchFamily="2" charset="-78"/>
              </a:rPr>
              <a:t>   </a:t>
            </a:r>
            <a:r>
              <a:rPr lang="ar-SA" sz="2800" smtClean="0">
                <a:cs typeface="B Lotus" pitchFamily="2" charset="-78"/>
              </a:rPr>
              <a:t>تحقيق، مجموعه فعاليتهاي منظمي است که هدف آن کشف حقيقت يا رسيدن از علم اندک به علم بيشتر است. (خواه با روش آزمايشي صرف و خواه با روشهاي ديگر) در درست ترين شکل خود تحقيق واجد دو شرط زير است: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1-  </a:t>
            </a:r>
            <a:r>
              <a:rPr lang="ar-SA" sz="2800" b="1" smtClean="0">
                <a:cs typeface="B Lotus" pitchFamily="2" charset="-78"/>
              </a:rPr>
              <a:t>کنترل دقيق:</a:t>
            </a:r>
            <a:r>
              <a:rPr lang="ar-SA" sz="2800" smtClean="0">
                <a:cs typeface="B Lotus" pitchFamily="2" charset="-78"/>
              </a:rPr>
              <a:t> شرطي که مانع تاثير عوامل نامربوط و مزاحم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مي شود.</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2-  </a:t>
            </a:r>
            <a:r>
              <a:rPr lang="ar-SA" sz="2800" b="1" smtClean="0">
                <a:cs typeface="B Lotus" pitchFamily="2" charset="-78"/>
              </a:rPr>
              <a:t>نمونه گيري صحيح: </a:t>
            </a:r>
            <a:r>
              <a:rPr lang="ar-SA" sz="2800" smtClean="0">
                <a:cs typeface="B Lotus" pitchFamily="2" charset="-78"/>
              </a:rPr>
              <a:t>شرطي که يافته هاي پژوهش را قابل بسط و تعميم </a:t>
            </a:r>
            <a:r>
              <a:rPr lang="fa-IR" sz="2800" smtClean="0">
                <a:cs typeface="B Lotus" pitchFamily="2" charset="-78"/>
              </a:rPr>
              <a:t> </a:t>
            </a:r>
            <a:r>
              <a:rPr lang="ar-SA" sz="2800" smtClean="0">
                <a:cs typeface="B Lotus" pitchFamily="2" charset="-78"/>
              </a:rPr>
              <a:t>مي سازد.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(رعايت شرط اول، اعتبار دروني و رعايت شرط دوم، اعتبار بيروني تحقيق را موجب مي شود)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اعتبار دروني</a:t>
            </a:r>
            <a:r>
              <a:rPr lang="fa-IR" sz="2800" smtClean="0">
                <a:cs typeface="B Lotus" pitchFamily="2" charset="-78"/>
              </a:rPr>
              <a:t> </a:t>
            </a:r>
            <a:r>
              <a:rPr lang="ar-SA" sz="2800" smtClean="0">
                <a:cs typeface="B Lotus" pitchFamily="2" charset="-78"/>
              </a:rPr>
              <a:t>مانع تاثير عوامل</a:t>
            </a:r>
            <a:r>
              <a:rPr lang="en-US" sz="2800" smtClean="0">
                <a:cs typeface="B Lotus" pitchFamily="2" charset="-78"/>
              </a:rPr>
              <a:t> </a:t>
            </a:r>
            <a:r>
              <a:rPr lang="ar-SA" sz="2800" smtClean="0">
                <a:cs typeface="B Lotus" pitchFamily="2" charset="-78"/>
              </a:rPr>
              <a:t>نامربوط و مزاحم مي شود و </a:t>
            </a:r>
            <a:endParaRPr lang="fa-IR" sz="2800" smtClean="0">
              <a:cs typeface="B Lotus" pitchFamily="2" charset="-78"/>
            </a:endParaRPr>
          </a:p>
          <a:p>
            <a:pPr algn="r" rtl="1" eaLnBrk="1" hangingPunct="1">
              <a:lnSpc>
                <a:spcPct val="80000"/>
              </a:lnSpc>
              <a:buFont typeface="Wingdings" pitchFamily="2" charset="2"/>
              <a:buNone/>
              <a:defRPr/>
            </a:pPr>
            <a:r>
              <a:rPr lang="ar-SA" sz="2800" smtClean="0">
                <a:cs typeface="B Lotus" pitchFamily="2" charset="-78"/>
              </a:rPr>
              <a:t>اعتباربيروني</a:t>
            </a:r>
            <a:r>
              <a:rPr lang="fa-IR" sz="2800" smtClean="0">
                <a:cs typeface="B Lotus" pitchFamily="2" charset="-78"/>
              </a:rPr>
              <a:t> </a:t>
            </a:r>
            <a:r>
              <a:rPr lang="ar-SA" sz="2800" smtClean="0">
                <a:cs typeface="B Lotus" pitchFamily="2" charset="-78"/>
              </a:rPr>
              <a:t>شرطي است که يافته هاي پژوهشي را قابل بسط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و تعميم مي سازد.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defRPr/>
            </a:pPr>
            <a:r>
              <a:rPr lang="ar-SA" b="1" smtClean="0">
                <a:cs typeface="B Lotus" pitchFamily="2" charset="-78"/>
              </a:rPr>
              <a:t>تعاريف نظريه (تئوري)</a:t>
            </a:r>
            <a:endParaRPr lang="en-US" b="1" smtClean="0">
              <a:cs typeface="B Lotus" pitchFamily="2" charset="-78"/>
            </a:endParaRPr>
          </a:p>
        </p:txBody>
      </p:sp>
      <p:sp>
        <p:nvSpPr>
          <p:cNvPr id="93187" name="Rectangle 3"/>
          <p:cNvSpPr>
            <a:spLocks noGrp="1" noChangeArrowheads="1"/>
          </p:cNvSpPr>
          <p:nvPr>
            <p:ph idx="1"/>
          </p:nvPr>
        </p:nvSpPr>
        <p:spPr/>
        <p:txBody>
          <a:bodyPr/>
          <a:lstStyle/>
          <a:p>
            <a:pPr algn="r" rtl="1" eaLnBrk="1" hangingPunct="1">
              <a:defRPr/>
            </a:pPr>
            <a:r>
              <a:rPr lang="ar-SA" b="1" smtClean="0">
                <a:cs typeface="B Lotus" pitchFamily="2" charset="-78"/>
              </a:rPr>
              <a:t>براي هر نظريه سرنوشتي عالي تر از اين نيست که راه وصول به يک نظريه جامع تر را که</a:t>
            </a:r>
            <a:r>
              <a:rPr lang="fa-IR" b="1" smtClean="0">
                <a:cs typeface="B Lotus" pitchFamily="2" charset="-78"/>
              </a:rPr>
              <a:t>  </a:t>
            </a:r>
            <a:r>
              <a:rPr lang="ar-SA" b="1" smtClean="0">
                <a:cs typeface="B Lotus" pitchFamily="2" charset="-78"/>
              </a:rPr>
              <a:t>اين نظريه همچون حالتي خاص از آن است و بر روي آن استوار است را نشان دهد" </a:t>
            </a:r>
            <a:r>
              <a:rPr lang="fa-IR" b="1" smtClean="0">
                <a:cs typeface="B Lotus" pitchFamily="2" charset="-78"/>
              </a:rPr>
              <a:t>.</a:t>
            </a:r>
            <a:r>
              <a:rPr lang="fa-IR" smtClean="0">
                <a:cs typeface="B Lotus" pitchFamily="2" charset="-78"/>
              </a:rPr>
              <a:t>“</a:t>
            </a:r>
            <a:r>
              <a:rPr lang="ar-SA" smtClean="0">
                <a:cs typeface="B Lotus" pitchFamily="2" charset="-78"/>
              </a:rPr>
              <a:t>آ.اينيشتن</a:t>
            </a:r>
            <a:r>
              <a:rPr lang="fa-IR" smtClean="0">
                <a:cs typeface="B Lotus" pitchFamily="2" charset="-78"/>
              </a:rPr>
              <a:t>”</a:t>
            </a: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نظريه در حکم دام است، تنها کسي که آن را بگستراند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تواند صيد مي کند</a:t>
            </a:r>
            <a:r>
              <a:rPr lang="fa-IR" smtClean="0">
                <a:cs typeface="B Lotus" pitchFamily="2" charset="-78"/>
              </a:rPr>
              <a:t> .”</a:t>
            </a:r>
            <a:r>
              <a:rPr lang="ar-SA" smtClean="0">
                <a:cs typeface="B Lotus" pitchFamily="2" charset="-78"/>
              </a:rPr>
              <a:t>نوواليس</a:t>
            </a:r>
            <a:r>
              <a:rPr lang="fa-IR" smtClean="0">
                <a:cs typeface="B Lotus" pitchFamily="2" charset="-78"/>
              </a:rPr>
              <a:t>”</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fa-IR" smtClean="0">
                <a:cs typeface="B Lotus" pitchFamily="2" charset="-78"/>
              </a:rPr>
              <a:t>ارتباط بين مساله با عنوان وموضوع تحقيق</a:t>
            </a:r>
            <a:endParaRPr lang="en-US" smtClean="0">
              <a:cs typeface="B Lotus" pitchFamily="2" charset="-78"/>
            </a:endParaRPr>
          </a:p>
        </p:txBody>
      </p:sp>
      <p:sp>
        <p:nvSpPr>
          <p:cNvPr id="819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اولين گام در هر تحقيق ،انتخاب يك موضوع است ،براي انتخاب آن ،فرمول وقاعده خاصي وجود ندارد: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راه هاي انتخاب موضوع تحقيق</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2-فنون درك مساله تحقيق از عنوان تحقيق</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95235" name="Rectangle 3"/>
          <p:cNvSpPr>
            <a:spLocks noGrp="1" noChangeArrowheads="1"/>
          </p:cNvSpPr>
          <p:nvPr>
            <p:ph idx="1"/>
          </p:nvPr>
        </p:nvSpPr>
        <p:spPr>
          <a:xfrm>
            <a:off x="457200" y="981075"/>
            <a:ext cx="8229600" cy="5145088"/>
          </a:xfrm>
        </p:spPr>
        <p:txBody>
          <a:bodyPr/>
          <a:lstStyle/>
          <a:p>
            <a:pPr algn="r" rtl="1" eaLnBrk="1" hangingPunct="1">
              <a:defRPr/>
            </a:pPr>
            <a:r>
              <a:rPr lang="ar-SA" smtClean="0">
                <a:cs typeface="B Lotus" pitchFamily="2" charset="-78"/>
              </a:rPr>
              <a:t>واژه تئوري، ريشه يوناني دارد و مفهوم کلي آن تقريباً </a:t>
            </a:r>
            <a:r>
              <a:rPr lang="fa-IR" smtClean="0">
                <a:cs typeface="B Lotus" pitchFamily="2" charset="-78"/>
              </a:rPr>
              <a:t>“</a:t>
            </a:r>
            <a:r>
              <a:rPr lang="ar-SA" smtClean="0">
                <a:cs typeface="B Lotus" pitchFamily="2" charset="-78"/>
              </a:rPr>
              <a:t>ملاحظه کردن</a:t>
            </a:r>
            <a:r>
              <a:rPr lang="fa-IR" smtClean="0">
                <a:cs typeface="B Lotus" pitchFamily="2" charset="-78"/>
              </a:rPr>
              <a:t>”</a:t>
            </a:r>
            <a:r>
              <a:rPr lang="ar-SA" smtClean="0">
                <a:cs typeface="B Lotus" pitchFamily="2" charset="-78"/>
              </a:rPr>
              <a:t> ، </a:t>
            </a:r>
            <a:r>
              <a:rPr lang="fa-IR" smtClean="0">
                <a:cs typeface="B Lotus" pitchFamily="2" charset="-78"/>
              </a:rPr>
              <a:t>“</a:t>
            </a:r>
            <a:r>
              <a:rPr lang="ar-SA" smtClean="0">
                <a:cs typeface="B Lotus" pitchFamily="2" charset="-78"/>
              </a:rPr>
              <a:t>بررسي و تحقيق کردن</a:t>
            </a:r>
            <a:r>
              <a:rPr lang="fa-IR" smtClean="0">
                <a:cs typeface="B Lotus" pitchFamily="2" charset="-78"/>
              </a:rPr>
              <a:t>”</a:t>
            </a:r>
            <a:r>
              <a:rPr lang="ar-SA" smtClean="0">
                <a:cs typeface="B Lotus" pitchFamily="2" charset="-78"/>
              </a:rPr>
              <a:t> مي باشد.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اما لغت</a:t>
            </a:r>
            <a:r>
              <a:rPr lang="fa-IR" smtClean="0">
                <a:cs typeface="B Lotus" pitchFamily="2" charset="-78"/>
              </a:rPr>
              <a:t> “</a:t>
            </a:r>
            <a:r>
              <a:rPr lang="en-US" smtClean="0">
                <a:cs typeface="B Lotus" pitchFamily="2" charset="-78"/>
              </a:rPr>
              <a:t>Theo</a:t>
            </a:r>
            <a:r>
              <a:rPr lang="fa-IR" smtClean="0">
                <a:cs typeface="B Lotus" pitchFamily="2" charset="-78"/>
              </a:rPr>
              <a:t>”</a:t>
            </a:r>
            <a:r>
              <a:rPr lang="ar-SA" smtClean="0">
                <a:cs typeface="B Lotus" pitchFamily="2" charset="-78"/>
              </a:rPr>
              <a:t> به معني </a:t>
            </a:r>
            <a:r>
              <a:rPr lang="fa-IR" smtClean="0">
                <a:cs typeface="B Lotus" pitchFamily="2" charset="-78"/>
              </a:rPr>
              <a:t>“</a:t>
            </a:r>
            <a:r>
              <a:rPr lang="ar-SA" smtClean="0">
                <a:cs typeface="B Lotus" pitchFamily="2" charset="-78"/>
              </a:rPr>
              <a:t>خلأ</a:t>
            </a:r>
            <a:r>
              <a:rPr lang="fa-IR" smtClean="0">
                <a:cs typeface="B Lotus" pitchFamily="2" charset="-78"/>
              </a:rPr>
              <a:t>”</a:t>
            </a:r>
            <a:r>
              <a:rPr lang="ar-SA" smtClean="0">
                <a:cs typeface="B Lotus" pitchFamily="2" charset="-78"/>
              </a:rPr>
              <a:t> وپي شناخت هستي و انديشيدن درباره الهيات بوده، قابل تصور است که</a:t>
            </a:r>
            <a:r>
              <a:rPr lang="fa-IR" smtClean="0">
                <a:cs typeface="B Lotus" pitchFamily="2" charset="-78"/>
              </a:rPr>
              <a:t> “</a:t>
            </a:r>
            <a:r>
              <a:rPr lang="en-US" smtClean="0">
                <a:cs typeface="B Lotus" pitchFamily="2" charset="-78"/>
              </a:rPr>
              <a:t>Theoria</a:t>
            </a:r>
            <a:r>
              <a:rPr lang="fa-IR" smtClean="0">
                <a:cs typeface="B Lotus" pitchFamily="2" charset="-78"/>
              </a:rPr>
              <a:t>”</a:t>
            </a:r>
            <a:r>
              <a:rPr lang="ar-SA" smtClean="0">
                <a:cs typeface="B Lotus" pitchFamily="2" charset="-78"/>
              </a:rPr>
              <a:t>به معني انديشيدن، تفکر و تحقيق درباره</a:t>
            </a:r>
            <a:r>
              <a:rPr lang="fa-IR" smtClean="0">
                <a:cs typeface="B Lotus" pitchFamily="2" charset="-78"/>
              </a:rPr>
              <a:t> “</a:t>
            </a:r>
            <a:r>
              <a:rPr lang="en-US" smtClean="0">
                <a:cs typeface="B Lotus" pitchFamily="2" charset="-78"/>
              </a:rPr>
              <a:t>Theos</a:t>
            </a:r>
            <a:r>
              <a:rPr lang="fa-IR" smtClean="0">
                <a:cs typeface="B Lotus" pitchFamily="2" charset="-78"/>
              </a:rPr>
              <a:t>”</a:t>
            </a:r>
            <a:r>
              <a:rPr lang="ar-SA" smtClean="0">
                <a:cs typeface="B Lotus" pitchFamily="2" charset="-78"/>
              </a:rPr>
              <a:t>يا خلأ بوده و با گسترش علوم، مفهوم اين واژه بر روي </a:t>
            </a:r>
            <a:r>
              <a:rPr lang="fa-IR" smtClean="0">
                <a:cs typeface="B Lotus" pitchFamily="2" charset="-78"/>
              </a:rPr>
              <a:t>“</a:t>
            </a:r>
            <a:r>
              <a:rPr lang="ar-SA" smtClean="0">
                <a:cs typeface="B Lotus" pitchFamily="2" charset="-78"/>
              </a:rPr>
              <a:t>انديشيدن</a:t>
            </a:r>
            <a:r>
              <a:rPr lang="fa-IR" smtClean="0">
                <a:cs typeface="B Lotus" pitchFamily="2" charset="-78"/>
              </a:rPr>
              <a:t>”</a:t>
            </a:r>
            <a:r>
              <a:rPr lang="ar-SA" smtClean="0">
                <a:cs typeface="B Lotus" pitchFamily="2" charset="-78"/>
              </a:rPr>
              <a:t> و تحقيق درباره هر مسئله اي متمرکز شده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96259" name="Rectangle 3"/>
          <p:cNvSpPr>
            <a:spLocks noGrp="1" noChangeArrowheads="1"/>
          </p:cNvSpPr>
          <p:nvPr>
            <p:ph idx="1"/>
          </p:nvPr>
        </p:nvSpPr>
        <p:spPr>
          <a:xfrm>
            <a:off x="457200" y="1125538"/>
            <a:ext cx="8229600" cy="5000625"/>
          </a:xfrm>
        </p:spPr>
        <p:txBody>
          <a:bodyPr/>
          <a:lstStyle/>
          <a:p>
            <a:pPr algn="r" rtl="1" eaLnBrk="1" hangingPunct="1">
              <a:lnSpc>
                <a:spcPct val="90000"/>
              </a:lnSpc>
              <a:defRPr/>
            </a:pPr>
            <a:r>
              <a:rPr lang="ar-SA" sz="2400" smtClean="0">
                <a:cs typeface="B Lotus" pitchFamily="2" charset="-78"/>
              </a:rPr>
              <a:t>تئوري مجموعه اي (و به بيان دقيقتر، شبکه اي) بهم پيوسته از سازه ها، مفاهيم، تعاريف وقضاياست که به منظور تبيين و پيش بيني پديده ها،از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طريق تشخيص روابط بين متغيرها،يک نظر نظامدار درباره پديده ها را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ارائه مي دهد.</a:t>
            </a:r>
            <a:endParaRPr lang="fa-IR" sz="2400" smtClean="0">
              <a:cs typeface="B Lotus" pitchFamily="2" charset="-78"/>
            </a:endParaRPr>
          </a:p>
          <a:p>
            <a:pPr algn="r" rtl="1" eaLnBrk="1" hangingPunct="1">
              <a:lnSpc>
                <a:spcPct val="90000"/>
              </a:lnSpc>
              <a:defRPr/>
            </a:pPr>
            <a:r>
              <a:rPr lang="ar-SA" sz="2400" smtClean="0">
                <a:cs typeface="B Lotus" pitchFamily="2" charset="-78"/>
              </a:rPr>
              <a:t>نظريه مجموعه اي از تعريفها و پيشنهادها درباره تعدادي متغير بهم پيوسته است، که همه اين تعريفها و پيشنهادها، بُعد منظم و مدوني از وقايع و پديده هايي را که در اثر همبستگيها و تداخل اين متغيرها بوجود مي آيد، ارائه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دهد</a:t>
            </a:r>
            <a:r>
              <a:rPr lang="fa-IR" sz="2400" smtClean="0">
                <a:cs typeface="B Lotus" pitchFamily="2" charset="-78"/>
              </a:rPr>
              <a:t>.</a:t>
            </a:r>
          </a:p>
          <a:p>
            <a:pPr algn="r" rtl="1" eaLnBrk="1" hangingPunct="1">
              <a:lnSpc>
                <a:spcPct val="90000"/>
              </a:lnSpc>
              <a:defRPr/>
            </a:pPr>
            <a:r>
              <a:rPr lang="ar-SA" sz="2400" smtClean="0">
                <a:cs typeface="B Lotus" pitchFamily="2" charset="-78"/>
              </a:rPr>
              <a:t>نظريه ها، دامهايي هستند که ما براي آن گسترده ايم تا آنچه را که </a:t>
            </a:r>
            <a:r>
              <a:rPr lang="fa-IR" sz="2400" smtClean="0">
                <a:cs typeface="B Lotus" pitchFamily="2" charset="-78"/>
              </a:rPr>
              <a:t>“</a:t>
            </a:r>
            <a:r>
              <a:rPr lang="ar-SA" sz="2400" smtClean="0">
                <a:cs typeface="B Lotus" pitchFamily="2" charset="-78"/>
              </a:rPr>
              <a:t>جهان</a:t>
            </a:r>
            <a:r>
              <a:rPr lang="fa-IR" sz="2400" smtClean="0">
                <a:cs typeface="B Lotus" pitchFamily="2" charset="-78"/>
              </a:rPr>
              <a:t>”</a:t>
            </a: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ناميده مي شود صيد کنيم و به عقلاني کردن و توضيح دادن و مستولي شدن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بر آن توفيق يابيم. تلاش مي کنيم تا چشمهاي شبکه دام را تنگترو تنگترسازيم</a:t>
            </a:r>
            <a:r>
              <a:rPr lang="fa-IR" sz="2400" smtClean="0">
                <a:cs typeface="B Lotus" pitchFamily="2" charset="-78"/>
              </a:rPr>
              <a:t>.</a:t>
            </a:r>
          </a:p>
          <a:p>
            <a:pPr algn="r" rtl="1" eaLnBrk="1" hangingPunct="1">
              <a:lnSpc>
                <a:spcPct val="90000"/>
              </a:lnSpc>
              <a:defRPr/>
            </a:pPr>
            <a:r>
              <a:rPr lang="ar-SA" sz="2400" smtClean="0">
                <a:cs typeface="B Lotus" pitchFamily="2" charset="-78"/>
              </a:rPr>
              <a:t> نظريه، بين متغيرها رابطه علت و معلولي برقرار مي کند تا پديده ها را توضيح دهد يا پيش بيني کند</a:t>
            </a:r>
            <a:r>
              <a:rPr lang="fa-IR" sz="2400" smtClean="0">
                <a:cs typeface="B Lotus" pitchFamily="2" charset="-78"/>
              </a:rPr>
              <a:t>.</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97283" name="Rectangle 3"/>
          <p:cNvSpPr>
            <a:spLocks noGrp="1" noChangeArrowheads="1"/>
          </p:cNvSpPr>
          <p:nvPr>
            <p:ph idx="1"/>
          </p:nvPr>
        </p:nvSpPr>
        <p:spPr>
          <a:xfrm>
            <a:off x="457200" y="1412875"/>
            <a:ext cx="8229600" cy="5184775"/>
          </a:xfrm>
        </p:spPr>
        <p:txBody>
          <a:bodyPr/>
          <a:lstStyle/>
          <a:p>
            <a:pPr algn="r" rtl="1" eaLnBrk="1" hangingPunct="1">
              <a:lnSpc>
                <a:spcPct val="90000"/>
              </a:lnSpc>
              <a:defRPr/>
            </a:pPr>
            <a:r>
              <a:rPr lang="ar-SA" sz="2800" smtClean="0">
                <a:cs typeface="B Lotus" pitchFamily="2" charset="-78"/>
              </a:rPr>
              <a:t>مجموعه بهم پيوسته و نظام يافته اي از گفتارها که بيانگر بخشي از واقعيت باشد تئوري مي نامند، به عبارت ديگر بررسي کلي و وسيع مسائل از راه تفکر و تخيل است، بطوريکه اين بررسي الزاماً رابطه اي با عمل (واقعيت) داشته باشد. تئوري از ديدگاه تجربه گرايي ناب، کوششي عملي در راه جمع آوري شواهد و يافته هايي تجربي و برقرار کردن هبستگي بين اين يافته ها و تبيين آنها از طريق استقراء است بگونه اي که هرگونه تصور، تخيل و توضيحات اضافه که بر مشاهدات تجربي متکي نباشد پيرامون پديده ها مطرح نشود</a:t>
            </a:r>
            <a:r>
              <a:rPr lang="fa-IR" sz="2800" smtClean="0">
                <a:cs typeface="B Lotus" pitchFamily="2" charset="-78"/>
              </a:rPr>
              <a:t>.</a:t>
            </a:r>
          </a:p>
          <a:p>
            <a:pPr algn="r" rtl="1" eaLnBrk="1" hangingPunct="1">
              <a:lnSpc>
                <a:spcPct val="90000"/>
              </a:lnSpc>
              <a:defRPr/>
            </a:pPr>
            <a:r>
              <a:rPr lang="ar-SA" sz="2800" smtClean="0">
                <a:cs typeface="B Lotus" pitchFamily="2" charset="-78"/>
              </a:rPr>
              <a:t>تئوري بيان کننده مجموعه اي از مفاهيم است که به صورت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نظام</a:t>
            </a:r>
            <a:r>
              <a:rPr lang="fa-IR" sz="2800" smtClean="0">
                <a:cs typeface="B Lotus" pitchFamily="2" charset="-78"/>
              </a:rPr>
              <a:t> </a:t>
            </a:r>
            <a:r>
              <a:rPr lang="ar-SA" sz="2800" smtClean="0">
                <a:cs typeface="B Lotus" pitchFamily="2" charset="-78"/>
              </a:rPr>
              <a:t>مند ارتباط متقابل با يکديگر دارندو مي توان بر اساس آن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پديده اي را پيش بيني و توجيه کرد.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Grp="1" noChangeArrowheads="1"/>
          </p:cNvSpPr>
          <p:nvPr>
            <p:ph type="subTitle" sz="quarter" idx="1"/>
          </p:nvPr>
        </p:nvSpPr>
        <p:spPr>
          <a:xfrm>
            <a:off x="827088" y="1125538"/>
            <a:ext cx="8066087" cy="4513262"/>
          </a:xfrm>
        </p:spPr>
        <p:txBody>
          <a:bodyPr/>
          <a:lstStyle/>
          <a:p>
            <a:pPr algn="r" rtl="1" eaLnBrk="1" hangingPunct="1">
              <a:lnSpc>
                <a:spcPct val="80000"/>
              </a:lnSpc>
              <a:defRPr/>
            </a:pPr>
            <a:r>
              <a:rPr lang="fa-IR" sz="2800" smtClean="0">
                <a:cs typeface="B Lotus" pitchFamily="2" charset="-78"/>
              </a:rPr>
              <a:t>    </a:t>
            </a:r>
            <a:r>
              <a:rPr lang="ar-SA" sz="2800" smtClean="0">
                <a:cs typeface="B Lotus" pitchFamily="2" charset="-78"/>
              </a:rPr>
              <a:t>تئوري مجموعه اي از گفتارها (بيانيه ها) يي است که بر ميناي قواعد منطقي بايکديگر در ارتباطند و مبين بخشي از واقعيت هستند.</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در اين تعريف بر روي چند نکته اي که در پي مي آيد تاکيد شده </a:t>
            </a:r>
            <a:r>
              <a:rPr lang="fa-IR" sz="2800" smtClean="0">
                <a:cs typeface="B Lotus" pitchFamily="2" charset="-78"/>
              </a:rPr>
              <a:t>  </a:t>
            </a:r>
            <a:r>
              <a:rPr lang="ar-SA" sz="2800" smtClean="0">
                <a:cs typeface="B Lotus" pitchFamily="2" charset="-78"/>
              </a:rPr>
              <a:t>است:</a:t>
            </a:r>
            <a:endParaRPr lang="fa-IR" sz="2800" i="1" smtClean="0">
              <a:cs typeface="B Lotus" pitchFamily="2" charset="-78"/>
            </a:endParaRPr>
          </a:p>
          <a:p>
            <a:pPr algn="r" rtl="1" eaLnBrk="1" hangingPunct="1">
              <a:lnSpc>
                <a:spcPct val="80000"/>
              </a:lnSpc>
              <a:defRPr/>
            </a:pPr>
            <a:r>
              <a:rPr lang="fa-IR" sz="2800" i="1" smtClean="0">
                <a:cs typeface="B Lotus" pitchFamily="2" charset="-78"/>
              </a:rPr>
              <a:t>1- </a:t>
            </a:r>
            <a:r>
              <a:rPr lang="ar-SA" sz="2800" i="1" smtClean="0">
                <a:cs typeface="B Lotus" pitchFamily="2" charset="-78"/>
              </a:rPr>
              <a:t>نوع خاصي از گفتارها به عنوان عنصر اساسي تئوري</a:t>
            </a:r>
            <a:endParaRPr lang="fa-IR" sz="2800" i="1" smtClean="0">
              <a:cs typeface="B Lotus" pitchFamily="2" charset="-78"/>
            </a:endParaRPr>
          </a:p>
          <a:p>
            <a:pPr algn="r" rtl="1" eaLnBrk="1" hangingPunct="1">
              <a:lnSpc>
                <a:spcPct val="80000"/>
              </a:lnSpc>
              <a:defRPr/>
            </a:pPr>
            <a:r>
              <a:rPr lang="fa-IR" sz="2800" i="1" smtClean="0">
                <a:cs typeface="B Lotus" pitchFamily="2" charset="-78"/>
              </a:rPr>
              <a:t>2 - </a:t>
            </a:r>
            <a:r>
              <a:rPr lang="ar-SA" sz="2800" i="1" smtClean="0">
                <a:cs typeface="B Lotus" pitchFamily="2" charset="-78"/>
              </a:rPr>
              <a:t>ارتباط بين گفتارها بر ميناي قواعد منطق (قياس)</a:t>
            </a:r>
            <a:endParaRPr lang="fa-IR" sz="2800" i="1" smtClean="0">
              <a:cs typeface="B Lotus" pitchFamily="2" charset="-78"/>
            </a:endParaRPr>
          </a:p>
          <a:p>
            <a:pPr algn="r" rtl="1" eaLnBrk="1" hangingPunct="1">
              <a:lnSpc>
                <a:spcPct val="80000"/>
              </a:lnSpc>
              <a:defRPr/>
            </a:pPr>
            <a:r>
              <a:rPr lang="fa-IR" sz="2800" i="1" smtClean="0">
                <a:cs typeface="B Lotus" pitchFamily="2" charset="-78"/>
              </a:rPr>
              <a:t>3 - ت</a:t>
            </a:r>
            <a:r>
              <a:rPr lang="ar-SA" sz="2800" i="1" smtClean="0">
                <a:cs typeface="B Lotus" pitchFamily="2" charset="-78"/>
              </a:rPr>
              <a:t>بيين واقعيت (از راه قياس)بعنوان ه</a:t>
            </a:r>
            <a:r>
              <a:rPr lang="fa-IR" sz="2800" i="1" smtClean="0">
                <a:cs typeface="B Lotus" pitchFamily="2" charset="-78"/>
              </a:rPr>
              <a:t> </a:t>
            </a:r>
            <a:r>
              <a:rPr lang="ar-SA" sz="2800" i="1" smtClean="0">
                <a:cs typeface="B Lotus" pitchFamily="2" charset="-78"/>
              </a:rPr>
              <a:t>دف</a:t>
            </a:r>
            <a:endParaRPr lang="fa-IR" sz="2800" i="1" smtClean="0">
              <a:cs typeface="B Lotus" pitchFamily="2" charset="-78"/>
            </a:endParaRPr>
          </a:p>
          <a:p>
            <a:pPr algn="r" rtl="1" eaLnBrk="1" hangingPunct="1">
              <a:lnSpc>
                <a:spcPct val="80000"/>
              </a:lnSpc>
              <a:defRPr/>
            </a:pPr>
            <a:r>
              <a:rPr lang="fa-IR" sz="2800" i="1" smtClean="0">
                <a:cs typeface="B Lotus" pitchFamily="2" charset="-78"/>
              </a:rPr>
              <a:t>4- </a:t>
            </a:r>
            <a:r>
              <a:rPr lang="ar-SA" sz="2800" i="1" smtClean="0">
                <a:cs typeface="B Lotus" pitchFamily="2" charset="-78"/>
              </a:rPr>
              <a:t>تطبيق تئوري با واقعيت يا بررسي و آزمايش تجربي شاخص ها در عمل </a:t>
            </a:r>
            <a:endParaRPr lang="fa-IR" sz="2800" smtClean="0">
              <a:cs typeface="B Lotus" pitchFamily="2" charset="-78"/>
            </a:endParaRPr>
          </a:p>
          <a:p>
            <a:pPr algn="r" rtl="1" eaLnBrk="1" hangingPunct="1">
              <a:lnSpc>
                <a:spcPct val="80000"/>
              </a:lnSpc>
              <a:defRPr/>
            </a:pPr>
            <a:r>
              <a:rPr lang="ar-SA" sz="2800" smtClean="0">
                <a:cs typeface="B Lotus" pitchFamily="2" charset="-78"/>
              </a:rPr>
              <a:t>از تعاريفي که گذشت مي توان ويژگيهاي کلي زير را نتيجه گيري کرد</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sz="quarter"/>
          </p:nvPr>
        </p:nvSpPr>
        <p:spPr>
          <a:xfrm>
            <a:off x="685800" y="620713"/>
            <a:ext cx="7772400" cy="936625"/>
          </a:xfrm>
        </p:spPr>
        <p:txBody>
          <a:bodyPr/>
          <a:lstStyle/>
          <a:p>
            <a:pPr eaLnBrk="1" hangingPunct="1">
              <a:defRPr/>
            </a:pPr>
            <a:r>
              <a:rPr lang="ar-SA" b="1" smtClean="0">
                <a:cs typeface="B Lotus" pitchFamily="2" charset="-78"/>
              </a:rPr>
              <a:t>ويژگيهاي نظريه :</a:t>
            </a:r>
            <a:endParaRPr lang="en-US" b="1" smtClean="0">
              <a:cs typeface="B Lotus" pitchFamily="2" charset="-78"/>
            </a:endParaRPr>
          </a:p>
        </p:txBody>
      </p:sp>
      <p:sp>
        <p:nvSpPr>
          <p:cNvPr id="99332" name="Rectangle 4"/>
          <p:cNvSpPr>
            <a:spLocks noGrp="1" noChangeArrowheads="1"/>
          </p:cNvSpPr>
          <p:nvPr>
            <p:ph type="subTitle" sz="quarter" idx="1"/>
          </p:nvPr>
        </p:nvSpPr>
        <p:spPr>
          <a:xfrm>
            <a:off x="684213" y="1700213"/>
            <a:ext cx="7985125" cy="4824412"/>
          </a:xfrm>
        </p:spPr>
        <p:txBody>
          <a:bodyPr/>
          <a:lstStyle/>
          <a:p>
            <a:pPr marL="609600" indent="-609600" algn="r" eaLnBrk="1" hangingPunct="1">
              <a:lnSpc>
                <a:spcPct val="80000"/>
              </a:lnSpc>
              <a:defRPr/>
            </a:pPr>
            <a:r>
              <a:rPr lang="fa-IR" sz="2800" smtClean="0">
                <a:cs typeface="B Lotus" pitchFamily="2" charset="-78"/>
              </a:rPr>
              <a:t>   </a:t>
            </a:r>
            <a:r>
              <a:rPr lang="ar-SA" sz="2800" smtClean="0">
                <a:cs typeface="B Lotus" pitchFamily="2" charset="-78"/>
              </a:rPr>
              <a:t>نظريه وقتي از نظر عملي مورد قبول قرار خواهد گرفت که داراي ويژگيهاي زير باشد:</a:t>
            </a:r>
            <a:endParaRPr lang="fa-IR" sz="2800" smtClean="0">
              <a:cs typeface="B Lotus" pitchFamily="2" charset="-78"/>
            </a:endParaRPr>
          </a:p>
          <a:p>
            <a:pPr marL="609600" indent="-609600" algn="r" eaLnBrk="1" hangingPunct="1">
              <a:lnSpc>
                <a:spcPct val="80000"/>
              </a:lnSpc>
              <a:defRPr/>
            </a:pPr>
            <a:r>
              <a:rPr lang="fa-IR" sz="2800" smtClean="0">
                <a:cs typeface="B Lotus" pitchFamily="2" charset="-78"/>
              </a:rPr>
              <a:t>1- </a:t>
            </a:r>
            <a:r>
              <a:rPr lang="ar-SA" sz="2800" smtClean="0">
                <a:cs typeface="B Lotus" pitchFamily="2" charset="-78"/>
              </a:rPr>
              <a:t>نظريه بايد توانايي تبيين حقايق و مشاهده هاي مربوط به يک مساله را به ساده ترين صورت ممکن داشته باشد</a:t>
            </a:r>
            <a:r>
              <a:rPr lang="fa-IR" sz="2800" smtClean="0">
                <a:cs typeface="B Lotus" pitchFamily="2" charset="-78"/>
              </a:rPr>
              <a:t> </a:t>
            </a:r>
            <a:r>
              <a:rPr lang="ar-SA" sz="2800" smtClean="0">
                <a:cs typeface="B Lotus" pitchFamily="2" charset="-78"/>
              </a:rPr>
              <a:t>،</a:t>
            </a:r>
            <a:r>
              <a:rPr lang="fa-IR" sz="2800" smtClean="0">
                <a:cs typeface="B Lotus" pitchFamily="2" charset="-78"/>
              </a:rPr>
              <a:t>  </a:t>
            </a:r>
            <a:r>
              <a:rPr lang="ar-SA" sz="2800" smtClean="0">
                <a:cs typeface="B Lotus" pitchFamily="2" charset="-78"/>
              </a:rPr>
              <a:t>نظريه اي که داراي مفروضات </a:t>
            </a:r>
            <a:r>
              <a:rPr lang="fa-IR" sz="2800" smtClean="0">
                <a:cs typeface="B Lotus" pitchFamily="2" charset="-78"/>
              </a:rPr>
              <a:t>ا</a:t>
            </a:r>
            <a:r>
              <a:rPr lang="ar-SA" sz="2800" smtClean="0">
                <a:cs typeface="B Lotus" pitchFamily="2" charset="-78"/>
              </a:rPr>
              <a:t>ندک و به زبان ساده تري بيان شده باشد قابل قبول تر از نظريه اي است که داراي مفروضات ان</a:t>
            </a:r>
            <a:r>
              <a:rPr lang="fa-IR" sz="2800" smtClean="0">
                <a:cs typeface="B Lotus" pitchFamily="2" charset="-78"/>
              </a:rPr>
              <a:t>د</a:t>
            </a:r>
            <a:r>
              <a:rPr lang="ar-SA" sz="2800" smtClean="0">
                <a:cs typeface="B Lotus" pitchFamily="2" charset="-78"/>
              </a:rPr>
              <a:t>ک وبه زبان ساده تري بيان شده باشد </a:t>
            </a:r>
            <a:r>
              <a:rPr lang="fa-IR" sz="2800" smtClean="0">
                <a:cs typeface="B Lotus" pitchFamily="2" charset="-78"/>
              </a:rPr>
              <a:t>.</a:t>
            </a:r>
          </a:p>
          <a:p>
            <a:pPr marL="609600" indent="-609600" algn="r" eaLnBrk="1" hangingPunct="1">
              <a:lnSpc>
                <a:spcPct val="80000"/>
              </a:lnSpc>
              <a:defRPr/>
            </a:pPr>
            <a:r>
              <a:rPr lang="fa-IR" sz="2800" smtClean="0">
                <a:cs typeface="B Lotus" pitchFamily="2" charset="-78"/>
              </a:rPr>
              <a:t>2- </a:t>
            </a:r>
            <a:r>
              <a:rPr lang="ar-SA" sz="2800" smtClean="0">
                <a:cs typeface="B Lotus" pitchFamily="2" charset="-78"/>
              </a:rPr>
              <a:t>نظريه بايد با واقعيتهاي مشاهده شده در طبيعت و دانش پيشين سازگار باشد.</a:t>
            </a:r>
            <a:endParaRPr lang="fa-IR" sz="2800" smtClean="0">
              <a:cs typeface="B Lotus" pitchFamily="2" charset="-78"/>
            </a:endParaRPr>
          </a:p>
          <a:p>
            <a:pPr marL="609600" indent="-609600" algn="r" eaLnBrk="1" hangingPunct="1">
              <a:lnSpc>
                <a:spcPct val="80000"/>
              </a:lnSpc>
              <a:defRPr/>
            </a:pPr>
            <a:r>
              <a:rPr lang="fa-IR" sz="2800" smtClean="0">
                <a:cs typeface="B Lotus" pitchFamily="2" charset="-78"/>
              </a:rPr>
              <a:t>3-</a:t>
            </a:r>
            <a:r>
              <a:rPr lang="ar-SA" sz="2800" smtClean="0">
                <a:cs typeface="B Lotus" pitchFamily="2" charset="-78"/>
              </a:rPr>
              <a:t>نظريه بايد ابزار لازم را براي آزمودن خود فراهم سازد</a:t>
            </a:r>
            <a:r>
              <a:rPr lang="fa-IR" sz="2800" smtClean="0">
                <a:cs typeface="B Lotus" pitchFamily="2" charset="-78"/>
              </a:rPr>
              <a:t>.</a:t>
            </a:r>
          </a:p>
          <a:p>
            <a:pPr marL="609600" indent="-609600" algn="r" eaLnBrk="1" hangingPunct="1">
              <a:lnSpc>
                <a:spcPct val="80000"/>
              </a:lnSpc>
              <a:defRPr/>
            </a:pPr>
            <a:r>
              <a:rPr lang="fa-IR" sz="2800" smtClean="0">
                <a:cs typeface="B Lotus" pitchFamily="2" charset="-78"/>
              </a:rPr>
              <a:t>4-</a:t>
            </a:r>
            <a:r>
              <a:rPr lang="ar-SA" sz="2800" smtClean="0">
                <a:cs typeface="B Lotus" pitchFamily="2" charset="-78"/>
              </a:rPr>
              <a:t>نظريه بايد انگيزه پژوهشي در جامعه به وجود آورد و زمينه را براي پژوهشهاي جديد فراهم سازد</a:t>
            </a:r>
            <a:endParaRPr lang="en-US" sz="2800" smtClean="0">
              <a:cs typeface="B Lotus" pitchFamily="2" charset="-78"/>
            </a:endParaRPr>
          </a:p>
          <a:p>
            <a:pPr marL="609600" indent="-609600" algn="r" eaLnBrk="1" hangingPunct="1">
              <a:lnSpc>
                <a:spcPct val="80000"/>
              </a:lnSpc>
              <a:defRPr/>
            </a:pPr>
            <a:endParaRPr lang="fa-IR" sz="2800" smtClean="0">
              <a:cs typeface="B Lotus" pitchFamily="2" charset="-78"/>
            </a:endParaRPr>
          </a:p>
          <a:p>
            <a:pPr marL="609600" indent="-609600" eaLnBrk="1" hangingPunct="1">
              <a:lnSpc>
                <a:spcPct val="80000"/>
              </a:lnSpc>
              <a:defRPr/>
            </a:pPr>
            <a:endParaRPr lang="fa-IR" sz="2800" smtClean="0">
              <a:cs typeface="B Lotus" pitchFamily="2" charset="-78"/>
            </a:endParaRPr>
          </a:p>
          <a:p>
            <a:pPr marL="609600" indent="-609600" eaLnBrk="1" hangingPunct="1">
              <a:lnSpc>
                <a:spcPct val="80000"/>
              </a:lnSpc>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ctrTitle" sz="quarter"/>
          </p:nvPr>
        </p:nvSpPr>
        <p:spPr>
          <a:xfrm>
            <a:off x="685800" y="0"/>
            <a:ext cx="7772400" cy="765175"/>
          </a:xfrm>
        </p:spPr>
        <p:txBody>
          <a:bodyPr/>
          <a:lstStyle/>
          <a:p>
            <a:pPr eaLnBrk="1" hangingPunct="1">
              <a:defRPr/>
            </a:pPr>
            <a:endParaRPr lang="en-US" smtClean="0">
              <a:cs typeface="B Lotus" pitchFamily="2" charset="-78"/>
            </a:endParaRPr>
          </a:p>
        </p:txBody>
      </p:sp>
      <p:sp>
        <p:nvSpPr>
          <p:cNvPr id="100357" name="Rectangle 5"/>
          <p:cNvSpPr>
            <a:spLocks noGrp="1" noChangeArrowheads="1"/>
          </p:cNvSpPr>
          <p:nvPr>
            <p:ph type="subTitle" sz="quarter" idx="1"/>
          </p:nvPr>
        </p:nvSpPr>
        <p:spPr>
          <a:xfrm>
            <a:off x="684213" y="1052513"/>
            <a:ext cx="7991475" cy="5400675"/>
          </a:xfrm>
        </p:spPr>
        <p:txBody>
          <a:bodyPr/>
          <a:lstStyle/>
          <a:p>
            <a:pPr eaLnBrk="1" hangingPunct="1">
              <a:lnSpc>
                <a:spcPct val="90000"/>
              </a:lnSpc>
              <a:defRPr/>
            </a:pPr>
            <a:r>
              <a:rPr lang="ar-SA" sz="2800" smtClean="0">
                <a:cs typeface="B Lotus" pitchFamily="2" charset="-78"/>
              </a:rPr>
              <a:t>جورج هومان معتقد است که نظريه داراي سه ويژگي عمده است:</a:t>
            </a:r>
            <a:endParaRPr lang="fa-IR" sz="2800" smtClean="0">
              <a:cs typeface="B Lotus" pitchFamily="2" charset="-78"/>
            </a:endParaRPr>
          </a:p>
          <a:p>
            <a:pPr algn="r" eaLnBrk="1" hangingPunct="1">
              <a:lnSpc>
                <a:spcPct val="90000"/>
              </a:lnSpc>
              <a:defRPr/>
            </a:pPr>
            <a:r>
              <a:rPr lang="ar-SA" sz="2800" smtClean="0">
                <a:cs typeface="B Lotus" pitchFamily="2" charset="-78"/>
              </a:rPr>
              <a:t>الف) نظريه از مجموعه اي مفاهيم در يک طرح مفهومي </a:t>
            </a:r>
            <a:r>
              <a:rPr lang="fa-IR" sz="2800" smtClean="0">
                <a:cs typeface="B Lotus" pitchFamily="2" charset="-78"/>
              </a:rPr>
              <a:t> </a:t>
            </a:r>
            <a:r>
              <a:rPr lang="ar-SA" sz="2800" smtClean="0">
                <a:cs typeface="B Lotus" pitchFamily="2" charset="-78"/>
              </a:rPr>
              <a:t>تشکيل شده است.برخي از مفاهيم موجود در نظريه،توصيفي وبعضي عملياتي هستند.</a:t>
            </a:r>
            <a:endParaRPr lang="fa-IR" sz="2800" smtClean="0">
              <a:cs typeface="B Lotus" pitchFamily="2" charset="-78"/>
            </a:endParaRPr>
          </a:p>
          <a:p>
            <a:pPr algn="r" eaLnBrk="1" hangingPunct="1">
              <a:lnSpc>
                <a:spcPct val="90000"/>
              </a:lnSpc>
              <a:defRPr/>
            </a:pPr>
            <a:r>
              <a:rPr lang="ar-SA" sz="2800" smtClean="0">
                <a:cs typeface="B Lotus" pitchFamily="2" charset="-78"/>
              </a:rPr>
              <a:t>ب) نظريه از قضايايي تشکيل شده است که به منظور توصيف روابط بين متغيرها بکار برده مي شود وچنانچه بخواهيم يک نظريه رسمي تدوين کنيم قضايا بايد بصورت طرح قياسي صورت بندي شوند ، به نحوي که بتوان يک نظريه را از نظريه ديگر استنتاج کرد.</a:t>
            </a:r>
            <a:endParaRPr lang="fa-IR" sz="2800" smtClean="0">
              <a:cs typeface="B Lotus" pitchFamily="2" charset="-78"/>
            </a:endParaRPr>
          </a:p>
          <a:p>
            <a:pPr algn="r" eaLnBrk="1" hangingPunct="1">
              <a:lnSpc>
                <a:spcPct val="90000"/>
              </a:lnSpc>
              <a:defRPr/>
            </a:pPr>
            <a:r>
              <a:rPr lang="ar-SA" sz="2800" smtClean="0">
                <a:cs typeface="B Lotus" pitchFamily="2" charset="-78"/>
              </a:rPr>
              <a:t>ج) نظريه واقعيتهاي موجود در قضايا را روشن مي کند به اين معني که قضايا به کمک داده هاي تجربي و در دنياي واقعي قابل آزمون هستند.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defRPr/>
            </a:pPr>
            <a:r>
              <a:rPr lang="ar-SA" b="1" smtClean="0">
                <a:cs typeface="B Lotus" pitchFamily="2" charset="-78"/>
              </a:rPr>
              <a:t>نقش نظريه در تحقيق</a:t>
            </a:r>
            <a:endParaRPr lang="en-US" b="1" smtClean="0">
              <a:cs typeface="B Lotus" pitchFamily="2" charset="-78"/>
            </a:endParaRPr>
          </a:p>
        </p:txBody>
      </p:sp>
      <p:sp>
        <p:nvSpPr>
          <p:cNvPr id="101379" name="Rectangle 3"/>
          <p:cNvSpPr>
            <a:spLocks noGrp="1" noChangeArrowheads="1"/>
          </p:cNvSpPr>
          <p:nvPr>
            <p:ph idx="1"/>
          </p:nvPr>
        </p:nvSpPr>
        <p:spPr>
          <a:xfrm>
            <a:off x="457200" y="1341438"/>
            <a:ext cx="8229600" cy="4784725"/>
          </a:xfrm>
        </p:spPr>
        <p:txBody>
          <a:bodyPr/>
          <a:lstStyle/>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براي نظريه نقش هاي متفاوت و متعددي مطرح شده است،و بيشتر در اين رابطه هستند که آيا بايد ابتدا نظريه ساخت و سپس به پژوهش پرداخت يا بر عکس،و يا ترکيبي از اين دو روش را بکار بست؟</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روش </a:t>
            </a:r>
            <a:r>
              <a:rPr lang="fa-IR" sz="2400" b="1" smtClean="0">
                <a:cs typeface="B Lotus" pitchFamily="2" charset="-78"/>
              </a:rPr>
              <a:t>“</a:t>
            </a:r>
            <a:r>
              <a:rPr lang="ar-SA" sz="2400" b="1" smtClean="0">
                <a:cs typeface="B Lotus" pitchFamily="2" charset="-78"/>
              </a:rPr>
              <a:t>ابتدا نظريه ، بعد پژوهش</a:t>
            </a:r>
            <a:r>
              <a:rPr lang="fa-IR" sz="2400" b="1" smtClean="0">
                <a:cs typeface="B Lotus" pitchFamily="2" charset="-78"/>
              </a:rPr>
              <a:t>”</a:t>
            </a:r>
            <a:r>
              <a:rPr lang="ar-SA" sz="2400" b="1" smtClean="0">
                <a:cs typeface="B Lotus" pitchFamily="2" charset="-78"/>
              </a:rPr>
              <a:t> </a:t>
            </a:r>
            <a:r>
              <a:rPr lang="ar-SA" sz="2400" smtClean="0">
                <a:cs typeface="B Lotus" pitchFamily="2" charset="-78"/>
              </a:rPr>
              <a:t>داراي مراحلي به شرح زير است:</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1-</a:t>
            </a:r>
            <a:r>
              <a:rPr lang="ar-SA" sz="2400" smtClean="0">
                <a:cs typeface="B Lotus" pitchFamily="2" charset="-78"/>
              </a:rPr>
              <a:t>تدوين يک نظريه واضح و روشن به صورت بديهي يا بر اساس فرآيندهاي توصيف شده.</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2-</a:t>
            </a:r>
            <a:r>
              <a:rPr lang="ar-SA" sz="2400" smtClean="0">
                <a:cs typeface="B Lotus" pitchFamily="2" charset="-78"/>
              </a:rPr>
              <a:t>انتخاب يک گذاره استخراج شده از نظريه به عنوان ملاک مقايسه نتايج پژوهش آزمايشي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3-</a:t>
            </a:r>
            <a:r>
              <a:rPr lang="ar-SA" sz="2400" smtClean="0">
                <a:cs typeface="B Lotus" pitchFamily="2" charset="-78"/>
              </a:rPr>
              <a:t>برنامه ريزي پژوهش به منظور آزمون جمله انتخاب شده از طريق پژوهش آزمايشي.</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4-</a:t>
            </a:r>
            <a:r>
              <a:rPr lang="ar-SA" sz="2400" smtClean="0">
                <a:cs typeface="B Lotus" pitchFamily="2" charset="-78"/>
              </a:rPr>
              <a:t>ايجاد تغيير در نظريه با برنامه ريزي و انجام پژوهش مجدد ، چنانچه جمله استخراج شده از نظريه با نتايج پژوهش آزمايشي مطابقت نداشته باشد.</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5-</a:t>
            </a:r>
            <a:r>
              <a:rPr lang="ar-SA" sz="2400" smtClean="0">
                <a:cs typeface="B Lotus" pitchFamily="2" charset="-78"/>
              </a:rPr>
              <a:t>انتخاب گزاره هاي ديگر براي آزمون در تعيين محدوديت هاي نظريه ، چنانچه گزاره استخراج شده از نظريه با نتايج پژوهش تجربي مطابقت داشته باشد.</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0240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روش </a:t>
            </a:r>
            <a:r>
              <a:rPr lang="fa-IR" b="1" smtClean="0">
                <a:cs typeface="B Lotus" pitchFamily="2" charset="-78"/>
              </a:rPr>
              <a:t>“</a:t>
            </a:r>
            <a:r>
              <a:rPr lang="ar-SA" b="1" smtClean="0">
                <a:cs typeface="B Lotus" pitchFamily="2" charset="-78"/>
              </a:rPr>
              <a:t>ابتدا پژوهش ، بعد نظريه</a:t>
            </a:r>
            <a:r>
              <a:rPr lang="fa-IR" b="1" smtClean="0">
                <a:cs typeface="B Lotus" pitchFamily="2" charset="-78"/>
              </a:rPr>
              <a:t>”</a:t>
            </a:r>
            <a:r>
              <a:rPr lang="ar-SA" smtClean="0">
                <a:cs typeface="B Lotus" pitchFamily="2" charset="-78"/>
              </a:rPr>
              <a:t> داراي مراحلي به شرح زير است:</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1- </a:t>
            </a:r>
            <a:r>
              <a:rPr lang="ar-SA" smtClean="0">
                <a:cs typeface="B Lotus" pitchFamily="2" charset="-78"/>
              </a:rPr>
              <a:t>انتخاب پديده و تعيين کليه ويژگيهاي آن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a:t>
            </a:r>
            <a:r>
              <a:rPr lang="ar-SA" smtClean="0">
                <a:cs typeface="B Lotus" pitchFamily="2" charset="-78"/>
              </a:rPr>
              <a:t>اندازه گيري تمام ويژگيهاي پديده در موقعيت هاي مختلف.</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 </a:t>
            </a:r>
            <a:r>
              <a:rPr lang="ar-SA" smtClean="0">
                <a:cs typeface="B Lotus" pitchFamily="2" charset="-78"/>
              </a:rPr>
              <a:t>تجزيه و تحليل اطلاعات جمع آوري شده بصورتي دقيق و تعييتن هر نوع الگويي که بين آنها وجود دارد.</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 </a:t>
            </a:r>
            <a:r>
              <a:rPr lang="ar-SA" smtClean="0">
                <a:cs typeface="B Lotus" pitchFamily="2" charset="-78"/>
              </a:rPr>
              <a:t>در صورتيکه بين اطلاعات جمع آوري شده الگوهاي معني داري پيدا شد بايد آنها را بصورت بيانيه هاي نظري براي تدوين قانون تنظيم کرد.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103427" name="Rectangle 3"/>
          <p:cNvSpPr>
            <a:spLocks noGrp="1" noChangeArrowheads="1"/>
          </p:cNvSpPr>
          <p:nvPr>
            <p:ph idx="1"/>
          </p:nvPr>
        </p:nvSpPr>
        <p:spPr>
          <a:xfrm>
            <a:off x="457200" y="1052513"/>
            <a:ext cx="8229600" cy="5073650"/>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بايد دانست هيچکدام از اين دو روش به تنهايي نمي توانند ايده علمي نويني را عرضه کند به همين دليل و با توجه به مطالبي که </a:t>
            </a:r>
            <a:r>
              <a:rPr lang="fa-IR" sz="2800" smtClean="0">
                <a:cs typeface="B Lotus" pitchFamily="2" charset="-78"/>
              </a:rPr>
              <a:t>    </a:t>
            </a:r>
            <a:r>
              <a:rPr lang="ar-SA" sz="2800" smtClean="0">
                <a:cs typeface="B Lotus" pitchFamily="2" charset="-78"/>
              </a:rPr>
              <a:t>در پي مي آيد ترکيب اين دو روش مي تواند در بررسي و خلق ايده هاي علمي سهم موثري داشته باشد.</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روش </a:t>
            </a:r>
            <a:r>
              <a:rPr lang="fa-IR" sz="2800" smtClean="0">
                <a:cs typeface="B Lotus" pitchFamily="2" charset="-78"/>
              </a:rPr>
              <a:t>“</a:t>
            </a:r>
            <a:r>
              <a:rPr lang="ar-SA" sz="2800" smtClean="0">
                <a:cs typeface="B Lotus" pitchFamily="2" charset="-78"/>
              </a:rPr>
              <a:t>ابتدا پژوهش ، بعد نظريه</a:t>
            </a:r>
            <a:r>
              <a:rPr lang="fa-IR" sz="2800" smtClean="0">
                <a:cs typeface="B Lotus" pitchFamily="2" charset="-78"/>
              </a:rPr>
              <a:t>”</a:t>
            </a:r>
            <a:r>
              <a:rPr lang="ar-SA" sz="2800" smtClean="0">
                <a:cs typeface="B Lotus" pitchFamily="2" charset="-78"/>
              </a:rPr>
              <a:t> اين عيب را دارد</a:t>
            </a: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 که در اجراي آن براي جمع آوري اطلاعاتي کوشش مي شودکه هدف مفيدي براي آنها در نظر گرفته نشده است.اما اطلاعاتي که به اين شيوه گردآوري مي شوند،ممکن است به کشف نظريه هاي مفيدي منجر گردند</a:t>
            </a:r>
            <a:r>
              <a:rPr lang="fa-IR" sz="2800" smtClean="0">
                <a:cs typeface="B Lotus" pitchFamily="2" charset="-78"/>
              </a:rPr>
              <a:t>.</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روش </a:t>
            </a:r>
            <a:r>
              <a:rPr lang="fa-IR" sz="2800" smtClean="0">
                <a:cs typeface="B Lotus" pitchFamily="2" charset="-78"/>
              </a:rPr>
              <a:t>“</a:t>
            </a:r>
            <a:r>
              <a:rPr lang="ar-SA" sz="2800" smtClean="0">
                <a:cs typeface="B Lotus" pitchFamily="2" charset="-78"/>
              </a:rPr>
              <a:t>ابتدا نظريه،بعد پژوهش</a:t>
            </a:r>
            <a:r>
              <a:rPr lang="fa-IR" sz="2800" smtClean="0">
                <a:cs typeface="B Lotus" pitchFamily="2" charset="-78"/>
              </a:rPr>
              <a:t>”</a:t>
            </a:r>
            <a:r>
              <a:rPr lang="ar-SA" sz="2800" smtClean="0">
                <a:cs typeface="B Lotus" pitchFamily="2" charset="-78"/>
              </a:rPr>
              <a:t> اين عيب را دارد </a:t>
            </a:r>
            <a:r>
              <a:rPr lang="fa-IR" sz="2800" smtClean="0">
                <a:cs typeface="B Lotus" pitchFamily="2" charset="-78"/>
              </a:rPr>
              <a:t>:</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که پژوهشگر ممکن است فاقد اطلاعات مقدماتي لازم براي ساخت نظريه باشد</a:t>
            </a:r>
            <a:r>
              <a:rPr lang="en-US" sz="2800" smtClean="0">
                <a:cs typeface="B Lotus" pitchFamily="2" charset="-78"/>
              </a:rPr>
              <a:t> </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05475" name="Rectangle 3"/>
          <p:cNvSpPr>
            <a:spLocks noGrp="1" noChangeArrowheads="1"/>
          </p:cNvSpPr>
          <p:nvPr>
            <p:ph idx="1"/>
          </p:nvPr>
        </p:nvSpPr>
        <p:spPr>
          <a:xfrm>
            <a:off x="457200" y="692150"/>
            <a:ext cx="8229600" cy="5434013"/>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ترکيب اين دو روش ممکن است روشهاي کلي تر،دقيقتر و همچنين نمايش منظم تري از فرآيندهايي را که واقعاً اتفاق افتاده اند م</a:t>
            </a:r>
            <a:r>
              <a:rPr lang="fa-IR" sz="2800" smtClean="0">
                <a:cs typeface="B Lotus" pitchFamily="2" charset="-78"/>
              </a:rPr>
              <a:t>ه</a:t>
            </a:r>
            <a:r>
              <a:rPr lang="ar-SA" sz="2800" smtClean="0">
                <a:cs typeface="B Lotus" pitchFamily="2" charset="-78"/>
              </a:rPr>
              <a:t>يا سازد.روش ترکيبي فعاليتهاي علمي را به سه دسته زير تقسيم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کند: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الف) اکتشاف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 توصيف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ج) تبيين </a:t>
            </a:r>
            <a:r>
              <a:rPr lang="fa-IR" sz="2800" smtClean="0">
                <a:cs typeface="B Lotus" pitchFamily="2" charset="-78"/>
              </a:rPr>
              <a:t>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هر يک از روشهاي بالا در فعاليتهاي علمي نقشهايي را ايفا مي کنند که بصورت کلي،مي توان عمده ترين آنها را چنين ذکر کرد: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الف) تنظيم يافته ها</a:t>
            </a:r>
            <a:r>
              <a:rPr lang="fa-IR" sz="2800" smtClean="0">
                <a:cs typeface="B Lotus" pitchFamily="2" charset="-78"/>
              </a:rPr>
              <a:t>        </a:t>
            </a:r>
            <a:r>
              <a:rPr lang="ar-SA" sz="2800" smtClean="0">
                <a:cs typeface="B Lotus" pitchFamily="2" charset="-78"/>
              </a:rPr>
              <a:t>ب) ايجاد فرضيه ها</a:t>
            </a:r>
            <a:r>
              <a:rPr lang="fa-IR" sz="2800" smtClean="0">
                <a:cs typeface="B Lotus" pitchFamily="2" charset="-78"/>
              </a:rPr>
              <a:t>         </a:t>
            </a:r>
            <a:r>
              <a:rPr lang="ar-SA" sz="2800" smtClean="0">
                <a:cs typeface="B Lotus" pitchFamily="2" charset="-78"/>
              </a:rPr>
              <a:t>ج) پيش بيني</a:t>
            </a:r>
            <a:r>
              <a:rPr lang="fa-IR" sz="2800" smtClean="0">
                <a:cs typeface="B Lotus" pitchFamily="2" charset="-78"/>
              </a:rPr>
              <a:t>              </a:t>
            </a:r>
            <a:r>
              <a:rPr lang="ar-SA" sz="2800" smtClean="0">
                <a:cs typeface="B Lotus" pitchFamily="2" charset="-78"/>
              </a:rPr>
              <a:t>د) مهيا ساختن تبيين ها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fa-IR" smtClean="0">
                <a:cs typeface="B Lotus" pitchFamily="2" charset="-78"/>
              </a:rPr>
              <a:t>1-راه هاي انتخاب موضوع تحقيق</a:t>
            </a:r>
            <a:endParaRPr lang="en-US" smtClean="0">
              <a:cs typeface="B Lotus" pitchFamily="2" charset="-78"/>
            </a:endParaRPr>
          </a:p>
        </p:txBody>
      </p:sp>
      <p:sp>
        <p:nvSpPr>
          <p:cNvPr id="14339" name="Rectangle 3"/>
          <p:cNvSpPr>
            <a:spLocks noGrp="1" noChangeArrowheads="1"/>
          </p:cNvSpPr>
          <p:nvPr>
            <p:ph idx="1"/>
          </p:nvPr>
        </p:nvSpPr>
        <p:spPr/>
        <p:txBody>
          <a:bodyPr/>
          <a:lstStyle/>
          <a:p>
            <a:pPr algn="r" rtl="1" eaLnBrk="1" hangingPunct="1">
              <a:defRPr/>
            </a:pPr>
            <a:r>
              <a:rPr lang="fa-IR" smtClean="0">
                <a:cs typeface="B Lotus" pitchFamily="2" charset="-78"/>
              </a:rPr>
              <a:t>تجارب شخصي </a:t>
            </a:r>
          </a:p>
          <a:p>
            <a:pPr algn="r" rtl="1" eaLnBrk="1" hangingPunct="1">
              <a:defRPr/>
            </a:pPr>
            <a:r>
              <a:rPr lang="fa-IR" smtClean="0">
                <a:cs typeface="B Lotus" pitchFamily="2" charset="-78"/>
              </a:rPr>
              <a:t>كنجكاوي در اطلاعات منتشره ازسوي رسانه ها</a:t>
            </a:r>
          </a:p>
          <a:p>
            <a:pPr algn="r" rtl="1" eaLnBrk="1" hangingPunct="1">
              <a:defRPr/>
            </a:pPr>
            <a:r>
              <a:rPr lang="fa-IR" smtClean="0">
                <a:cs typeface="B Lotus" pitchFamily="2" charset="-78"/>
              </a:rPr>
              <a:t>بهره گيري ازدانش قلمرو تخصصي</a:t>
            </a:r>
          </a:p>
          <a:p>
            <a:pPr algn="r" rtl="1" eaLnBrk="1" hangingPunct="1">
              <a:defRPr/>
            </a:pPr>
            <a:r>
              <a:rPr lang="fa-IR" smtClean="0">
                <a:cs typeface="B Lotus" pitchFamily="2" charset="-78"/>
              </a:rPr>
              <a:t>تمايل به حل مساله</a:t>
            </a:r>
          </a:p>
          <a:p>
            <a:pPr algn="r" rtl="1" eaLnBrk="1" hangingPunct="1">
              <a:defRPr/>
            </a:pPr>
            <a:r>
              <a:rPr lang="fa-IR" smtClean="0">
                <a:cs typeface="B Lotus" pitchFamily="2" charset="-78"/>
              </a:rPr>
              <a:t>فرصت ها وتهديدات پيش آمده </a:t>
            </a:r>
          </a:p>
          <a:p>
            <a:pPr algn="r" rtl="1" eaLnBrk="1" hangingPunct="1">
              <a:defRPr/>
            </a:pPr>
            <a:r>
              <a:rPr lang="fa-IR" smtClean="0">
                <a:cs typeface="B Lotus" pitchFamily="2" charset="-78"/>
              </a:rPr>
              <a:t>ارزش هاي فردي</a:t>
            </a:r>
          </a:p>
          <a:p>
            <a:pPr algn="r" rtl="1" eaLnBrk="1" hangingPunct="1">
              <a:defRPr/>
            </a:pPr>
            <a:r>
              <a:rPr lang="fa-IR" smtClean="0">
                <a:cs typeface="B Lotus" pitchFamily="2" charset="-78"/>
              </a:rPr>
              <a:t>وقايع زندگي روزمره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ar-SA" smtClean="0">
                <a:cs typeface="B Lotus" pitchFamily="2" charset="-78"/>
              </a:rPr>
              <a:t>بطور کلي مي توان نتيجه گيري کرد:</a:t>
            </a:r>
            <a:endParaRPr lang="en-US" smtClean="0">
              <a:cs typeface="B Lotus" pitchFamily="2" charset="-78"/>
            </a:endParaRPr>
          </a:p>
        </p:txBody>
      </p:sp>
      <p:sp>
        <p:nvSpPr>
          <p:cNvPr id="106499" name="Rectangle 3"/>
          <p:cNvSpPr>
            <a:spLocks noGrp="1" noChangeArrowheads="1"/>
          </p:cNvSpPr>
          <p:nvPr>
            <p:ph idx="1"/>
          </p:nvPr>
        </p:nvSpPr>
        <p:spPr>
          <a:xfrm>
            <a:off x="468313" y="1457325"/>
            <a:ext cx="8229600" cy="5400675"/>
          </a:xfrm>
        </p:spPr>
        <p:txBody>
          <a:bodyPr/>
          <a:lstStyle/>
          <a:p>
            <a:pPr marL="609600" indent="-609600" algn="r" rtl="1" eaLnBrk="1" hangingPunct="1">
              <a:lnSpc>
                <a:spcPct val="80000"/>
              </a:lnSpc>
              <a:buFont typeface="Wingdings" pitchFamily="2" charset="2"/>
              <a:buNone/>
              <a:defRPr/>
            </a:pPr>
            <a:r>
              <a:rPr lang="fa-IR" sz="2000" smtClean="0">
                <a:cs typeface="B Lotus" pitchFamily="2" charset="-78"/>
              </a:rPr>
              <a:t>1- </a:t>
            </a:r>
            <a:r>
              <a:rPr lang="ar-SA" sz="2000" smtClean="0">
                <a:cs typeface="B Lotus" pitchFamily="2" charset="-78"/>
              </a:rPr>
              <a:t>نظريه مي تواند افکار جديدي را در روند حل مسائل نظري برانگيزد.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2- </a:t>
            </a:r>
            <a:r>
              <a:rPr lang="ar-SA" sz="2000" smtClean="0">
                <a:cs typeface="B Lotus" pitchFamily="2" charset="-78"/>
              </a:rPr>
              <a:t>نظريه ممکن است الگوهايي از موضوعات و مسائل مورد بحث ارائه دهد بگونه اي که بتوان يک توصيف جامع و طرح گونه از آنها عرضه کرد.</a:t>
            </a:r>
            <a:r>
              <a:rPr lang="fa-IR" sz="2000" smtClean="0">
                <a:cs typeface="B Lotus" pitchFamily="2" charset="-78"/>
              </a:rPr>
              <a:t>  </a:t>
            </a:r>
          </a:p>
          <a:p>
            <a:pPr marL="609600" indent="-609600" algn="r" rtl="1" eaLnBrk="1" hangingPunct="1">
              <a:lnSpc>
                <a:spcPct val="80000"/>
              </a:lnSpc>
              <a:buFont typeface="Wingdings" pitchFamily="2" charset="2"/>
              <a:buNone/>
              <a:defRPr/>
            </a:pPr>
            <a:r>
              <a:rPr lang="fa-IR" sz="2000" smtClean="0">
                <a:cs typeface="B Lotus" pitchFamily="2" charset="-78"/>
              </a:rPr>
              <a:t>3- </a:t>
            </a:r>
            <a:r>
              <a:rPr lang="ar-SA" sz="2000" smtClean="0">
                <a:cs typeface="B Lotus" pitchFamily="2" charset="-78"/>
              </a:rPr>
              <a:t>تجزيه و تحليل و نقد هر نظريه ممکن است به نظريات تازه اي منجر گردد.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4- </a:t>
            </a:r>
            <a:r>
              <a:rPr lang="ar-SA" sz="2000" smtClean="0">
                <a:cs typeface="B Lotus" pitchFamily="2" charset="-78"/>
              </a:rPr>
              <a:t>نظريه ممکن است الهام بخش فرضيه هاي علمي تازه اي باشد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5- </a:t>
            </a:r>
            <a:r>
              <a:rPr lang="ar-SA" sz="2000" smtClean="0">
                <a:cs typeface="B Lotus" pitchFamily="2" charset="-78"/>
              </a:rPr>
              <a:t>نظريه هايي که به آزمون آنها مي پردازيم صريحاً يا تلويحاً ما را هدايت مي کنند که کدام مشاهدات به مسئله مورد بررسي مربوطند.بنابراين نظريه آزمايي در امر گردآوري مناسب داده ها اهميت اساسي دارد.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6- </a:t>
            </a:r>
            <a:r>
              <a:rPr lang="ar-SA" sz="2000" smtClean="0">
                <a:cs typeface="B Lotus" pitchFamily="2" charset="-78"/>
              </a:rPr>
              <a:t>نظريه مي تواند با کمک به درک اينکه مشاهدات بازتاب چه مفاهيم کلي تري هستند به فهم و تفسير مجموعه اي از مشاهدات کمک کند وتبيين موجهي درباره نحوه ارتباط مشاهدات با يکديگر فراهم آورد.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7- </a:t>
            </a:r>
            <a:r>
              <a:rPr lang="ar-SA" sz="2000" smtClean="0">
                <a:cs typeface="B Lotus" pitchFamily="2" charset="-78"/>
              </a:rPr>
              <a:t>نظريه هدايتگر تحليل است.قضايايي از نظريه بر مي خيزند که محور اصلي تحليل داده ها را تشکيل مي دهند.</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8- </a:t>
            </a:r>
            <a:r>
              <a:rPr lang="ar-SA" sz="2000" smtClean="0">
                <a:cs typeface="B Lotus" pitchFamily="2" charset="-78"/>
              </a:rPr>
              <a:t>نظريه ، زمينه وبستري فراهم مي کند که مشاهدات خاص را در آن قرار دهيم و به اين ترتيب به درک معنا و اهميت احتمالي مشاهدات کمک مي کنند.به اين معنا ، نظريه ما را به مشاهداتي حساس مي سازد که در غير اينصورت ممکن بود از آنها غفلت کنيم.</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9- </a:t>
            </a:r>
            <a:r>
              <a:rPr lang="ar-SA" sz="2000" smtClean="0">
                <a:cs typeface="B Lotus" pitchFamily="2" charset="-78"/>
              </a:rPr>
              <a:t>نظريه ها به ما کمک مي کنند تا به طرح مسائل جدي بپردازيم واز مسائل خاصي نيز آگاه شويم.اميد مي رود که نقش نظريه آن باشد که از طرح مسائل بي اهميت پرهيز کنيم و تحقيق را به </a:t>
            </a:r>
            <a:r>
              <a:rPr lang="fa-IR" sz="2000" smtClean="0">
                <a:cs typeface="B Lotus" pitchFamily="2" charset="-78"/>
              </a:rPr>
              <a:t>“</a:t>
            </a:r>
            <a:r>
              <a:rPr lang="ar-SA" sz="2000" smtClean="0">
                <a:cs typeface="B Lotus" pitchFamily="2" charset="-78"/>
              </a:rPr>
              <a:t>حساب اجتماعي</a:t>
            </a:r>
            <a:r>
              <a:rPr lang="fa-IR" sz="2000" smtClean="0">
                <a:cs typeface="B Lotus" pitchFamily="2" charset="-78"/>
              </a:rPr>
              <a:t> “ </a:t>
            </a:r>
            <a:r>
              <a:rPr lang="ar-SA" sz="2000" smtClean="0">
                <a:cs typeface="B Lotus" pitchFamily="2" charset="-78"/>
              </a:rPr>
              <a:t>تقليل ندهيم.</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ar-SA" b="1" smtClean="0">
                <a:cs typeface="B Lotus" pitchFamily="2" charset="-78"/>
              </a:rPr>
              <a:t>فرآيندهاي نظريه پردازي و نظريه آزمايي :</a:t>
            </a:r>
            <a:endParaRPr lang="en-US" b="1" smtClean="0">
              <a:cs typeface="B Lotus" pitchFamily="2" charset="-78"/>
            </a:endParaRPr>
          </a:p>
        </p:txBody>
      </p:sp>
      <p:sp>
        <p:nvSpPr>
          <p:cNvPr id="10752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مشاهدات ، مستلزم تبيين اند ، ولي به همان ترتيب هم بايد در برابر واقعيت به آزمون درآيند</a:t>
            </a:r>
            <a:r>
              <a:rPr lang="fa-IR" sz="2800" smtClean="0">
                <a:cs typeface="B Lotus" pitchFamily="2" charset="-78"/>
              </a:rPr>
              <a:t>، </a:t>
            </a:r>
            <a:r>
              <a:rPr lang="ar-SA" sz="2800" smtClean="0">
                <a:cs typeface="B Lotus" pitchFamily="2" charset="-78"/>
              </a:rPr>
              <a:t>کافي نيست که فقط داده ها و واقعيتها را گردآوري کرد ، همچنين کافي نيست که فقط به تبيين بپردازيم بدون آنکه آن را در برابر واقعيت به آزمون بکشيم.تحقيق ، متضمن ارتباط مستمري بين مشاهده و تبيين ، گردآوري داده هاي بيشتر براي آزمون تبيين اوليه و پالايش تبيين نظريه ..... است.</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ارائه تبيين مناسب ، متضمن دو فرآيند مرتبط بهم زير است:</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الف - ن</a:t>
            </a:r>
            <a:r>
              <a:rPr lang="ar-SA" sz="2800" smtClean="0">
                <a:cs typeface="B Lotus" pitchFamily="2" charset="-78"/>
              </a:rPr>
              <a:t>ظريه پردازي</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 </a:t>
            </a:r>
            <a:r>
              <a:rPr lang="fa-IR" sz="2800" smtClean="0">
                <a:cs typeface="B Lotus" pitchFamily="2" charset="-78"/>
              </a:rPr>
              <a:t>ب -  </a:t>
            </a:r>
            <a:r>
              <a:rPr lang="ar-SA" sz="2800" smtClean="0">
                <a:cs typeface="B Lotus" pitchFamily="2" charset="-78"/>
              </a:rPr>
              <a:t>نظريه آزمايي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ar-SA" b="1" smtClean="0">
                <a:cs typeface="B Lotus" pitchFamily="2" charset="-78"/>
              </a:rPr>
              <a:t>الف: نظريه پردازي</a:t>
            </a:r>
            <a:endParaRPr lang="en-US" b="1" smtClean="0">
              <a:cs typeface="B Lotus" pitchFamily="2" charset="-78"/>
            </a:endParaRPr>
          </a:p>
        </p:txBody>
      </p:sp>
      <p:sp>
        <p:nvSpPr>
          <p:cNvPr id="108547"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z="2800" b="1" smtClean="0">
                <a:cs typeface="B Lotus" pitchFamily="2" charset="-78"/>
              </a:rPr>
              <a:t>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فرآيندي است که با يک رشته مشاهدات آغاز شده به ساختن نظريه هايي درباره اين مشاهدات منتهي مي شود ، به اين نظريه پردازي نظريه زميني هم گويند زيرا مبتني بر مشاهده است برخي آن را نظريه بعد از واقعه يا نظريه پسينيمي خوانند زيرا نظريه بعد از مشاهده ، نه قبل از آن مي آيد.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بطور کلي در پي انجام مشاهدات خاص ، پرسشي اساسي مطرح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شود که آيا اين مشاهده مورد خاصي از عامل عام تري است؟ در صورتي که چنين باشد مي توان به درک بهتري از اهميت و معناي آن مشاهده خاص برآمد.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ar-SA" b="1" smtClean="0">
                <a:cs typeface="B Lotus" pitchFamily="2" charset="-78"/>
              </a:rPr>
              <a:t>ب: نظريه آزمايي</a:t>
            </a:r>
            <a:endParaRPr lang="en-US" b="1" smtClean="0">
              <a:cs typeface="B Lotus" pitchFamily="2" charset="-78"/>
            </a:endParaRPr>
          </a:p>
        </p:txBody>
      </p:sp>
      <p:sp>
        <p:nvSpPr>
          <p:cNvPr id="109571"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b="1" smtClean="0">
                <a:cs typeface="B Lotus" pitchFamily="2" charset="-78"/>
              </a:rPr>
              <a:t>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در آزمون هر نظريه ، از آن نظريه سود مي جوييم تا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مشاهداتمان را هدايت کند، در اينجا از عام به خاص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حرکت مي کنيم. مشاهدات بايد آزمون تعيين کننده نظريه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باشند.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title"/>
          </p:nvPr>
        </p:nvSpPr>
        <p:spPr>
          <a:xfrm>
            <a:off x="457200" y="274638"/>
            <a:ext cx="8229600" cy="130175"/>
          </a:xfrm>
        </p:spPr>
        <p:txBody>
          <a:bodyPr/>
          <a:lstStyle/>
          <a:p>
            <a:pPr eaLnBrk="1" hangingPunct="1"/>
            <a:endParaRPr lang="en-US" sz="4000" smtClean="0">
              <a:cs typeface="B Lotus" pitchFamily="2" charset="-78"/>
            </a:endParaRPr>
          </a:p>
        </p:txBody>
      </p:sp>
      <p:pic>
        <p:nvPicPr>
          <p:cNvPr id="131075" name="Picture 4" descr="3"/>
          <p:cNvPicPr>
            <a:picLocks noGrp="1" noChangeAspect="1" noChangeArrowheads="1"/>
          </p:cNvPicPr>
          <p:nvPr>
            <p:ph idx="1"/>
          </p:nvPr>
        </p:nvPicPr>
        <p:blipFill>
          <a:blip r:embed="rId2">
            <a:clrChange>
              <a:clrFrom>
                <a:srgbClr val="FFFFFF"/>
              </a:clrFrom>
              <a:clrTo>
                <a:srgbClr val="FFFFFF">
                  <a:alpha val="0"/>
                </a:srgbClr>
              </a:clrTo>
            </a:clrChange>
            <a:grayscl/>
          </a:blip>
          <a:srcRect/>
          <a:stretch>
            <a:fillRect/>
          </a:stretch>
        </p:blipFill>
        <p:spPr>
          <a:xfrm>
            <a:off x="539750" y="333375"/>
            <a:ext cx="8604250" cy="6524625"/>
          </a:xfrm>
          <a:noFill/>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title"/>
          </p:nvPr>
        </p:nvSpPr>
        <p:spPr>
          <a:xfrm>
            <a:off x="457200" y="274638"/>
            <a:ext cx="8229600" cy="93662"/>
          </a:xfrm>
        </p:spPr>
        <p:txBody>
          <a:bodyPr/>
          <a:lstStyle/>
          <a:p>
            <a:pPr eaLnBrk="1" hangingPunct="1"/>
            <a:endParaRPr lang="en-US" sz="4000" smtClean="0">
              <a:cs typeface="B Lotus" pitchFamily="2" charset="-78"/>
            </a:endParaRPr>
          </a:p>
        </p:txBody>
      </p:sp>
      <p:pic>
        <p:nvPicPr>
          <p:cNvPr id="132099" name="Picture 4" descr="4"/>
          <p:cNvPicPr>
            <a:picLocks noGrp="1" noChangeAspect="1" noChangeArrowheads="1"/>
          </p:cNvPicPr>
          <p:nvPr>
            <p:ph idx="1"/>
          </p:nvPr>
        </p:nvPicPr>
        <p:blipFill>
          <a:blip r:embed="rId2">
            <a:clrChange>
              <a:clrFrom>
                <a:srgbClr val="FFFFFF"/>
              </a:clrFrom>
              <a:clrTo>
                <a:srgbClr val="FFFFFF">
                  <a:alpha val="0"/>
                </a:srgbClr>
              </a:clrTo>
            </a:clrChange>
            <a:grayscl/>
          </a:blip>
          <a:srcRect/>
          <a:stretch>
            <a:fillRect/>
          </a:stretch>
        </p:blipFill>
        <p:spPr>
          <a:xfrm>
            <a:off x="611188" y="549275"/>
            <a:ext cx="7993062" cy="6048375"/>
          </a:xfrm>
          <a:noFill/>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8313" y="0"/>
            <a:ext cx="8229600" cy="1143000"/>
          </a:xfrm>
        </p:spPr>
        <p:txBody>
          <a:bodyPr/>
          <a:lstStyle/>
          <a:p>
            <a:pPr eaLnBrk="1" hangingPunct="1">
              <a:defRPr/>
            </a:pPr>
            <a:r>
              <a:rPr lang="ar-SA" b="1" smtClean="0">
                <a:cs typeface="B Lotus" pitchFamily="2" charset="-78"/>
              </a:rPr>
              <a:t>روش شناسي</a:t>
            </a:r>
            <a:endParaRPr lang="en-US" b="1" smtClean="0">
              <a:cs typeface="B Lotus" pitchFamily="2" charset="-78"/>
            </a:endParaRPr>
          </a:p>
        </p:txBody>
      </p:sp>
      <p:sp>
        <p:nvSpPr>
          <p:cNvPr id="113667" name="Rectangle 3"/>
          <p:cNvSpPr>
            <a:spLocks noGrp="1" noChangeArrowheads="1"/>
          </p:cNvSpPr>
          <p:nvPr>
            <p:ph idx="1"/>
          </p:nvPr>
        </p:nvSpPr>
        <p:spPr>
          <a:xfrm>
            <a:off x="457200" y="1600200"/>
            <a:ext cx="8229600" cy="4924425"/>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بررسي و تحليل داده ها نقادانه شيوه هاي خاص تطبيق عام تئوري در هر يک از فنون ويژه علمي ، وظيفه</a:t>
            </a:r>
            <a:r>
              <a:rPr lang="fa-IR" sz="2800" b="1" smtClean="0">
                <a:cs typeface="B Lotus" pitchFamily="2" charset="-78"/>
              </a:rPr>
              <a:t> </a:t>
            </a:r>
            <a:r>
              <a:rPr lang="ar-SA" sz="2800" smtClean="0">
                <a:cs typeface="B Lotus" pitchFamily="2" charset="-78"/>
              </a:rPr>
              <a:t>شاخه اي</a:t>
            </a:r>
            <a:r>
              <a:rPr lang="fa-IR" sz="2800" smtClean="0">
                <a:cs typeface="B Lotus" pitchFamily="2" charset="-78"/>
              </a:rPr>
              <a:t>  </a:t>
            </a:r>
            <a:r>
              <a:rPr lang="ar-SA" sz="2800" smtClean="0">
                <a:cs typeface="B Lotus" pitchFamily="2" charset="-78"/>
              </a:rPr>
              <a:t>از</a:t>
            </a:r>
            <a:r>
              <a:rPr lang="fa-IR" sz="2800" b="1" smtClean="0">
                <a:cs typeface="B Lotus" pitchFamily="2" charset="-78"/>
              </a:rPr>
              <a:t> </a:t>
            </a:r>
            <a:r>
              <a:rPr lang="ar-SA" sz="2800" smtClean="0">
                <a:cs typeface="B Lotus" pitchFamily="2" charset="-78"/>
              </a:rPr>
              <a:t>فلسفه</a:t>
            </a:r>
            <a:r>
              <a:rPr lang="fa-IR" sz="2800" b="1" smtClean="0">
                <a:cs typeface="B Lotus" pitchFamily="2" charset="-78"/>
              </a:rPr>
              <a:t> </a:t>
            </a:r>
            <a:r>
              <a:rPr lang="fa-IR" sz="2800" smtClean="0">
                <a:cs typeface="B Lotus" pitchFamily="2" charset="-78"/>
              </a:rPr>
              <a:t> </a:t>
            </a:r>
            <a:r>
              <a:rPr lang="ar-SA" sz="2800" smtClean="0">
                <a:cs typeface="B Lotus" pitchFamily="2" charset="-78"/>
              </a:rPr>
              <a:t>علم</a:t>
            </a:r>
            <a:r>
              <a:rPr lang="fa-IR" sz="2800" smtClean="0">
                <a:cs typeface="B Lotus" pitchFamily="2" charset="-78"/>
              </a:rPr>
              <a:t>  </a:t>
            </a:r>
            <a:r>
              <a:rPr lang="ar-SA" sz="2800" smtClean="0">
                <a:cs typeface="B Lotus" pitchFamily="2" charset="-78"/>
              </a:rPr>
              <a:t>است که </a:t>
            </a:r>
            <a:r>
              <a:rPr lang="fa-IR" sz="2800" smtClean="0">
                <a:cs typeface="B Lotus" pitchFamily="2" charset="-78"/>
              </a:rPr>
              <a:t>“</a:t>
            </a:r>
            <a:r>
              <a:rPr lang="ar-SA" sz="2800" smtClean="0">
                <a:cs typeface="B Lotus" pitchFamily="2" charset="-78"/>
              </a:rPr>
              <a:t>روش شناسي</a:t>
            </a:r>
            <a:r>
              <a:rPr lang="fa-IR" sz="2800" smtClean="0">
                <a:cs typeface="B Lotus" pitchFamily="2" charset="-78"/>
              </a:rPr>
              <a:t>”</a:t>
            </a:r>
            <a:r>
              <a:rPr lang="ar-SA" sz="2800" smtClean="0">
                <a:cs typeface="B Lotus" pitchFamily="2" charset="-78"/>
              </a:rPr>
              <a:t> خوانده مي شود. وجود روش خاصي براي هر فن، و حتي بودن روشهاي مختلفي در ادوار مختلف تاريخ يک فن ، در اين تلقي از </a:t>
            </a:r>
            <a:r>
              <a:rPr lang="fa-IR" sz="2800" smtClean="0">
                <a:cs typeface="B Lotus" pitchFamily="2" charset="-78"/>
              </a:rPr>
              <a:t>“</a:t>
            </a:r>
            <a:r>
              <a:rPr lang="ar-SA" sz="2800" smtClean="0">
                <a:cs typeface="B Lotus" pitchFamily="2" charset="-78"/>
              </a:rPr>
              <a:t>روش شناسي</a:t>
            </a:r>
            <a:r>
              <a:rPr lang="fa-IR" sz="2800" smtClean="0">
                <a:cs typeface="B Lotus" pitchFamily="2" charset="-78"/>
              </a:rPr>
              <a:t>”</a:t>
            </a:r>
            <a:r>
              <a:rPr lang="ar-SA" sz="2800" smtClean="0">
                <a:cs typeface="B Lotus" pitchFamily="2" charset="-78"/>
              </a:rPr>
              <a:t> مي گنجند. مباحث روش شناسي بيشتر محصول اين است که معلوم نيست دانشمند چه مي کند تا اينکه چه بايد بکند. ولي البته روشن کردن پاسخ آن سؤال، مدلولات دستوري و تکليفي هم دارد. روش شناسي تحليلي (نه دستوري) شاخه اي نسبتاً جديد است و شايد ابداع جان. اف. هرشل باشد.</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دستيابي به هدفهاي تحقيق (يعني نظريه سازي) ميسر نخواهد بود مگر زماني که جستجوي شناخت با روش شناسي</a:t>
            </a:r>
            <a:r>
              <a:rPr lang="fa-IR" sz="2800" smtClean="0">
                <a:cs typeface="B Lotus" pitchFamily="2" charset="-78"/>
              </a:rPr>
              <a:t> </a:t>
            </a:r>
            <a:r>
              <a:rPr lang="ar-SA" sz="2800" smtClean="0">
                <a:cs typeface="B Lotus" pitchFamily="2" charset="-78"/>
              </a:rPr>
              <a:t>درست صورت پذيرد. روش شناسي را مي توان از چند ديدگاه مطمح نظر قرار داد: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277813"/>
            <a:ext cx="8229600" cy="73025"/>
          </a:xfrm>
        </p:spPr>
        <p:txBody>
          <a:bodyPr/>
          <a:lstStyle/>
          <a:p>
            <a:pPr eaLnBrk="1" hangingPunct="1">
              <a:defRPr/>
            </a:pPr>
            <a:endParaRPr lang="en-US" sz="4000" smtClean="0">
              <a:cs typeface="B Lotus" pitchFamily="2" charset="-78"/>
            </a:endParaRPr>
          </a:p>
        </p:txBody>
      </p:sp>
      <p:sp>
        <p:nvSpPr>
          <p:cNvPr id="114691" name="Rectangle 3"/>
          <p:cNvSpPr>
            <a:spLocks noGrp="1" noChangeArrowheads="1"/>
          </p:cNvSpPr>
          <p:nvPr>
            <p:ph idx="1"/>
          </p:nvPr>
        </p:nvSpPr>
        <p:spPr>
          <a:xfrm>
            <a:off x="457200" y="476250"/>
            <a:ext cx="8229600" cy="6121400"/>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از ديدگاه ، روش شناسي ، مطالعه منظم ، منطقي و اصولي است که جستجوي</a:t>
            </a:r>
            <a:r>
              <a:rPr lang="fa-IR" sz="2800" smtClean="0">
                <a:cs typeface="B Lotus" pitchFamily="2" charset="-78"/>
              </a:rPr>
              <a:t> </a:t>
            </a:r>
            <a:r>
              <a:rPr lang="ar-SA" sz="2800" smtClean="0">
                <a:cs typeface="B Lotus" pitchFamily="2" charset="-78"/>
              </a:rPr>
              <a:t>علمي را راهبري مي کند. از اين ديدگاه روش شناسي به عنوان شاخه اي از علم مي داند.در مقابل تالکوت پارسونز در اثرش بنام </a:t>
            </a:r>
            <a:r>
              <a:rPr lang="fa-IR" sz="2800" smtClean="0">
                <a:cs typeface="B Lotus" pitchFamily="2" charset="-78"/>
              </a:rPr>
              <a:t>“</a:t>
            </a:r>
            <a:r>
              <a:rPr lang="ar-SA" sz="2800" smtClean="0">
                <a:cs typeface="B Lotus" pitchFamily="2" charset="-78"/>
              </a:rPr>
              <a:t>ساخت عمل اجتماعي</a:t>
            </a:r>
            <a:r>
              <a:rPr lang="fa-IR" sz="2800" smtClean="0">
                <a:cs typeface="B Lotus" pitchFamily="2" charset="-78"/>
              </a:rPr>
              <a:t>” </a:t>
            </a:r>
            <a:r>
              <a:rPr lang="ar-SA" sz="2800" smtClean="0">
                <a:cs typeface="B Lotus" pitchFamily="2" charset="-78"/>
              </a:rPr>
              <a:t>مي نويسد:</a:t>
            </a:r>
            <a:r>
              <a:rPr lang="fa-IR" sz="2800" smtClean="0">
                <a:cs typeface="B Lotus" pitchFamily="2" charset="-78"/>
              </a:rPr>
              <a:t>  </a:t>
            </a:r>
          </a:p>
          <a:p>
            <a:pPr algn="r" rtl="1" eaLnBrk="1" hangingPunct="1">
              <a:lnSpc>
                <a:spcPct val="80000"/>
              </a:lnSpc>
              <a:buFont typeface="Wingdings" pitchFamily="2" charset="2"/>
              <a:buNone/>
              <a:defRPr/>
            </a:pPr>
            <a:r>
              <a:rPr lang="fa-IR" sz="2800" smtClean="0">
                <a:cs typeface="B Lotus" pitchFamily="2" charset="-78"/>
              </a:rPr>
              <a:t>“</a:t>
            </a:r>
            <a:r>
              <a:rPr lang="ar-SA" sz="2800" smtClean="0">
                <a:cs typeface="B Lotus" pitchFamily="2" charset="-78"/>
              </a:rPr>
              <a:t>روش شناسي در اصل با روشهاي پژوهش تجربي نظير آمار ، مورد کاوي ، مصاحبه و غيره سرو کار ندارد ، بلکه توجه به زمينه هاي کلي براي اعتبارکار علمي است ، پس روش شناسي نه دقيقاً يک رشته فلسفي و نه دقيقاً رشته اي علمي است</a:t>
            </a:r>
            <a:r>
              <a:rPr lang="fa-IR" sz="2800" smtClean="0">
                <a:cs typeface="B Lotus" pitchFamily="2" charset="-78"/>
              </a:rPr>
              <a:t>”</a:t>
            </a:r>
            <a:r>
              <a:rPr lang="ar-SA" sz="2800" smtClean="0">
                <a:cs typeface="B Lotus" pitchFamily="2" charset="-78"/>
              </a:rPr>
              <a:t>.</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اگر از ديدگاههاي مختلف بگذريم، روش شناسي (فارغ از ابعاد فلسفي آن) به مجموعه اي بهم پيوسته از قواعد ، </a:t>
            </a:r>
            <a:r>
              <a:rPr lang="fa-IR" sz="2800" smtClean="0">
                <a:cs typeface="B Lotus" pitchFamily="2" charset="-78"/>
              </a:rPr>
              <a:t> </a:t>
            </a:r>
            <a:r>
              <a:rPr lang="ar-SA" sz="2800" smtClean="0">
                <a:cs typeface="B Lotus" pitchFamily="2" charset="-78"/>
              </a:rPr>
              <a:t>اصول و شيوه هاي معمول در يک رشته از دانش اطلاق مي شود بطور کلي مي توان گفت:</a:t>
            </a:r>
            <a:endParaRPr lang="fa-IR" sz="2800" smtClean="0">
              <a:cs typeface="B Lotus" pitchFamily="2" charset="-78"/>
            </a:endParaRPr>
          </a:p>
          <a:p>
            <a:pPr lvl="1" algn="r" rtl="1" eaLnBrk="1" hangingPunct="1">
              <a:lnSpc>
                <a:spcPct val="80000"/>
              </a:lnSpc>
              <a:defRPr/>
            </a:pPr>
            <a:r>
              <a:rPr lang="ar-SA" sz="2400" smtClean="0">
                <a:cs typeface="B Lotus" pitchFamily="2" charset="-78"/>
              </a:rPr>
              <a:t>اتخاذ روش علمي تنها راه دستيابي به دستاوردهاي قابل قبول و علمي است.</a:t>
            </a:r>
            <a:endParaRPr lang="fa-IR" sz="2400" smtClean="0">
              <a:cs typeface="B Lotus" pitchFamily="2" charset="-78"/>
            </a:endParaRPr>
          </a:p>
          <a:p>
            <a:pPr lvl="1" algn="r" rtl="1" eaLnBrk="1" hangingPunct="1">
              <a:lnSpc>
                <a:spcPct val="80000"/>
              </a:lnSpc>
              <a:defRPr/>
            </a:pPr>
            <a:r>
              <a:rPr lang="ar-SA" sz="2400" smtClean="0">
                <a:cs typeface="B Lotus" pitchFamily="2" charset="-78"/>
              </a:rPr>
              <a:t>بعضي روش شناسي را مبحثي نظري مي دانند که تعقل ، منطق و فلسف</a:t>
            </a:r>
            <a:r>
              <a:rPr lang="fa-IR" sz="2400" smtClean="0">
                <a:cs typeface="B Lotus" pitchFamily="2" charset="-78"/>
              </a:rPr>
              <a:t>ه</a:t>
            </a:r>
            <a:r>
              <a:rPr lang="ar-SA" sz="2400" smtClean="0">
                <a:cs typeface="B Lotus" pitchFamily="2" charset="-78"/>
              </a:rPr>
              <a:t> پيوسته است و بعضي ديگر روش شناسي را از فلسفه جدا دانسته ، </a:t>
            </a:r>
            <a:r>
              <a:rPr lang="fa-IR" sz="2400" smtClean="0">
                <a:cs typeface="B Lotus" pitchFamily="2" charset="-78"/>
              </a:rPr>
              <a:t>آ</a:t>
            </a:r>
            <a:r>
              <a:rPr lang="ar-SA" sz="2400" smtClean="0">
                <a:cs typeface="B Lotus" pitchFamily="2" charset="-78"/>
              </a:rPr>
              <a:t>ن رايک رشته علمي مي دانند.</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defRPr/>
            </a:pPr>
            <a:r>
              <a:rPr lang="ar-SA" b="1" smtClean="0">
                <a:cs typeface="B Lotus" pitchFamily="2" charset="-78"/>
              </a:rPr>
              <a:t>روش علمي و وي</a:t>
            </a:r>
            <a:r>
              <a:rPr lang="fa-IR" b="1" smtClean="0">
                <a:cs typeface="B Lotus" pitchFamily="2" charset="-78"/>
              </a:rPr>
              <a:t>ژ</a:t>
            </a:r>
            <a:r>
              <a:rPr lang="ar-SA" b="1" smtClean="0">
                <a:cs typeface="B Lotus" pitchFamily="2" charset="-78"/>
              </a:rPr>
              <a:t>گيهاي آن :</a:t>
            </a:r>
            <a:endParaRPr lang="en-US" b="1" smtClean="0">
              <a:cs typeface="B Lotus" pitchFamily="2" charset="-78"/>
            </a:endParaRPr>
          </a:p>
        </p:txBody>
      </p:sp>
      <p:sp>
        <p:nvSpPr>
          <p:cNvPr id="115715" name="Rectangle 3"/>
          <p:cNvSpPr>
            <a:spLocks noGrp="1" noChangeArrowheads="1"/>
          </p:cNvSpPr>
          <p:nvPr>
            <p:ph idx="1"/>
          </p:nvPr>
        </p:nvSpPr>
        <p:spPr/>
        <p:txBody>
          <a:bodyPr/>
          <a:lstStyle/>
          <a:p>
            <a:pPr algn="r" rtl="1" eaLnBrk="1" hangingPunct="1">
              <a:lnSpc>
                <a:spcPct val="90000"/>
              </a:lnSpc>
              <a:defRPr/>
            </a:pPr>
            <a:r>
              <a:rPr lang="ar-SA" i="1" smtClean="0">
                <a:cs typeface="B Lotus" pitchFamily="2" charset="-78"/>
              </a:rPr>
              <a:t>هيچ چيز براي جوينده علم ضروري تر از تاريخ آن و منطق اکتشاف قوانين علمي نيست.... راه کشف کردن</a:t>
            </a:r>
            <a:endParaRPr lang="fa-IR" i="1" smtClean="0">
              <a:cs typeface="B Lotus" pitchFamily="2" charset="-78"/>
            </a:endParaRPr>
          </a:p>
          <a:p>
            <a:pPr algn="r" rtl="1" eaLnBrk="1" hangingPunct="1">
              <a:lnSpc>
                <a:spcPct val="90000"/>
              </a:lnSpc>
              <a:buFont typeface="Wingdings" pitchFamily="2" charset="2"/>
              <a:buNone/>
              <a:defRPr/>
            </a:pPr>
            <a:r>
              <a:rPr lang="fa-IR" i="1" smtClean="0">
                <a:cs typeface="B Lotus" pitchFamily="2" charset="-78"/>
              </a:rPr>
              <a:t>  </a:t>
            </a:r>
            <a:r>
              <a:rPr lang="ar-SA" i="1" smtClean="0">
                <a:cs typeface="B Lotus" pitchFamily="2" charset="-78"/>
              </a:rPr>
              <a:t> خطا ، بکاربردن فرضيه و روش آزمودن است.</a:t>
            </a:r>
            <a:endParaRPr lang="fa-IR" i="1" smtClean="0">
              <a:cs typeface="B Lotus" pitchFamily="2" charset="-78"/>
            </a:endParaRPr>
          </a:p>
          <a:p>
            <a:pPr algn="r" rtl="1" eaLnBrk="1" hangingPunct="1">
              <a:lnSpc>
                <a:spcPct val="90000"/>
              </a:lnSpc>
              <a:buFont typeface="Wingdings" pitchFamily="2" charset="2"/>
              <a:buNone/>
              <a:defRPr/>
            </a:pPr>
            <a:r>
              <a:rPr lang="fa-IR" i="1" smtClean="0">
                <a:cs typeface="B Lotus" pitchFamily="2" charset="-78"/>
              </a:rPr>
              <a:t>                                                     </a:t>
            </a:r>
            <a:r>
              <a:rPr lang="ar-SA" i="1" smtClean="0">
                <a:cs typeface="B Lotus" pitchFamily="2" charset="-78"/>
              </a:rPr>
              <a:t> </a:t>
            </a:r>
            <a:r>
              <a:rPr lang="fa-IR" i="1" smtClean="0">
                <a:cs typeface="B Lotus" pitchFamily="2" charset="-78"/>
              </a:rPr>
              <a:t>“</a:t>
            </a:r>
            <a:r>
              <a:rPr lang="ar-SA" i="1" smtClean="0">
                <a:cs typeface="B Lotus" pitchFamily="2" charset="-78"/>
              </a:rPr>
              <a:t>لورد آکتن</a:t>
            </a:r>
            <a:r>
              <a:rPr lang="fa-IR" i="1" smtClean="0">
                <a:cs typeface="B Lotus" pitchFamily="2" charset="-78"/>
              </a:rPr>
              <a:t>”</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در بين شيوه هاي گوناگون براي شناخت ، شيوه هاي علي مورد نظر است و چنين شيوه هايي جز با اتخاذ روشهاي دقيق ميسر نيست. چنانکه گفته شد روش شناسي به نوعي فلسفه يا بينش براي شکل گيري روشها ، اطلاق مي شود ، حال ببينيم روش چيست و ويژگيهاي اساسي آن کدام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336550"/>
            <a:ext cx="8229600" cy="646113"/>
          </a:xfrm>
        </p:spPr>
        <p:txBody>
          <a:bodyPr/>
          <a:lstStyle/>
          <a:p>
            <a:pPr eaLnBrk="1" hangingPunct="1">
              <a:defRPr/>
            </a:pPr>
            <a:r>
              <a:rPr lang="ar-SA" sz="4000" b="1" smtClean="0">
                <a:cs typeface="B Lotus" pitchFamily="2" charset="-78"/>
              </a:rPr>
              <a:t>روش :</a:t>
            </a:r>
            <a:endParaRPr lang="en-US" sz="4000" b="1" smtClean="0">
              <a:cs typeface="B Lotus" pitchFamily="2" charset="-78"/>
            </a:endParaRPr>
          </a:p>
        </p:txBody>
      </p:sp>
      <p:sp>
        <p:nvSpPr>
          <p:cNvPr id="116739" name="Rectangle 3"/>
          <p:cNvSpPr>
            <a:spLocks noGrp="1" noChangeArrowheads="1"/>
          </p:cNvSpPr>
          <p:nvPr>
            <p:ph idx="1"/>
          </p:nvPr>
        </p:nvSpPr>
        <p:spPr>
          <a:xfrm>
            <a:off x="457200" y="1052513"/>
            <a:ext cx="8229600" cy="5472112"/>
          </a:xfrm>
        </p:spPr>
        <p:txBody>
          <a:bodyPr/>
          <a:lstStyle/>
          <a:p>
            <a:pPr algn="r" rtl="1" eaLnBrk="1" hangingPunct="1">
              <a:lnSpc>
                <a:spcPct val="90000"/>
              </a:lnSpc>
              <a:defRPr/>
            </a:pPr>
            <a:r>
              <a:rPr lang="ar-SA" sz="2400" smtClean="0">
                <a:cs typeface="B Lotus" pitchFamily="2" charset="-78"/>
              </a:rPr>
              <a:t>روش ، معادلي فارسي براي واژه، (مشتق از واژه يوناني متايعني در </a:t>
            </a:r>
            <a:r>
              <a:rPr lang="fa-IR" sz="2400" smtClean="0">
                <a:cs typeface="B Lotus" pitchFamily="2" charset="-78"/>
              </a:rPr>
              <a:t>“</a:t>
            </a:r>
            <a:r>
              <a:rPr lang="ar-SA" sz="2400" smtClean="0">
                <a:cs typeface="B Lotus" pitchFamily="2" charset="-78"/>
              </a:rPr>
              <a:t>طول</a:t>
            </a:r>
            <a:r>
              <a:rPr lang="fa-IR" sz="2400" smtClean="0">
                <a:cs typeface="B Lotus" pitchFamily="2" charset="-78"/>
              </a:rPr>
              <a:t>”</a:t>
            </a:r>
            <a:r>
              <a:rPr lang="ar-SA" sz="2400" smtClean="0">
                <a:cs typeface="B Lotus" pitchFamily="2" charset="-78"/>
              </a:rPr>
              <a:t>و اودوس</a:t>
            </a:r>
            <a:r>
              <a:rPr lang="fa-IR" sz="2400" smtClean="0">
                <a:cs typeface="B Lotus" pitchFamily="2" charset="-78"/>
              </a:rPr>
              <a:t> </a:t>
            </a:r>
            <a:r>
              <a:rPr lang="ar-SA" sz="2400" smtClean="0">
                <a:cs typeface="B Lotus" pitchFamily="2" charset="-78"/>
              </a:rPr>
              <a:t>يعني راه) به معني دقيق </a:t>
            </a:r>
            <a:r>
              <a:rPr lang="fa-IR" sz="2400" smtClean="0">
                <a:cs typeface="B Lotus" pitchFamily="2" charset="-78"/>
              </a:rPr>
              <a:t>“</a:t>
            </a:r>
            <a:r>
              <a:rPr lang="ar-SA" sz="2400" smtClean="0">
                <a:cs typeface="B Lotus" pitchFamily="2" charset="-78"/>
              </a:rPr>
              <a:t>در پيش گرفتن راهي</a:t>
            </a:r>
            <a:r>
              <a:rPr lang="fa-IR" sz="2400" smtClean="0">
                <a:cs typeface="B Lotus" pitchFamily="2" charset="-78"/>
              </a:rPr>
              <a:t>”</a:t>
            </a:r>
            <a:r>
              <a:rPr lang="ar-SA" sz="2400" smtClean="0">
                <a:cs typeface="B Lotus" pitchFamily="2" charset="-78"/>
              </a:rPr>
              <a:t> و يا معين کردن گامهايي است که براي رسيدن به هدفي، مي بايد با نظمي خاص برداشت. طبيعت اين گامها و اوصاف تفضيلي شان بستگي به هدف مطلوب و نحوه هاي رسيدن به آن دارد: لذا روش علمي بسته به اينکه هدف از علم، تسلط بر طبيعت باشد يا کشف حقيقت ، فرق مي کند و بر حسب اينکه کدام تئوري را درباره نسبت ميان آن اهداف شرايط اوليه عجز وجهل انسان قبول کنيم ، باز فرق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کند.</a:t>
            </a:r>
            <a:endParaRPr lang="fa-IR" sz="2400" smtClean="0">
              <a:cs typeface="B Lotus" pitchFamily="2" charset="-78"/>
            </a:endParaRPr>
          </a:p>
          <a:p>
            <a:pPr algn="r" rtl="1" eaLnBrk="1" hangingPunct="1">
              <a:lnSpc>
                <a:spcPct val="90000"/>
              </a:lnSpc>
              <a:defRPr/>
            </a:pPr>
            <a:r>
              <a:rPr lang="ar-SA" sz="2400" smtClean="0">
                <a:cs typeface="B Lotus" pitchFamily="2" charset="-78"/>
              </a:rPr>
              <a:t>يعني اگر ر</a:t>
            </a:r>
            <a:r>
              <a:rPr lang="fa-IR" sz="2400" smtClean="0">
                <a:cs typeface="B Lotus" pitchFamily="2" charset="-78"/>
              </a:rPr>
              <a:t>و</a:t>
            </a:r>
            <a:r>
              <a:rPr lang="ar-SA" sz="2400" smtClean="0">
                <a:cs typeface="B Lotus" pitchFamily="2" charset="-78"/>
              </a:rPr>
              <a:t>شها</a:t>
            </a:r>
            <a:r>
              <a:rPr lang="fa-IR" sz="2400" smtClean="0">
                <a:cs typeface="B Lotus" pitchFamily="2" charset="-78"/>
              </a:rPr>
              <a:t>ي</a:t>
            </a:r>
            <a:r>
              <a:rPr lang="ar-SA" sz="2400" smtClean="0">
                <a:cs typeface="B Lotus" pitchFamily="2" charset="-78"/>
              </a:rPr>
              <a:t>ي را که عقل </a:t>
            </a:r>
            <a:r>
              <a:rPr lang="fa-IR" sz="2400" smtClean="0">
                <a:cs typeface="B Lotus" pitchFamily="2" charset="-78"/>
              </a:rPr>
              <a:t>“</a:t>
            </a:r>
            <a:r>
              <a:rPr lang="ar-SA" sz="2400" smtClean="0">
                <a:cs typeface="B Lotus" pitchFamily="2" charset="-78"/>
              </a:rPr>
              <a:t>علمي بودن</a:t>
            </a:r>
            <a:r>
              <a:rPr lang="fa-IR" sz="2400" smtClean="0">
                <a:cs typeface="B Lotus" pitchFamily="2" charset="-78"/>
              </a:rPr>
              <a:t>”</a:t>
            </a:r>
            <a:r>
              <a:rPr lang="ar-SA" sz="2400" smtClean="0">
                <a:cs typeface="B Lotus" pitchFamily="2" charset="-78"/>
              </a:rPr>
              <a:t>آنها را تاييد مي کند بر روي يک پيوستار قرار دهيم، قدر مشترک آنها بيش از اين دو تا نيست: </a:t>
            </a:r>
            <a:r>
              <a:rPr lang="ar-SA" sz="2400" b="1" smtClean="0">
                <a:cs typeface="B Lotus" pitchFamily="2" charset="-78"/>
              </a:rPr>
              <a:t>وفا کردن به شواهد تجربي و سادگي صورتبندي منطقي </a:t>
            </a:r>
            <a:r>
              <a:rPr lang="ar-SA" sz="2400" smtClean="0">
                <a:cs typeface="B Lotus" pitchFamily="2" charset="-78"/>
              </a:rPr>
              <a:t>که البته در صورت بروز تعارض</a:t>
            </a:r>
            <a:r>
              <a:rPr lang="fa-IR" sz="2400" smtClean="0">
                <a:cs typeface="B Lotus" pitchFamily="2" charset="-78"/>
              </a:rPr>
              <a:t> </a:t>
            </a:r>
            <a:r>
              <a:rPr lang="ar-SA" sz="2400" smtClean="0">
                <a:cs typeface="B Lotus" pitchFamily="2" charset="-78"/>
              </a:rPr>
              <a:t>ميان آن دو ، تقدم با وفاداري به شواهد خواهد بود.</a:t>
            </a:r>
            <a:endParaRPr lang="fa-IR" sz="2400" smtClean="0">
              <a:cs typeface="B Lotus" pitchFamily="2" charset="-78"/>
            </a:endParaRPr>
          </a:p>
          <a:p>
            <a:pPr algn="r" rtl="1" eaLnBrk="1" hangingPunct="1">
              <a:lnSpc>
                <a:spcPct val="90000"/>
              </a:lnSpc>
              <a:defRPr/>
            </a:pPr>
            <a:r>
              <a:rPr lang="ar-SA" sz="2400" smtClean="0">
                <a:cs typeface="B Lotus" pitchFamily="2" charset="-78"/>
              </a:rPr>
              <a:t>دکارت در اين رابطه</a:t>
            </a:r>
            <a:r>
              <a:rPr lang="fa-IR" sz="2400" smtClean="0">
                <a:cs typeface="B Lotus" pitchFamily="2" charset="-78"/>
              </a:rPr>
              <a:t>”</a:t>
            </a:r>
            <a:r>
              <a:rPr lang="ar-SA" sz="2400" b="1" smtClean="0">
                <a:cs typeface="B Lotus" pitchFamily="2" charset="-78"/>
              </a:rPr>
              <a:t>روش را راهي مي داند که به منظور دستيابي به حقيقت در علوم بايد پيمود</a:t>
            </a:r>
            <a:r>
              <a:rPr lang="fa-IR" sz="2400" b="1" smtClean="0">
                <a:cs typeface="B Lotus" pitchFamily="2" charset="-78"/>
              </a:rPr>
              <a:t>”</a:t>
            </a:r>
            <a:r>
              <a:rPr lang="ar-SA" sz="2400" b="1" smtClean="0">
                <a:cs typeface="B Lotus" pitchFamily="2" charset="-78"/>
              </a:rPr>
              <a:t>.</a:t>
            </a:r>
            <a:r>
              <a:rPr lang="ar-SA"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fa-IR" sz="4000" smtClean="0">
                <a:cs typeface="B Lotus" pitchFamily="2" charset="-78"/>
              </a:rPr>
              <a:t>فنون درك مساله تحقيق از عنوان تحقيق</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153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1-آزمون نظريه ها،مدل ها وروش هاي مطروحه در ادبيات قلمرو تخصصي</a:t>
            </a:r>
          </a:p>
          <a:p>
            <a:pPr algn="r" rtl="1" eaLnBrk="1" hangingPunct="1">
              <a:buFont typeface="Wingdings" pitchFamily="2" charset="2"/>
              <a:buNone/>
              <a:defRPr/>
            </a:pPr>
            <a:r>
              <a:rPr lang="fa-IR" smtClean="0">
                <a:cs typeface="B Lotus" pitchFamily="2" charset="-78"/>
              </a:rPr>
              <a:t>2-بحث بر سر ايده با ديگران </a:t>
            </a:r>
          </a:p>
          <a:p>
            <a:pPr algn="r" rtl="1" eaLnBrk="1" hangingPunct="1">
              <a:buFont typeface="Wingdings" pitchFamily="2" charset="2"/>
              <a:buNone/>
              <a:defRPr/>
            </a:pPr>
            <a:r>
              <a:rPr lang="fa-IR" smtClean="0">
                <a:cs typeface="B Lotus" pitchFamily="2" charset="-78"/>
              </a:rPr>
              <a:t>3-بكارگيري يك محتواي خاص</a:t>
            </a:r>
          </a:p>
          <a:p>
            <a:pPr algn="r" rtl="1" eaLnBrk="1" hangingPunct="1">
              <a:buFont typeface="Wingdings" pitchFamily="2" charset="2"/>
              <a:buNone/>
              <a:defRPr/>
            </a:pPr>
            <a:r>
              <a:rPr lang="fa-IR" smtClean="0">
                <a:cs typeface="B Lotus" pitchFamily="2" charset="-78"/>
              </a:rPr>
              <a:t>4-تعريف اهداف وخواسته مورد نظر از تحقيق</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117763" name="Rectangle 3"/>
          <p:cNvSpPr>
            <a:spLocks noGrp="1" noChangeArrowheads="1"/>
          </p:cNvSpPr>
          <p:nvPr>
            <p:ph idx="1"/>
          </p:nvPr>
        </p:nvSpPr>
        <p:spPr>
          <a:xfrm>
            <a:off x="457200" y="908050"/>
            <a:ext cx="8229600" cy="5949950"/>
          </a:xfrm>
        </p:spPr>
        <p:txBody>
          <a:bodyPr/>
          <a:lstStyle/>
          <a:p>
            <a:pPr marL="609600" indent="-609600"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بطورکلي مي توان نتيجه گيري کرد در عرف ، </a:t>
            </a:r>
            <a:r>
              <a:rPr lang="ar-SA" sz="2800" b="1" smtClean="0">
                <a:cs typeface="B Lotus" pitchFamily="2" charset="-78"/>
              </a:rPr>
              <a:t>روش را مجموعه اي از شيوه ها و تدابيري دانسته اند</a:t>
            </a:r>
            <a:r>
              <a:rPr lang="ar-SA" sz="2800" smtClean="0">
                <a:cs typeface="B Lotus" pitchFamily="2" charset="-78"/>
              </a:rPr>
              <a:t> که براي شناخت حقيقت و برکناري از لغزش بکاربرده مي شوند. بطور دقيق تر روش به سه چيز اطلاق مي شود: </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1 - </a:t>
            </a:r>
            <a:r>
              <a:rPr lang="ar-SA" sz="2800" smtClean="0">
                <a:cs typeface="B Lotus" pitchFamily="2" charset="-78"/>
              </a:rPr>
              <a:t>مجموعه طرقي که انسان را به کشف مجهولات و حل مشکلات هدايت مي کنند.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2- </a:t>
            </a:r>
            <a:r>
              <a:rPr lang="ar-SA" sz="2800" smtClean="0">
                <a:cs typeface="B Lotus" pitchFamily="2" charset="-78"/>
              </a:rPr>
              <a:t>مجموعه قواعدي که هنگام بررسي و پژوهش واقعيات بايد بکار روند.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3- </a:t>
            </a:r>
            <a:r>
              <a:rPr lang="ar-SA" sz="2800" smtClean="0">
                <a:cs typeface="B Lotus" pitchFamily="2" charset="-78"/>
              </a:rPr>
              <a:t>مجموعه ابزار يا فنوني که آدمي را از مجهولات به معلومات راهبري مي نمايند.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بدين ترتيب ملا</a:t>
            </a:r>
            <a:r>
              <a:rPr lang="fa-IR" sz="2800" smtClean="0">
                <a:cs typeface="B Lotus" pitchFamily="2" charset="-78"/>
              </a:rPr>
              <a:t> </a:t>
            </a:r>
            <a:r>
              <a:rPr lang="ar-SA" sz="2800" smtClean="0">
                <a:cs typeface="B Lotus" pitchFamily="2" charset="-78"/>
              </a:rPr>
              <a:t>حظه مي شود روش ، لازمه دانش است و هيچ دانشي بدون روش قابل تصور نيست ، اعتبار دستاورد</a:t>
            </a:r>
            <a:r>
              <a:rPr lang="fa-IR" sz="2800" smtClean="0">
                <a:cs typeface="B Lotus" pitchFamily="2" charset="-78"/>
              </a:rPr>
              <a:t> </a:t>
            </a:r>
            <a:r>
              <a:rPr lang="ar-SA" sz="2800" smtClean="0">
                <a:cs typeface="B Lotus" pitchFamily="2" charset="-78"/>
              </a:rPr>
              <a:t>هاي هر دانش نيز به ايقان روش يا روشهايي وابسته است که در آن مورد استفاده قرار گرفته است.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77813"/>
            <a:ext cx="8229600" cy="415925"/>
          </a:xfrm>
        </p:spPr>
        <p:txBody>
          <a:bodyPr/>
          <a:lstStyle/>
          <a:p>
            <a:pPr eaLnBrk="1" hangingPunct="1">
              <a:defRPr/>
            </a:pPr>
            <a:r>
              <a:rPr lang="fa-IR" sz="4000" smtClean="0">
                <a:cs typeface="B Lotus" pitchFamily="2" charset="-78"/>
              </a:rPr>
              <a:t>ويژگيهاي كلي روش</a:t>
            </a:r>
            <a:endParaRPr lang="en-US" sz="4000" smtClean="0">
              <a:cs typeface="B Lotus" pitchFamily="2" charset="-78"/>
            </a:endParaRPr>
          </a:p>
        </p:txBody>
      </p:sp>
      <p:sp>
        <p:nvSpPr>
          <p:cNvPr id="118787" name="Rectangle 3"/>
          <p:cNvSpPr>
            <a:spLocks noGrp="1" noChangeArrowheads="1"/>
          </p:cNvSpPr>
          <p:nvPr>
            <p:ph idx="1"/>
          </p:nvPr>
        </p:nvSpPr>
        <p:spPr>
          <a:xfrm>
            <a:off x="457200" y="765175"/>
            <a:ext cx="8229600" cy="6092825"/>
          </a:xfrm>
        </p:spPr>
        <p:txBody>
          <a:bodyPr/>
          <a:lstStyle/>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ويژگيهاي خاص روش علمي بسيارند که در زير به اساسي ترين آنها اشاره مي شود:</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1</a:t>
            </a:r>
            <a:r>
              <a:rPr lang="ar-SA" sz="2800" b="1" smtClean="0">
                <a:cs typeface="B Lotus" pitchFamily="2" charset="-78"/>
              </a:rPr>
              <a:t>- انتظام </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2</a:t>
            </a:r>
            <a:r>
              <a:rPr lang="ar-SA" sz="2800" b="1" smtClean="0">
                <a:cs typeface="B Lotus" pitchFamily="2" charset="-78"/>
              </a:rPr>
              <a:t>- عقلا</a:t>
            </a:r>
            <a:r>
              <a:rPr lang="fa-IR" sz="2800" b="1" smtClean="0">
                <a:cs typeface="B Lotus" pitchFamily="2" charset="-78"/>
              </a:rPr>
              <a:t> </a:t>
            </a:r>
            <a:r>
              <a:rPr lang="ar-SA" sz="2800" b="1" smtClean="0">
                <a:cs typeface="B Lotus" pitchFamily="2" charset="-78"/>
              </a:rPr>
              <a:t>يي بودن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 روش مبتني بر انتظامي عقلا</a:t>
            </a:r>
            <a:r>
              <a:rPr lang="fa-IR" sz="2800" smtClean="0">
                <a:cs typeface="B Lotus" pitchFamily="2" charset="-78"/>
              </a:rPr>
              <a:t> </a:t>
            </a:r>
            <a:r>
              <a:rPr lang="ar-SA" sz="2800" smtClean="0">
                <a:cs typeface="B Lotus" pitchFamily="2" charset="-78"/>
              </a:rPr>
              <a:t>ني يا مبتني بر خرد و سنجش است ، از</a:t>
            </a:r>
            <a:r>
              <a:rPr lang="fa-IR" sz="2800" b="1" smtClean="0">
                <a:cs typeface="B Lotus" pitchFamily="2" charset="-78"/>
              </a:rPr>
              <a:t> </a:t>
            </a:r>
            <a:r>
              <a:rPr lang="ar-SA" sz="2800" smtClean="0">
                <a:cs typeface="B Lotus" pitchFamily="2" charset="-78"/>
              </a:rPr>
              <a:t>اين رو تنظيم داده ها با انتظامي که بر پايه عواطف، تخيل</a:t>
            </a:r>
            <a:r>
              <a:rPr lang="fa-IR" sz="2800" smtClean="0">
                <a:cs typeface="B Lotus" pitchFamily="2" charset="-78"/>
              </a:rPr>
              <a:t> </a:t>
            </a:r>
            <a:r>
              <a:rPr lang="ar-SA" sz="2800" smtClean="0">
                <a:cs typeface="B Lotus" pitchFamily="2" charset="-78"/>
              </a:rPr>
              <a:t>يا توهم </a:t>
            </a:r>
            <a:r>
              <a:rPr lang="fa-IR" sz="2800" smtClean="0">
                <a:cs typeface="B Lotus" pitchFamily="2" charset="-78"/>
              </a:rPr>
              <a:t> </a:t>
            </a:r>
            <a:r>
              <a:rPr lang="ar-SA" sz="2800" smtClean="0">
                <a:cs typeface="B Lotus" pitchFamily="2" charset="-78"/>
              </a:rPr>
              <a:t>صورت يابد يقيني نيست.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3</a:t>
            </a:r>
            <a:r>
              <a:rPr lang="ar-SA" sz="2800" b="1" smtClean="0">
                <a:cs typeface="B Lotus" pitchFamily="2" charset="-78"/>
              </a:rPr>
              <a:t>- روح علمي </a:t>
            </a: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 روش که </a:t>
            </a:r>
            <a:r>
              <a:rPr lang="fa-IR" sz="2800" smtClean="0">
                <a:cs typeface="B Lotus" pitchFamily="2" charset="-78"/>
              </a:rPr>
              <a:t>م</a:t>
            </a:r>
            <a:r>
              <a:rPr lang="ar-SA" sz="2800" smtClean="0">
                <a:cs typeface="B Lotus" pitchFamily="2" charset="-78"/>
              </a:rPr>
              <a:t>بتني بر نظمي عقلا</a:t>
            </a:r>
            <a:r>
              <a:rPr lang="fa-IR" sz="2800" smtClean="0">
                <a:cs typeface="B Lotus" pitchFamily="2" charset="-78"/>
              </a:rPr>
              <a:t> </a:t>
            </a:r>
            <a:r>
              <a:rPr lang="ar-SA" sz="2800" smtClean="0">
                <a:cs typeface="B Lotus" pitchFamily="2" charset="-78"/>
              </a:rPr>
              <a:t>ني باشد برخوردار از روح علمي است که خود مستلزم احراز شرايطي چون بيطرفي </a:t>
            </a:r>
            <a:r>
              <a:rPr lang="fa-IR" sz="2800" smtClean="0">
                <a:cs typeface="B Lotus" pitchFamily="2" charset="-78"/>
              </a:rPr>
              <a:t> </a:t>
            </a:r>
            <a:r>
              <a:rPr lang="ar-SA" sz="2800" smtClean="0">
                <a:cs typeface="B Lotus" pitchFamily="2" charset="-78"/>
              </a:rPr>
              <a:t>، تسلط بر خويشتن ، سعه صدر ، و بالاخره تواضع است.</a:t>
            </a:r>
            <a:endParaRPr lang="fa-IR" sz="2800" b="1" smtClean="0">
              <a:cs typeface="B Lotus" pitchFamily="2" charset="-78"/>
            </a:endParaRPr>
          </a:p>
          <a:p>
            <a:pPr algn="r" rtl="1" eaLnBrk="1" hangingPunct="1">
              <a:lnSpc>
                <a:spcPct val="80000"/>
              </a:lnSpc>
              <a:buFont typeface="Wingdings" pitchFamily="2" charset="2"/>
              <a:buNone/>
              <a:defRPr/>
            </a:pPr>
            <a:r>
              <a:rPr lang="fa-IR" sz="2800" b="1" smtClean="0">
                <a:cs typeface="B Lotus" pitchFamily="2" charset="-78"/>
              </a:rPr>
              <a:t>4</a:t>
            </a:r>
            <a:r>
              <a:rPr lang="ar-SA" sz="2800" b="1" smtClean="0">
                <a:cs typeface="B Lotus" pitchFamily="2" charset="-78"/>
              </a:rPr>
              <a:t>- واقعيت گرايي</a:t>
            </a:r>
            <a:r>
              <a:rPr lang="fa-IR" sz="2800" smtClean="0">
                <a:cs typeface="B Lotus" pitchFamily="2" charset="-78"/>
              </a:rPr>
              <a:t>   </a:t>
            </a:r>
          </a:p>
          <a:p>
            <a:pPr algn="r" rtl="1" eaLnBrk="1" hangingPunct="1">
              <a:lnSpc>
                <a:spcPct val="80000"/>
              </a:lnSpc>
              <a:buFont typeface="Wingdings" pitchFamily="2" charset="2"/>
              <a:buNone/>
              <a:defRPr/>
            </a:pPr>
            <a:r>
              <a:rPr lang="fa-IR" sz="2800" smtClean="0">
                <a:cs typeface="B Lotus" pitchFamily="2" charset="-78"/>
              </a:rPr>
              <a:t> </a:t>
            </a:r>
            <a:r>
              <a:rPr lang="ar-SA" sz="2800" smtClean="0">
                <a:cs typeface="B Lotus" pitchFamily="2" charset="-78"/>
              </a:rPr>
              <a:t>هرروش زماني را به کشف قوانين درست يا نظريه هاي متقن مي برد که از درون نگري </a:t>
            </a:r>
            <a:r>
              <a:rPr lang="fa-IR" sz="2800" smtClean="0">
                <a:cs typeface="B Lotus" pitchFamily="2" charset="-78"/>
              </a:rPr>
              <a:t> </a:t>
            </a:r>
            <a:r>
              <a:rPr lang="ar-SA" sz="2800" smtClean="0">
                <a:cs typeface="B Lotus" pitchFamily="2" charset="-78"/>
              </a:rPr>
              <a:t>يا درون کاوي و شهودگرايي و هر آنچه دوري از واقعيت را موجب گردد جدايي يابد.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119811" name="Rectangle 3"/>
          <p:cNvSpPr>
            <a:spLocks noGrp="1" noChangeArrowheads="1"/>
          </p:cNvSpPr>
          <p:nvPr>
            <p:ph idx="1"/>
          </p:nvPr>
        </p:nvSpPr>
        <p:spPr>
          <a:xfrm>
            <a:off x="457200" y="908050"/>
            <a:ext cx="8229600" cy="5616575"/>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بطور کلي مي توان گفت:</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a:t>
            </a:r>
            <a:r>
              <a:rPr lang="ar-SA" smtClean="0">
                <a:cs typeface="B Lotus" pitchFamily="2" charset="-78"/>
              </a:rPr>
              <a:t>روش عملي يا روش تحقيق عملي ،فرآيند جستجوي منظم براي مشخص کردن يک موقعيت نامعين است</a:t>
            </a:r>
            <a:r>
              <a:rPr lang="en-US" smtClean="0">
                <a:cs typeface="B Lotus" pitchFamily="2" charset="-78"/>
              </a:rPr>
              <a:t> </a:t>
            </a:r>
            <a:r>
              <a:rPr lang="ar-SA" smtClean="0">
                <a:cs typeface="B Lotus" pitchFamily="2" charset="-78"/>
              </a:rPr>
              <a:t>به عبارت ديگر روش عملي شکل خاص و نظام</a:t>
            </a:r>
            <a:r>
              <a:rPr lang="en-US" smtClean="0">
                <a:cs typeface="B Lotus" pitchFamily="2" charset="-78"/>
              </a:rPr>
              <a:t> </a:t>
            </a:r>
            <a:r>
              <a:rPr lang="ar-SA" smtClean="0">
                <a:cs typeface="B Lotus" pitchFamily="2" charset="-78"/>
              </a:rPr>
              <a:t>داري است که همواره به دنبال حقيقت است،حقيقتي که از طريق ملاحظات منطقي معين مي شود.چون آرمان علم،دستيابي به روابط دروني نظام</a:t>
            </a:r>
            <a:r>
              <a:rPr lang="en-US" smtClean="0">
                <a:cs typeface="B Lotus" pitchFamily="2" charset="-78"/>
              </a:rPr>
              <a:t> </a:t>
            </a:r>
            <a:r>
              <a:rPr lang="ar-SA" smtClean="0">
                <a:cs typeface="B Lotus" pitchFamily="2" charset="-78"/>
              </a:rPr>
              <a:t>دار بين</a:t>
            </a:r>
            <a:r>
              <a:rPr lang="en-US" smtClean="0">
                <a:cs typeface="B Lotus" pitchFamily="2" charset="-78"/>
              </a:rPr>
              <a:t> </a:t>
            </a:r>
            <a:r>
              <a:rPr lang="ar-SA" smtClean="0">
                <a:cs typeface="B Lotus" pitchFamily="2" charset="-78"/>
              </a:rPr>
              <a:t>واقعيتهابا استفاده از روش </a:t>
            </a:r>
            <a:r>
              <a:rPr lang="fa-IR" smtClean="0">
                <a:cs typeface="B Lotus" pitchFamily="2" charset="-78"/>
              </a:rPr>
              <a:t>“</a:t>
            </a:r>
            <a:r>
              <a:rPr lang="ar-SA" smtClean="0">
                <a:cs typeface="B Lotus" pitchFamily="2" charset="-78"/>
              </a:rPr>
              <a:t>شک نظام</a:t>
            </a:r>
            <a:r>
              <a:rPr lang="en-US" smtClean="0">
                <a:cs typeface="B Lotus" pitchFamily="2" charset="-78"/>
              </a:rPr>
              <a:t> </a:t>
            </a:r>
            <a:r>
              <a:rPr lang="ar-SA" smtClean="0">
                <a:cs typeface="B Lotus" pitchFamily="2" charset="-78"/>
              </a:rPr>
              <a:t>دار</a:t>
            </a:r>
            <a:r>
              <a:rPr lang="fa-IR" smtClean="0">
                <a:cs typeface="B Lotus" pitchFamily="2" charset="-78"/>
              </a:rPr>
              <a:t>”</a:t>
            </a:r>
            <a:r>
              <a:rPr lang="ar-SA" smtClean="0">
                <a:cs typeface="B Lotus" pitchFamily="2" charset="-78"/>
              </a:rPr>
              <a:t>است،روش عملي نيز بايد به دنبال همين ايده آل ،از طريق آزمايش،مشاهده،بحث و تفسيرهاي منطقي از روي اصول موضوعه </a:t>
            </a:r>
            <a:r>
              <a:rPr lang="fa-IR" smtClean="0">
                <a:cs typeface="B Lotus" pitchFamily="2" charset="-78"/>
              </a:rPr>
              <a:t> </a:t>
            </a:r>
            <a:r>
              <a:rPr lang="ar-SA" smtClean="0">
                <a:cs typeface="B Lotus" pitchFamily="2" charset="-78"/>
              </a:rPr>
              <a:t>قابل قبول و ترکيبي از اين عوامل،روابط بين پديده ها را کشف کند</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0835" name="Rectangle 3"/>
          <p:cNvSpPr>
            <a:spLocks noGrp="1" noChangeArrowheads="1"/>
          </p:cNvSpPr>
          <p:nvPr>
            <p:ph idx="1"/>
          </p:nvPr>
        </p:nvSpPr>
        <p:spPr/>
        <p:txBody>
          <a:bodyPr/>
          <a:lstStyle/>
          <a:p>
            <a:pPr algn="r" rtl="1" eaLnBrk="1" hangingPunct="1">
              <a:buFont typeface="Wingdings" pitchFamily="2" charset="2"/>
              <a:buNone/>
              <a:defRPr/>
            </a:pPr>
            <a:r>
              <a:rPr lang="fa-IR" sz="2800" b="1" smtClean="0">
                <a:cs typeface="B Lotus" pitchFamily="2" charset="-78"/>
              </a:rPr>
              <a:t>   </a:t>
            </a:r>
            <a:r>
              <a:rPr lang="ar-SA" sz="2800" b="1" smtClean="0">
                <a:cs typeface="B Lotus" pitchFamily="2" charset="-78"/>
              </a:rPr>
              <a:t>بنا</a:t>
            </a:r>
            <a:r>
              <a:rPr lang="en-US" sz="2800" b="1" smtClean="0">
                <a:cs typeface="B Lotus" pitchFamily="2" charset="-78"/>
              </a:rPr>
              <a:t> </a:t>
            </a:r>
            <a:r>
              <a:rPr lang="ar-SA" sz="2800" b="1" smtClean="0">
                <a:cs typeface="B Lotus" pitchFamily="2" charset="-78"/>
              </a:rPr>
              <a:t>براين پژوهش و روش عملي (اگر يک چيز نبا</a:t>
            </a:r>
            <a:r>
              <a:rPr lang="en-US" sz="2800" b="1" smtClean="0">
                <a:cs typeface="B Lotus" pitchFamily="2" charset="-78"/>
              </a:rPr>
              <a:t> </a:t>
            </a:r>
            <a:r>
              <a:rPr lang="ar-SA" sz="2800" b="1" smtClean="0">
                <a:cs typeface="B Lotus" pitchFamily="2" charset="-78"/>
              </a:rPr>
              <a:t>شد)</a:t>
            </a:r>
            <a:r>
              <a:rPr lang="en-US" sz="2800" b="1" smtClean="0">
                <a:cs typeface="B Lotus" pitchFamily="2" charset="-78"/>
              </a:rPr>
              <a:t> </a:t>
            </a:r>
            <a:r>
              <a:rPr lang="ar-SA" sz="2800" b="1" smtClean="0">
                <a:cs typeface="B Lotus" pitchFamily="2" charset="-78"/>
              </a:rPr>
              <a:t>کاملاً نزديک و وابسته به يکد</a:t>
            </a:r>
            <a:r>
              <a:rPr lang="en-US" sz="2800" b="1" smtClean="0">
                <a:cs typeface="B Lotus" pitchFamily="2" charset="-78"/>
              </a:rPr>
              <a:t> </a:t>
            </a:r>
            <a:r>
              <a:rPr lang="ar-SA" sz="2800" b="1" smtClean="0">
                <a:cs typeface="B Lotus" pitchFamily="2" charset="-78"/>
              </a:rPr>
              <a:t>يگرند و در پي يا</a:t>
            </a:r>
            <a:r>
              <a:rPr lang="en-US" sz="2800" b="1" smtClean="0">
                <a:cs typeface="B Lotus" pitchFamily="2" charset="-78"/>
              </a:rPr>
              <a:t> </a:t>
            </a:r>
            <a:r>
              <a:rPr lang="ar-SA" sz="2800" b="1" smtClean="0">
                <a:cs typeface="B Lotus" pitchFamily="2" charset="-78"/>
              </a:rPr>
              <a:t>فتن پا</a:t>
            </a:r>
            <a:r>
              <a:rPr lang="en-US" sz="2800" b="1" smtClean="0">
                <a:cs typeface="B Lotus" pitchFamily="2" charset="-78"/>
              </a:rPr>
              <a:t> </a:t>
            </a:r>
            <a:r>
              <a:rPr lang="ar-SA" sz="2800" b="1" smtClean="0">
                <a:cs typeface="B Lotus" pitchFamily="2" charset="-78"/>
              </a:rPr>
              <a:t>سخ براي پرسشهاي از اينگونه است که:آيا چنين است؟تا چه اندازه چنين است؟چرا چنين است؟ چه شرايط و اوضاع احوال کلي موجب مي شود که چنين باشد؟</a:t>
            </a:r>
            <a:endParaRPr lang="fa-IR" sz="2800" b="1"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به بيان ديگر منظور از کاربرد روش عملي دلايل زيرمي باشد:</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الف:افزايش ميزان مناسبت</a:t>
            </a:r>
            <a:r>
              <a:rPr lang="fa-IR" sz="2800" b="1" smtClean="0">
                <a:cs typeface="B Lotus" pitchFamily="2" charset="-78"/>
              </a:rPr>
              <a:t> </a:t>
            </a:r>
            <a:r>
              <a:rPr lang="ar-SA" sz="2800" b="1" smtClean="0">
                <a:cs typeface="B Lotus" pitchFamily="2" charset="-78"/>
              </a:rPr>
              <a:t>و ارتباط بين جواب و مساله مورد نظر</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ب: بالا بردن ميزان اعتبار و روايي </a:t>
            </a:r>
            <a:endParaRPr lang="fa-IR" sz="2800" b="1" smtClean="0">
              <a:cs typeface="B Lotus" pitchFamily="2" charset="-78"/>
            </a:endParaRPr>
          </a:p>
          <a:p>
            <a:pPr algn="r" rtl="1" eaLnBrk="1" hangingPunct="1">
              <a:buFont typeface="Wingdings" pitchFamily="2" charset="2"/>
              <a:buNone/>
              <a:defRPr/>
            </a:pPr>
            <a:r>
              <a:rPr lang="ar-SA" sz="2800" b="1" smtClean="0">
                <a:cs typeface="B Lotus" pitchFamily="2" charset="-78"/>
              </a:rPr>
              <a:t>ج:کاهش ميزان تورش</a:t>
            </a:r>
            <a:r>
              <a:rPr lang="ar-SA"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121859" name="Rectangle 3"/>
          <p:cNvSpPr>
            <a:spLocks noGrp="1" noChangeArrowheads="1"/>
          </p:cNvSpPr>
          <p:nvPr>
            <p:ph idx="1"/>
          </p:nvPr>
        </p:nvSpPr>
        <p:spPr>
          <a:xfrm>
            <a:off x="457200" y="908050"/>
            <a:ext cx="8229600" cy="5616575"/>
          </a:xfrm>
        </p:spPr>
        <p:txBody>
          <a:bodyPr/>
          <a:lstStyle/>
          <a:p>
            <a:pPr algn="r" rtl="1" eaLnBrk="1" hangingPunct="1">
              <a:buFont typeface="Wingdings" pitchFamily="2" charset="2"/>
              <a:buNone/>
              <a:defRPr/>
            </a:pPr>
            <a:r>
              <a:rPr lang="fa-IR" smtClean="0">
                <a:cs typeface="B Lotus" pitchFamily="2" charset="-78"/>
              </a:rPr>
              <a:t>“    </a:t>
            </a:r>
            <a:r>
              <a:rPr lang="ar-SA" sz="2800" smtClean="0">
                <a:cs typeface="B Lotus" pitchFamily="2" charset="-78"/>
              </a:rPr>
              <a:t>روش عملي خصوصيتي دارد که هيچ روش ديگر اکتساب دانش آن را ندارد و آن خصوصيت خود اصلاحي </a:t>
            </a:r>
            <a:r>
              <a:rPr lang="fa-IR" sz="2800" smtClean="0">
                <a:cs typeface="B Lotus" pitchFamily="2" charset="-78"/>
              </a:rPr>
              <a:t> </a:t>
            </a:r>
            <a:r>
              <a:rPr lang="ar-SA" sz="2800" smtClean="0">
                <a:cs typeface="B Lotus" pitchFamily="2" charset="-78"/>
              </a:rPr>
              <a:t>است،در ساختار علم وارسي هاي ذاتي وجود دارد.اين وارسيها چنان ملحوظ و اجرا </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مي شوند که فعاليتهاي علمي و نتايج را تا پايان دستيابي به دانش معتبر کنترل و تضمين مي کنند.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اگر اين وارسيهاي مورد استفاده در پژوهش علمي در نهايت امکان با واقعيت خارج </a:t>
            </a:r>
            <a:r>
              <a:rPr lang="fa-IR" sz="2800" smtClean="0">
                <a:cs typeface="B Lotus" pitchFamily="2" charset="-78"/>
              </a:rPr>
              <a:t> ا</a:t>
            </a:r>
            <a:r>
              <a:rPr lang="ar-SA" sz="2800" smtClean="0">
                <a:cs typeface="B Lotus" pitchFamily="2" charset="-78"/>
              </a:rPr>
              <a:t>ز</a:t>
            </a:r>
            <a:r>
              <a:rPr lang="fa-IR" sz="2800" smtClean="0">
                <a:cs typeface="B Lotus" pitchFamily="2" charset="-78"/>
              </a:rPr>
              <a:t>ب</a:t>
            </a:r>
            <a:r>
              <a:rPr lang="ar-SA" sz="2800" smtClean="0">
                <a:cs typeface="B Lotus" pitchFamily="2" charset="-78"/>
              </a:rPr>
              <a:t>اورها،ادراکات،سوگيريها،ارزشها،نگرشها،و هيجانات شخصي دانشمند گره خورده باشد،شايد بهترين واژه براي بيان آنها،</a:t>
            </a:r>
            <a:r>
              <a:rPr lang="fa-IR" sz="2800" smtClean="0">
                <a:cs typeface="B Lotus" pitchFamily="2" charset="-78"/>
              </a:rPr>
              <a:t>”</a:t>
            </a:r>
            <a:r>
              <a:rPr lang="ar-SA" sz="2800" smtClean="0">
                <a:cs typeface="B Lotus" pitchFamily="2" charset="-78"/>
              </a:rPr>
              <a:t>عينيت</a:t>
            </a:r>
            <a:r>
              <a:rPr lang="fa-IR" sz="2800" smtClean="0">
                <a:cs typeface="B Lotus" pitchFamily="2" charset="-78"/>
              </a:rPr>
              <a:t>”</a:t>
            </a:r>
            <a:r>
              <a:rPr lang="ar-SA" sz="2800" smtClean="0">
                <a:cs typeface="B Lotus" pitchFamily="2" charset="-78"/>
              </a:rPr>
              <a:t>باشد،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به عبارت ديگر،</a:t>
            </a:r>
            <a:r>
              <a:rPr lang="ar-SA" sz="2800" b="1" smtClean="0">
                <a:cs typeface="B Lotus" pitchFamily="2" charset="-78"/>
              </a:rPr>
              <a:t>عينيت عبا</a:t>
            </a:r>
            <a:r>
              <a:rPr lang="fa-IR" sz="2800" b="1" smtClean="0">
                <a:cs typeface="B Lotus" pitchFamily="2" charset="-78"/>
              </a:rPr>
              <a:t> </a:t>
            </a:r>
            <a:r>
              <a:rPr lang="ar-SA" sz="2800" b="1" smtClean="0">
                <a:cs typeface="B Lotus" pitchFamily="2" charset="-78"/>
              </a:rPr>
              <a:t>رت است از توافق در داوري</a:t>
            </a:r>
            <a:r>
              <a:rPr lang="fa-IR" sz="2800" b="1" smtClean="0">
                <a:cs typeface="B Lotus" pitchFamily="2" charset="-78"/>
              </a:rPr>
              <a:t> </a:t>
            </a:r>
            <a:r>
              <a:rPr lang="ar-SA" sz="2800" b="1" smtClean="0">
                <a:cs typeface="B Lotus" pitchFamily="2" charset="-78"/>
              </a:rPr>
              <a:t>هاي متخصصا</a:t>
            </a:r>
            <a:r>
              <a:rPr lang="fa-IR" sz="2800" b="1" smtClean="0">
                <a:cs typeface="B Lotus" pitchFamily="2" charset="-78"/>
              </a:rPr>
              <a:t> </a:t>
            </a:r>
            <a:r>
              <a:rPr lang="ar-SA" sz="2800" b="1" smtClean="0">
                <a:cs typeface="B Lotus" pitchFamily="2" charset="-78"/>
              </a:rPr>
              <a:t>ن پيرامون آنچه مشاهده مي شود وآنچه که در يک پژوهش با</a:t>
            </a:r>
            <a:r>
              <a:rPr lang="fa-IR" sz="2800" b="1" smtClean="0">
                <a:cs typeface="B Lotus" pitchFamily="2" charset="-78"/>
              </a:rPr>
              <a:t> </a:t>
            </a:r>
            <a:r>
              <a:rPr lang="ar-SA" sz="2800" b="1" smtClean="0">
                <a:cs typeface="B Lotus" pitchFamily="2" charset="-78"/>
              </a:rPr>
              <a:t>يد انجام گيرد و انجام گرفته است</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77813"/>
            <a:ext cx="8229600" cy="415925"/>
          </a:xfrm>
        </p:spPr>
        <p:txBody>
          <a:bodyPr/>
          <a:lstStyle/>
          <a:p>
            <a:pPr eaLnBrk="1" hangingPunct="1">
              <a:defRPr/>
            </a:pPr>
            <a:endParaRPr lang="en-US" sz="4000" smtClean="0">
              <a:cs typeface="B Lotus" pitchFamily="2" charset="-78"/>
            </a:endParaRPr>
          </a:p>
        </p:txBody>
      </p:sp>
      <p:sp>
        <p:nvSpPr>
          <p:cNvPr id="122883" name="Rectangle 3"/>
          <p:cNvSpPr>
            <a:spLocks noGrp="1" noChangeArrowheads="1"/>
          </p:cNvSpPr>
          <p:nvPr>
            <p:ph idx="1"/>
          </p:nvPr>
        </p:nvSpPr>
        <p:spPr>
          <a:xfrm>
            <a:off x="457200" y="908050"/>
            <a:ext cx="8229600" cy="5689600"/>
          </a:xfrm>
        </p:spPr>
        <p:txBody>
          <a:bodyPr/>
          <a:lstStyle/>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مساله شناخت علمي براي پديده هاي اجتماعي و پديده هاي طبيعي اساساً به يک صورت مطرح مي شود.در هردو</a:t>
            </a:r>
            <a:r>
              <a:rPr lang="fa-IR" smtClean="0">
                <a:cs typeface="B Lotus" pitchFamily="2" charset="-78"/>
              </a:rPr>
              <a:t> </a:t>
            </a:r>
            <a:r>
              <a:rPr lang="ar-SA" smtClean="0">
                <a:cs typeface="B Lotus" pitchFamily="2" charset="-78"/>
              </a:rPr>
              <a:t>حالت ،فرضيه هاي نظري را بايد با داده هاي مشاهده شده مقابله کرد.حتي اگر براي رسيدن به شناخت علمي چندين راه وجود داشته باشد،هر تحقيقي بايد پاسخگوي چند اصل پايدار و همسان باشد.روش،شيوه پيش رفتن به سوي يک هدف است.روشها،صورتهاي خاصي از روشهاي علمي هستند،راههاي مختلفي هستند که به اين منظور طراحي شده اند تا بهتر با پديده ها يا با موضوع تحقيق سازگار باشند.اما </a:t>
            </a:r>
            <a:r>
              <a:rPr lang="fa-IR" smtClean="0">
                <a:cs typeface="B Lotus" pitchFamily="2" charset="-78"/>
              </a:rPr>
              <a:t>“</a:t>
            </a:r>
            <a:r>
              <a:rPr lang="ar-SA" smtClean="0">
                <a:cs typeface="B Lotus" pitchFamily="2" charset="-78"/>
              </a:rPr>
              <a:t>سازگاري روش با موضوع تحقيق</a:t>
            </a:r>
            <a:r>
              <a:rPr lang="fa-IR" smtClean="0">
                <a:cs typeface="B Lotus" pitchFamily="2" charset="-78"/>
              </a:rPr>
              <a:t>”</a:t>
            </a:r>
            <a:r>
              <a:rPr lang="ar-SA" smtClean="0">
                <a:cs typeface="B Lotus" pitchFamily="2" charset="-78"/>
              </a:rPr>
              <a:t>محقق را از التزام به اصول روش علمي معاف نمي کند.</a:t>
            </a: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اين اصول اساسي که در هر تحقيقي بايد مراعات شود کدامند؟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123907" name="Rectangle 3"/>
          <p:cNvSpPr>
            <a:spLocks noGrp="1" noChangeArrowheads="1"/>
          </p:cNvSpPr>
          <p:nvPr>
            <p:ph idx="1"/>
          </p:nvPr>
        </p:nvSpPr>
        <p:spPr>
          <a:xfrm>
            <a:off x="457200" y="981075"/>
            <a:ext cx="8229600" cy="5145088"/>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گاستون باشلار،روش عملي را در سه کلمه زيرچنين خلاصه مي کند:</a:t>
            </a:r>
            <a:endParaRPr lang="fa-IR" b="1" smtClean="0">
              <a:cs typeface="B Lotus" pitchFamily="2" charset="-78"/>
            </a:endParaRPr>
          </a:p>
          <a:p>
            <a:pPr lvl="1" algn="r" rtl="1" eaLnBrk="1" hangingPunct="1">
              <a:defRPr/>
            </a:pPr>
            <a:r>
              <a:rPr lang="ar-SA" b="1" smtClean="0">
                <a:cs typeface="B Lotus" pitchFamily="2" charset="-78"/>
              </a:rPr>
              <a:t>غلبه بر پيشداوريها</a:t>
            </a:r>
            <a:endParaRPr lang="fa-IR" b="1" smtClean="0">
              <a:cs typeface="B Lotus" pitchFamily="2" charset="-78"/>
            </a:endParaRPr>
          </a:p>
          <a:p>
            <a:pPr lvl="1" algn="r" rtl="1" eaLnBrk="1" hangingPunct="1">
              <a:defRPr/>
            </a:pPr>
            <a:r>
              <a:rPr lang="ar-SA" b="1" smtClean="0">
                <a:cs typeface="B Lotus" pitchFamily="2" charset="-78"/>
              </a:rPr>
              <a:t>ساختن از راه تعقل</a:t>
            </a:r>
            <a:endParaRPr lang="fa-IR" b="1" smtClean="0">
              <a:cs typeface="B Lotus" pitchFamily="2" charset="-78"/>
            </a:endParaRPr>
          </a:p>
          <a:p>
            <a:pPr lvl="1" algn="r" rtl="1" eaLnBrk="1" hangingPunct="1">
              <a:defRPr/>
            </a:pPr>
            <a:r>
              <a:rPr lang="ar-SA" b="1" smtClean="0">
                <a:cs typeface="B Lotus" pitchFamily="2" charset="-78"/>
              </a:rPr>
              <a:t>مقايسه با واقعيات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در اينجا روش علمي چونان فرآيندي در سه پرده </a:t>
            </a:r>
            <a:r>
              <a:rPr lang="en-US" smtClean="0">
                <a:cs typeface="B Lotus" pitchFamily="2" charset="-78"/>
              </a:rPr>
              <a:t>]</a:t>
            </a:r>
            <a:r>
              <a:rPr lang="ar-SA" smtClean="0">
                <a:cs typeface="B Lotus" pitchFamily="2" charset="-78"/>
              </a:rPr>
              <a:t>در معناي نمايشنامه اي آن</a:t>
            </a:r>
            <a:r>
              <a:rPr lang="en-US" smtClean="0">
                <a:cs typeface="B Lotus" pitchFamily="2" charset="-78"/>
              </a:rPr>
              <a:t>[</a:t>
            </a:r>
            <a:r>
              <a:rPr lang="ar-SA" smtClean="0">
                <a:cs typeface="B Lotus" pitchFamily="2" charset="-78"/>
              </a:rPr>
              <a:t> که ترکيب آنها بايد مراعات گردد،شرح داده شده و آن را سلسله مراتب</a:t>
            </a:r>
            <a:r>
              <a:rPr lang="fa-IR" smtClean="0">
                <a:cs typeface="B Lotus" pitchFamily="2" charset="-78"/>
              </a:rPr>
              <a:t>”</a:t>
            </a:r>
            <a:r>
              <a:rPr lang="ar-SA" smtClean="0">
                <a:cs typeface="B Lotus" pitchFamily="2" charset="-78"/>
              </a:rPr>
              <a:t>پرده هاي معرفت شناختي</a:t>
            </a:r>
            <a:r>
              <a:rPr lang="fa-IR" smtClean="0">
                <a:cs typeface="B Lotus" pitchFamily="2" charset="-78"/>
              </a:rPr>
              <a:t>”</a:t>
            </a:r>
            <a:r>
              <a:rPr lang="ar-SA" smtClean="0">
                <a:cs typeface="B Lotus" pitchFamily="2" charset="-78"/>
              </a:rPr>
              <a:t>مي ناميم.</a:t>
            </a:r>
            <a:r>
              <a:rPr lang="ar-SA" b="1" smtClean="0">
                <a:cs typeface="B Lotus" pitchFamily="2" charset="-78"/>
              </a:rPr>
              <a:t>اين سه پرده عبارتند از گسستن،ساختن و مقايسه کردن (يا تجربه).</a:t>
            </a:r>
            <a:endParaRPr lang="en-US" b="1" smtClean="0">
              <a:cs typeface="B Lotus" pitchFamily="2" charset="-78"/>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24931" name="Rectangle 3"/>
          <p:cNvSpPr>
            <a:spLocks noGrp="1" noChangeArrowheads="1"/>
          </p:cNvSpPr>
          <p:nvPr>
            <p:ph idx="1"/>
          </p:nvPr>
        </p:nvSpPr>
        <p:spPr>
          <a:xfrm>
            <a:off x="457200" y="549275"/>
            <a:ext cx="8229600" cy="6048375"/>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اصول روش علمي در علوم اجتماعي بصورت هفت مرحله اي که مي بايد پشت سرهم پيمود،در نظر گرفته مي شود.در هر يک از اين مراحل ،عملياتي را بايد انجام داد تا به مرحله بعدي رسيد واز پرده اي به پرده ديگر پيش رفت،شکل </a:t>
            </a:r>
            <a:r>
              <a:rPr lang="fa-IR" sz="2800" smtClean="0">
                <a:cs typeface="B Lotus" pitchFamily="2" charset="-78"/>
              </a:rPr>
              <a:t>بعدي</a:t>
            </a:r>
            <a:r>
              <a:rPr lang="ar-SA" sz="2800" smtClean="0">
                <a:cs typeface="B Lotus" pitchFamily="2" charset="-78"/>
              </a:rPr>
              <a:t> ارتباطات ميان مراحل و پرده هاي روش علمي را نشان مي دهد. در واقعيت امر،يک تحقيق علمي فرآيندي مکانيکي نيست ، حلقه هاي ارتباطي کنش پس گستر</a:t>
            </a:r>
            <a:r>
              <a:rPr lang="fa-IR" sz="2800" smtClean="0">
                <a:cs typeface="B Lotus" pitchFamily="2" charset="-78"/>
              </a:rPr>
              <a:t> </a:t>
            </a:r>
            <a:r>
              <a:rPr lang="ar-SA" sz="2800" smtClean="0">
                <a:cs typeface="B Lotus" pitchFamily="2" charset="-78"/>
              </a:rPr>
              <a:t>مراحل بعدي با مراحل قبلي که نشان دهنده روابط متقابل مراحل مختلف تحقيق است از يکديگر جدا و مستقل نيستند،بلکه برعکس با کمک متقابل يکديگر تکميل مي شوند،مثلاً گسستن از سوابق ذهني و غلبه بر پيشداوريها که در ابتداي تحقيق شروع مي شود در چارچوب نظري تحقيق به انجام ميرسد در عوض چارچوب نظري بدون مراحل اوليه که به امر گسستن اختصاص دارد ممکن نيست،همين طور ارزش مقايسه داده هاي تحقيق</a:t>
            </a:r>
            <a:r>
              <a:rPr lang="fa-IR" sz="2800" smtClean="0">
                <a:cs typeface="B Lotus" pitchFamily="2" charset="-78"/>
              </a:rPr>
              <a:t>  </a:t>
            </a:r>
            <a:r>
              <a:rPr lang="ar-SA" sz="2800" smtClean="0">
                <a:cs typeface="B Lotus" pitchFamily="2" charset="-78"/>
              </a:rPr>
              <a:t>با واقعيات ، به کيفيت چارچوب نظري آن بستگي دارد.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277813"/>
            <a:ext cx="8229600" cy="776287"/>
          </a:xfrm>
        </p:spPr>
        <p:txBody>
          <a:bodyPr/>
          <a:lstStyle/>
          <a:p>
            <a:pPr eaLnBrk="1" hangingPunct="1">
              <a:defRPr/>
            </a:pPr>
            <a:r>
              <a:rPr lang="ar-SA" b="1" smtClean="0">
                <a:cs typeface="B Lotus" pitchFamily="2" charset="-78"/>
              </a:rPr>
              <a:t>پرده هاي سه گانه روش علمي</a:t>
            </a:r>
            <a:r>
              <a:rPr lang="ar-SA" smtClean="0">
                <a:cs typeface="B Lotus" pitchFamily="2" charset="-78"/>
              </a:rPr>
              <a:t> </a:t>
            </a:r>
            <a:endParaRPr lang="en-US" smtClean="0">
              <a:cs typeface="B Lotus" pitchFamily="2" charset="-78"/>
            </a:endParaRPr>
          </a:p>
        </p:txBody>
      </p:sp>
      <p:sp>
        <p:nvSpPr>
          <p:cNvPr id="125955" name="Rectangle 3"/>
          <p:cNvSpPr>
            <a:spLocks noGrp="1" noChangeArrowheads="1"/>
          </p:cNvSpPr>
          <p:nvPr>
            <p:ph idx="1"/>
          </p:nvPr>
        </p:nvSpPr>
        <p:spPr>
          <a:xfrm>
            <a:off x="457200" y="1196975"/>
            <a:ext cx="8686800" cy="5661025"/>
          </a:xfrm>
        </p:spPr>
        <p:txBody>
          <a:bodyPr/>
          <a:lstStyle/>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براي بهتر فهميدن ارتباطات بين مراحل تحقيق در پرده هاي سه گا</a:t>
            </a:r>
            <a:r>
              <a:rPr lang="fa-IR" sz="2000" smtClean="0">
                <a:cs typeface="B Lotus" pitchFamily="2" charset="-78"/>
              </a:rPr>
              <a:t> </a:t>
            </a:r>
            <a:r>
              <a:rPr lang="ar-SA" sz="2000" smtClean="0">
                <a:cs typeface="B Lotus" pitchFamily="2" charset="-78"/>
              </a:rPr>
              <a:t>نه روش علمي ، لازم است ابتدا اصول اين پرده ها و منطقي که مايه يگانگي آنها است بيان شود.</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1 - </a:t>
            </a:r>
            <a:r>
              <a:rPr lang="ar-SA" sz="2000" b="1" smtClean="0">
                <a:cs typeface="B Lotus" pitchFamily="2" charset="-78"/>
              </a:rPr>
              <a:t>گسستن </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در علوم اجتماعي،اندوخته آگاهيهاي نظري ما پر از پيشداوريها و تصورات قالبي است.از استدلال بر پايه اين قضاوت ها ،نتيجه قابل اعتمادي بدست نخواهد آمد.لذا ،پرده اول روش علمي ، گسستن از سوابق ذهني و غلبه بر پيشداوريها است.</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 2- </a:t>
            </a:r>
            <a:r>
              <a:rPr lang="ar-SA" sz="2000" b="1" smtClean="0">
                <a:cs typeface="B Lotus" pitchFamily="2" charset="-78"/>
              </a:rPr>
              <a:t>ساختن: </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گسستن (مرحله قبل) عملي نخواهد شد مگر بر مبناي ساختن پيش فرضهايي که به نظر محقق قادر باشد پديده و موضوع بررسي را تبيين کند.در پرتو چهارچوب نظري است که محقق مي تواند روش کار،عمليات اجرايي و نتايج احتمالي تحقيق را</a:t>
            </a:r>
            <a:r>
              <a:rPr lang="fa-IR" sz="2000" smtClean="0">
                <a:cs typeface="B Lotus" pitchFamily="2" charset="-78"/>
              </a:rPr>
              <a:t>  </a:t>
            </a:r>
            <a:r>
              <a:rPr lang="ar-SA" sz="2000" smtClean="0">
                <a:cs typeface="B Lotus" pitchFamily="2" charset="-78"/>
              </a:rPr>
              <a:t>پيش بيني کند بدون اين چهارچوب نظري هيچ تجربه معتبري امکانپذير نخواهد شد.در علوم اجتماعي بدون ساختن يک چهارچوب نظري مرجع ،هيچ مقايسه ثمربخشي امکان نخواهد داشت،و هر قضيه اي را در معرض تجربه با واقعيات قرار نمي دهند.قضاياي علمي بايد از يک تلاش فکري مبتني بر اصول منطقي و مفروضات نظري معقول نتيجه شده باشد.</a:t>
            </a:r>
            <a:endParaRPr lang="fa-IR" sz="2000" smtClean="0">
              <a:cs typeface="B Lotus" pitchFamily="2" charset="-78"/>
            </a:endParaRPr>
          </a:p>
          <a:p>
            <a:pPr marL="609600" indent="-609600" algn="r" rtl="1" eaLnBrk="1" hangingPunct="1">
              <a:lnSpc>
                <a:spcPct val="80000"/>
              </a:lnSpc>
              <a:buFont typeface="Wingdings" pitchFamily="2" charset="2"/>
              <a:buNone/>
              <a:defRPr/>
            </a:pPr>
            <a:endParaRPr lang="fa-IR" sz="2000" b="1" smtClean="0">
              <a:cs typeface="B Lotus" pitchFamily="2" charset="-78"/>
            </a:endParaRPr>
          </a:p>
          <a:p>
            <a:pPr marL="609600" indent="-609600" algn="r" rtl="1" eaLnBrk="1" hangingPunct="1">
              <a:lnSpc>
                <a:spcPct val="80000"/>
              </a:lnSpc>
              <a:buFont typeface="Wingdings" pitchFamily="2" charset="2"/>
              <a:buNone/>
              <a:defRPr/>
            </a:pPr>
            <a:r>
              <a:rPr lang="fa-IR" sz="2000" b="1" smtClean="0">
                <a:cs typeface="B Lotus" pitchFamily="2" charset="-78"/>
              </a:rPr>
              <a:t>3 - </a:t>
            </a:r>
            <a:r>
              <a:rPr lang="ar-SA" sz="2000" b="1" smtClean="0">
                <a:cs typeface="B Lotus" pitchFamily="2" charset="-78"/>
              </a:rPr>
              <a:t>مقايسه</a:t>
            </a:r>
            <a:endParaRPr lang="fa-IR" sz="2000" smtClean="0">
              <a:cs typeface="B Lotus" pitchFamily="2" charset="-78"/>
            </a:endParaRPr>
          </a:p>
          <a:p>
            <a:pPr marL="609600" indent="-609600" algn="r" rtl="1" eaLnBrk="1" hangingPunct="1">
              <a:lnSpc>
                <a:spcPct val="80000"/>
              </a:lnSpc>
              <a:buFont typeface="Wingdings" pitchFamily="2" charset="2"/>
              <a:buNone/>
              <a:defRPr/>
            </a:pPr>
            <a:r>
              <a:rPr lang="fa-IR" sz="2000" smtClean="0">
                <a:cs typeface="B Lotus" pitchFamily="2" charset="-78"/>
              </a:rPr>
              <a:t>          </a:t>
            </a:r>
            <a:r>
              <a:rPr lang="ar-SA" sz="2000" smtClean="0">
                <a:cs typeface="B Lotus" pitchFamily="2" charset="-78"/>
              </a:rPr>
              <a:t>يک قضيه را نمي توان علمي دانست مگر وقتي که بتوان درستي يا نادرستي آنرا به تجربه اثبات کرد،اين وارسي وقايع، مقايسه با تجربه گفته مي شود.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title"/>
          </p:nvPr>
        </p:nvSpPr>
        <p:spPr>
          <a:xfrm>
            <a:off x="457200" y="274638"/>
            <a:ext cx="8229600" cy="130175"/>
          </a:xfrm>
        </p:spPr>
        <p:txBody>
          <a:bodyPr/>
          <a:lstStyle/>
          <a:p>
            <a:pPr eaLnBrk="1" hangingPunct="1"/>
            <a:endParaRPr lang="en-US" sz="4000" smtClean="0">
              <a:cs typeface="B Lotus" pitchFamily="2" charset="-78"/>
            </a:endParaRPr>
          </a:p>
        </p:txBody>
      </p:sp>
      <p:pic>
        <p:nvPicPr>
          <p:cNvPr id="146435" name="Picture 4" descr="5"/>
          <p:cNvPicPr>
            <a:picLocks noGrp="1" noChangeAspect="1" noChangeArrowheads="1"/>
          </p:cNvPicPr>
          <p:nvPr>
            <p:ph idx="1"/>
          </p:nvPr>
        </p:nvPicPr>
        <p:blipFill>
          <a:blip r:embed="rId2">
            <a:clrChange>
              <a:clrFrom>
                <a:srgbClr val="FFFFFF"/>
              </a:clrFrom>
              <a:clrTo>
                <a:srgbClr val="FFFFFF">
                  <a:alpha val="0"/>
                </a:srgbClr>
              </a:clrTo>
            </a:clrChange>
            <a:lum bright="-60000" contrast="36000"/>
            <a:grayscl/>
          </a:blip>
          <a:srcRect/>
          <a:stretch>
            <a:fillRect/>
          </a:stretch>
        </p:blipFill>
        <p:spPr>
          <a:xfrm>
            <a:off x="0" y="476250"/>
            <a:ext cx="8820150" cy="7416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fa-IR" smtClean="0">
                <a:cs typeface="B Lotus" pitchFamily="2" charset="-78"/>
              </a:rPr>
              <a:t>تبديل موضوع به مساله تحقيق</a:t>
            </a:r>
            <a:endParaRPr lang="en-US" smtClean="0">
              <a:cs typeface="B Lotus" pitchFamily="2" charset="-78"/>
            </a:endParaRPr>
          </a:p>
        </p:txBody>
      </p:sp>
      <p:sp>
        <p:nvSpPr>
          <p:cNvPr id="163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مراحل اين فرايند به شرح زير است :</a:t>
            </a:r>
          </a:p>
          <a:p>
            <a:pPr algn="r" rtl="1" eaLnBrk="1" hangingPunct="1">
              <a:buFont typeface="Wingdings" pitchFamily="2" charset="2"/>
              <a:buNone/>
              <a:defRPr/>
            </a:pPr>
            <a:r>
              <a:rPr lang="fa-IR" smtClean="0">
                <a:cs typeface="B Lotus" pitchFamily="2" charset="-78"/>
              </a:rPr>
              <a:t>مرحله اول : توجه به جوانب سؤال برانگيزموضوع </a:t>
            </a:r>
          </a:p>
          <a:p>
            <a:pPr algn="r" rtl="1" eaLnBrk="1" hangingPunct="1">
              <a:buFont typeface="Wingdings" pitchFamily="2" charset="2"/>
              <a:buNone/>
              <a:defRPr/>
            </a:pPr>
            <a:r>
              <a:rPr lang="fa-IR" smtClean="0">
                <a:cs typeface="B Lotus" pitchFamily="2" charset="-78"/>
              </a:rPr>
              <a:t>مرحله دوم : تعيين هدف تحقيق</a:t>
            </a:r>
          </a:p>
          <a:p>
            <a:pPr algn="r" rtl="1" eaLnBrk="1" hangingPunct="1">
              <a:buFont typeface="Wingdings" pitchFamily="2" charset="2"/>
              <a:buNone/>
              <a:defRPr/>
            </a:pPr>
            <a:r>
              <a:rPr lang="fa-IR" smtClean="0">
                <a:cs typeface="B Lotus" pitchFamily="2" charset="-78"/>
              </a:rPr>
              <a:t>مرحله سوم : بيان موضوع به صورت يك رشته سؤال</a:t>
            </a:r>
          </a:p>
          <a:p>
            <a:pPr algn="r" rtl="1" eaLnBrk="1" hangingPunct="1">
              <a:buFont typeface="Wingdings" pitchFamily="2" charset="2"/>
              <a:buNone/>
              <a:defRPr/>
            </a:pPr>
            <a:r>
              <a:rPr lang="fa-IR" smtClean="0">
                <a:cs typeface="B Lotus" pitchFamily="2" charset="-78"/>
              </a:rPr>
              <a:t>مرحله چهارم : فرضيه سازي به عنوان پاسخ هاي احتمالي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title"/>
          </p:nvPr>
        </p:nvSpPr>
        <p:spPr>
          <a:xfrm>
            <a:off x="457200" y="274638"/>
            <a:ext cx="8229600" cy="274637"/>
          </a:xfrm>
        </p:spPr>
        <p:txBody>
          <a:bodyPr/>
          <a:lstStyle/>
          <a:p>
            <a:pPr eaLnBrk="1" hangingPunct="1"/>
            <a:endParaRPr lang="en-US" sz="4000" smtClean="0">
              <a:cs typeface="B Lotus" pitchFamily="2" charset="-78"/>
            </a:endParaRPr>
          </a:p>
        </p:txBody>
      </p:sp>
      <p:pic>
        <p:nvPicPr>
          <p:cNvPr id="147459" name="Picture 4" descr="6"/>
          <p:cNvPicPr>
            <a:picLocks noGrp="1" noChangeAspect="1" noChangeArrowheads="1"/>
          </p:cNvPicPr>
          <p:nvPr>
            <p:ph idx="1"/>
          </p:nvPr>
        </p:nvPicPr>
        <p:blipFill>
          <a:blip r:embed="rId2">
            <a:clrChange>
              <a:clrFrom>
                <a:srgbClr val="FFFFFF"/>
              </a:clrFrom>
              <a:clrTo>
                <a:srgbClr val="FFFFFF">
                  <a:alpha val="0"/>
                </a:srgbClr>
              </a:clrTo>
            </a:clrChange>
            <a:lum bright="-36000"/>
            <a:grayscl/>
          </a:blip>
          <a:srcRect/>
          <a:stretch>
            <a:fillRect/>
          </a:stretch>
        </p:blipFill>
        <p:spPr>
          <a:xfrm>
            <a:off x="0" y="0"/>
            <a:ext cx="9144000" cy="6858000"/>
          </a:xfrm>
          <a:noFill/>
          <a:ln>
            <a:solidFill>
              <a:srgbClr val="FFFFFF"/>
            </a:solidFill>
          </a:ln>
        </p:spPr>
      </p:pic>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189443" name="Rectangle 3"/>
          <p:cNvSpPr>
            <a:spLocks noGrp="1" noChangeArrowheads="1"/>
          </p:cNvSpPr>
          <p:nvPr>
            <p:ph idx="1"/>
          </p:nvPr>
        </p:nvSpPr>
        <p:spPr>
          <a:xfrm>
            <a:off x="457200" y="692150"/>
            <a:ext cx="8229600" cy="6165850"/>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تحقيق چيست ؟</a:t>
            </a:r>
            <a:endParaRPr lang="fa-IR" sz="2400" smtClean="0">
              <a:cs typeface="B Lotus" pitchFamily="2" charset="-78"/>
            </a:endParaRPr>
          </a:p>
          <a:p>
            <a:pPr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پايه هر علمي، روش شناخت آن است و اعتبار و ارزش قوانين هر علمي به روش شناختي مبتني است که ر آن علم بکار مي رود</a:t>
            </a:r>
            <a:r>
              <a:rPr lang="fa-IR" sz="2400" smtClean="0">
                <a:cs typeface="B Lotus" pitchFamily="2" charset="-78"/>
              </a:rPr>
              <a:t>  </a:t>
            </a:r>
            <a:r>
              <a:rPr lang="ar-SA" sz="2400" smtClean="0">
                <a:cs typeface="B Lotus" pitchFamily="2" charset="-78"/>
              </a:rPr>
              <a:t>از اصطلاح ((روش تحقيق)) معاني خاص و متمايزي در متون علمي استنباط مي شود که به آنها اشاره مي شود. اين استنباط</a:t>
            </a:r>
            <a:r>
              <a:rPr lang="en-US" sz="2400" smtClean="0">
                <a:cs typeface="B Lotus" pitchFamily="2" charset="-78"/>
              </a:rPr>
              <a:t> </a:t>
            </a:r>
            <a:r>
              <a:rPr lang="ar-SA" sz="2400" smtClean="0">
                <a:cs typeface="B Lotus" pitchFamily="2" charset="-78"/>
              </a:rPr>
              <a:t>ها گاه داراي همپوشانيها و وابستگيهاي هستند و در مواردي هم </a:t>
            </a:r>
            <a:r>
              <a:rPr lang="en-US" sz="2400" smtClean="0">
                <a:cs typeface="B Lotus" pitchFamily="2" charset="-78"/>
              </a:rPr>
              <a:t>“</a:t>
            </a:r>
            <a:r>
              <a:rPr lang="ar-SA" sz="2400" smtClean="0">
                <a:cs typeface="B Lotus" pitchFamily="2" charset="-78"/>
              </a:rPr>
              <a:t>روش تحقيق</a:t>
            </a:r>
            <a:r>
              <a:rPr lang="en-US" sz="2400" smtClean="0">
                <a:cs typeface="B Lotus" pitchFamily="2" charset="-78"/>
              </a:rPr>
              <a:t>”</a:t>
            </a:r>
            <a:r>
              <a:rPr lang="ar-SA" sz="2400" smtClean="0">
                <a:cs typeface="B Lotus" pitchFamily="2" charset="-78"/>
              </a:rPr>
              <a:t> و </a:t>
            </a:r>
            <a:r>
              <a:rPr lang="en-US" sz="2400" smtClean="0">
                <a:cs typeface="B Lotus" pitchFamily="2" charset="-78"/>
              </a:rPr>
              <a:t>“</a:t>
            </a:r>
            <a:r>
              <a:rPr lang="ar-SA" sz="2400" smtClean="0">
                <a:cs typeface="B Lotus" pitchFamily="2" charset="-78"/>
              </a:rPr>
              <a:t>نوع تحقيق</a:t>
            </a:r>
            <a:r>
              <a:rPr lang="en-US" sz="2400" smtClean="0">
                <a:cs typeface="B Lotus" pitchFamily="2" charset="-78"/>
              </a:rPr>
              <a:t>”</a:t>
            </a:r>
            <a:r>
              <a:rPr lang="ar-SA" sz="2400" smtClean="0">
                <a:cs typeface="B Lotus" pitchFamily="2" charset="-78"/>
              </a:rPr>
              <a:t> مترادف منظور شده اند.</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معناي رويکرد هستي شناسي (مانند روش فلسفي، روش علمي، .....</a:t>
            </a:r>
            <a:r>
              <a:rPr lang="en-US" sz="2400" smtClean="0">
                <a:cs typeface="B Lotus" pitchFamily="2" charset="-78"/>
              </a:rPr>
              <a:t>(</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معناي مکاتب فکري و روش هاي تحليل طبيعت و جامعه (مانند تجربه گرايي، اثبات گرايي ، ابطال گرايي، طبيعت گرايي، مکانيک گرايي، رفتارگرايي، تأويل گرايي، فهم گرايي، پديدارشناسي، ....)</a:t>
            </a:r>
            <a:endParaRPr lang="fa-IR" sz="2400" smtClean="0">
              <a:cs typeface="B Lotus" pitchFamily="2" charset="-78"/>
            </a:endParaRPr>
          </a:p>
          <a:p>
            <a:pPr algn="r" rtl="1" eaLnBrk="1" hangingPunct="1">
              <a:lnSpc>
                <a:spcPct val="90000"/>
              </a:lnSpc>
              <a:defRPr/>
            </a:pPr>
            <a:r>
              <a:rPr lang="ar-SA" sz="2400" smtClean="0">
                <a:cs typeface="B Lotus" pitchFamily="2" charset="-78"/>
              </a:rPr>
              <a:t>روش تحقيق به عنوان يک فرآيند نظام</a:t>
            </a:r>
            <a:r>
              <a:rPr lang="en-US" sz="2400" smtClean="0">
                <a:cs typeface="B Lotus" pitchFamily="2" charset="-78"/>
              </a:rPr>
              <a:t> </a:t>
            </a:r>
            <a:r>
              <a:rPr lang="fa-IR" sz="2400" smtClean="0">
                <a:cs typeface="B Lotus" pitchFamily="2" charset="-78"/>
              </a:rPr>
              <a:t>م</a:t>
            </a:r>
            <a:r>
              <a:rPr lang="ar-SA" sz="2400" smtClean="0">
                <a:cs typeface="B Lotus" pitchFamily="2" charset="-78"/>
              </a:rPr>
              <a:t>ند براي يافتن پاسخ يک پرسش يا راه حل يک مسأله</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اين باره آمده است </a:t>
            </a:r>
            <a:r>
              <a:rPr lang="fa-IR" sz="2400" smtClean="0">
                <a:cs typeface="B Lotus" pitchFamily="2" charset="-78"/>
              </a:rPr>
              <a:t>“</a:t>
            </a:r>
            <a:r>
              <a:rPr lang="ar-SA" sz="2400" b="1" smtClean="0">
                <a:cs typeface="B Lotus" pitchFamily="2" charset="-78"/>
              </a:rPr>
              <a:t>روش تحقيق مجموعه اي از قواعد، ابزار و راههاي معتبر (قابل اطمينان) و نظام يافته براي بررسي واقعيتها، کشف مجهولات و دستيابي به راه حل مشکلات است</a:t>
            </a:r>
            <a:r>
              <a:rPr lang="fa-IR" sz="2400" b="1" smtClean="0">
                <a:cs typeface="B Lotus" pitchFamily="2" charset="-78"/>
              </a:rPr>
              <a:t>”.</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90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دراين </a:t>
            </a:r>
            <a:r>
              <a:rPr lang="ar-SA" sz="4000" smtClean="0">
                <a:cs typeface="B Lotus" pitchFamily="2" charset="-78"/>
              </a:rPr>
              <a:t>کتاب</a:t>
            </a:r>
            <a:r>
              <a:rPr lang="fa-IR" sz="4000" smtClean="0">
                <a:cs typeface="B Lotus" pitchFamily="2" charset="-78"/>
              </a:rPr>
              <a:t> </a:t>
            </a:r>
            <a:r>
              <a:rPr lang="ar-SA" sz="4000" smtClean="0">
                <a:cs typeface="B Lotus" pitchFamily="2" charset="-78"/>
              </a:rPr>
              <a:t>،</a:t>
            </a:r>
            <a:r>
              <a:rPr lang="fa-IR" sz="4000" smtClean="0">
                <a:cs typeface="B Lotus" pitchFamily="2" charset="-78"/>
              </a:rPr>
              <a:t> </a:t>
            </a:r>
            <a:r>
              <a:rPr lang="ar-SA" sz="4000" smtClean="0">
                <a:cs typeface="B Lotus" pitchFamily="2" charset="-78"/>
              </a:rPr>
              <a:t>منظور از روش تحقيق </a:t>
            </a:r>
            <a:r>
              <a:rPr lang="fa-IR" sz="4000" smtClean="0">
                <a:cs typeface="B Lotus" pitchFamily="2" charset="-78"/>
              </a:rPr>
              <a:t> </a:t>
            </a:r>
            <a:r>
              <a:rPr lang="ar-SA" sz="4000" smtClean="0">
                <a:cs typeface="B Lotus" pitchFamily="2" charset="-78"/>
              </a:rPr>
              <a:t>بيشتردرمعناي سوم است.</a:t>
            </a:r>
            <a:r>
              <a:rPr lang="fa-IR" sz="4000" smtClean="0">
                <a:cs typeface="B Lotus" pitchFamily="2" charset="-78"/>
              </a:rPr>
              <a:t> </a:t>
            </a:r>
            <a:r>
              <a:rPr lang="ar-SA" sz="4000" smtClean="0">
                <a:cs typeface="B Lotus" pitchFamily="2" charset="-78"/>
              </a:rPr>
              <a:t>روشهاي تحقيق </a:t>
            </a:r>
            <a:endParaRPr lang="fa-IR" sz="4000" smtClean="0">
              <a:cs typeface="B Lotus" pitchFamily="2" charset="-78"/>
            </a:endParaRPr>
          </a:p>
          <a:p>
            <a:pPr algn="r" rtl="1" eaLnBrk="1" hangingPunct="1">
              <a:buFont typeface="Wingdings" pitchFamily="2" charset="2"/>
              <a:buNone/>
              <a:defRPr/>
            </a:pPr>
            <a:r>
              <a:rPr lang="fa-IR" sz="4000" smtClean="0">
                <a:cs typeface="B Lotus" pitchFamily="2" charset="-78"/>
              </a:rPr>
              <a:t>  </a:t>
            </a:r>
            <a:r>
              <a:rPr lang="ar-SA" sz="4000" smtClean="0">
                <a:cs typeface="B Lotus" pitchFamily="2" charset="-78"/>
              </a:rPr>
              <a:t>را با معيارهاي مختلف،دسته بندي مي کنند</a:t>
            </a:r>
            <a:r>
              <a:rPr lang="fa-IR" sz="4000" smtClean="0">
                <a:cs typeface="B Lotus" pitchFamily="2" charset="-78"/>
              </a:rPr>
              <a:t> </a:t>
            </a:r>
          </a:p>
          <a:p>
            <a:pPr algn="r" rtl="1" eaLnBrk="1" hangingPunct="1">
              <a:buFont typeface="Wingdings" pitchFamily="2" charset="2"/>
              <a:buNone/>
              <a:defRPr/>
            </a:pPr>
            <a:r>
              <a:rPr lang="fa-IR" sz="4000" smtClean="0">
                <a:cs typeface="B Lotus" pitchFamily="2" charset="-78"/>
              </a:rPr>
              <a:t>  </a:t>
            </a:r>
            <a:r>
              <a:rPr lang="ar-SA" sz="4000" smtClean="0">
                <a:cs typeface="B Lotus" pitchFamily="2" charset="-78"/>
              </a:rPr>
              <a:t>که به نمونه هايي ازآنها اشاره مي کنيم</a:t>
            </a:r>
            <a:r>
              <a:rPr lang="fa-IR" sz="4000" smtClean="0">
                <a:cs typeface="B Lotus" pitchFamily="2" charset="-78"/>
              </a:rPr>
              <a:t> .</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457200" y="0"/>
            <a:ext cx="8229600" cy="1052513"/>
          </a:xfrm>
        </p:spPr>
        <p:txBody>
          <a:bodyPr/>
          <a:lstStyle/>
          <a:p>
            <a:pPr eaLnBrk="1" hangingPunct="1">
              <a:defRPr/>
            </a:pPr>
            <a:r>
              <a:rPr lang="fa-IR" sz="4000" b="1" smtClean="0">
                <a:cs typeface="B Lotus" pitchFamily="2" charset="-78"/>
              </a:rPr>
              <a:t>1- </a:t>
            </a:r>
            <a:r>
              <a:rPr lang="ar-SA" sz="4000" b="1" smtClean="0">
                <a:cs typeface="B Lotus" pitchFamily="2" charset="-78"/>
              </a:rPr>
              <a:t>طبقه بندي تحقيق</a:t>
            </a:r>
            <a:r>
              <a:rPr lang="fa-IR" sz="4000" b="1" smtClean="0">
                <a:cs typeface="B Lotus" pitchFamily="2" charset="-78"/>
              </a:rPr>
              <a:t>  </a:t>
            </a:r>
            <a:r>
              <a:rPr lang="ar-SA" sz="4000" b="1" smtClean="0">
                <a:cs typeface="B Lotus" pitchFamily="2" charset="-78"/>
              </a:rPr>
              <a:t>بر مبناي هدف</a:t>
            </a:r>
            <a:endParaRPr lang="en-US" sz="4000" b="1" smtClean="0">
              <a:cs typeface="B Lotus" pitchFamily="2" charset="-78"/>
            </a:endParaRPr>
          </a:p>
        </p:txBody>
      </p:sp>
      <p:sp>
        <p:nvSpPr>
          <p:cNvPr id="173059" name="Rectangle 3"/>
          <p:cNvSpPr>
            <a:spLocks noGrp="1" noChangeArrowheads="1"/>
          </p:cNvSpPr>
          <p:nvPr>
            <p:ph idx="1"/>
          </p:nvPr>
        </p:nvSpPr>
        <p:spPr>
          <a:xfrm>
            <a:off x="0" y="1052513"/>
            <a:ext cx="9144000" cy="5805487"/>
          </a:xfrm>
        </p:spPr>
        <p:txBody>
          <a:bodyPr/>
          <a:lstStyle/>
          <a:p>
            <a:pPr marL="609600" indent="-609600" algn="r" rtl="1" eaLnBrk="1" hangingPunct="1">
              <a:lnSpc>
                <a:spcPct val="90000"/>
              </a:lnSpc>
              <a:buFont typeface="Wingdings" pitchFamily="2" charset="2"/>
              <a:buNone/>
              <a:defRPr/>
            </a:pPr>
            <a:endParaRPr lang="fa-IR"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fa-IR" sz="2400" smtClean="0">
                <a:cs typeface="B Lotus" pitchFamily="2" charset="-78"/>
              </a:rPr>
              <a:t>      </a:t>
            </a:r>
            <a:r>
              <a:rPr lang="ar-SA" sz="2400" smtClean="0">
                <a:cs typeface="B Lotus" pitchFamily="2" charset="-78"/>
              </a:rPr>
              <a:t>با هر تحقيق، تلاشي سيستما</a:t>
            </a:r>
            <a:r>
              <a:rPr lang="fa-IR" sz="2400" smtClean="0">
                <a:cs typeface="B Lotus" pitchFamily="2" charset="-78"/>
              </a:rPr>
              <a:t> </a:t>
            </a:r>
            <a:r>
              <a:rPr lang="ar-SA" sz="2400" smtClean="0">
                <a:cs typeface="B Lotus" pitchFamily="2" charset="-78"/>
              </a:rPr>
              <a:t>تيک و روش</a:t>
            </a:r>
            <a:r>
              <a:rPr lang="fa-IR" sz="2400" smtClean="0">
                <a:cs typeface="B Lotus" pitchFamily="2" charset="-78"/>
              </a:rPr>
              <a:t> </a:t>
            </a:r>
            <a:r>
              <a:rPr lang="ar-SA" sz="2400" smtClean="0">
                <a:cs typeface="B Lotus" pitchFamily="2" charset="-78"/>
              </a:rPr>
              <a:t>مند به منظور دست يا</a:t>
            </a:r>
            <a:r>
              <a:rPr lang="fa-IR" sz="2400" smtClean="0">
                <a:cs typeface="B Lotus" pitchFamily="2" charset="-78"/>
              </a:rPr>
              <a:t> </a:t>
            </a:r>
            <a:r>
              <a:rPr lang="ar-SA" sz="2400" smtClean="0">
                <a:cs typeface="B Lotus" pitchFamily="2" charset="-78"/>
              </a:rPr>
              <a:t>فتن به پاسخ يک پرسش يا راه حلي براي يک مسأله است. با توجه به اينکه پرسشها و مسأله ها ماهيتها</a:t>
            </a:r>
            <a:r>
              <a:rPr lang="fa-IR" sz="2400" smtClean="0">
                <a:cs typeface="B Lotus" pitchFamily="2" charset="-78"/>
              </a:rPr>
              <a:t> </a:t>
            </a:r>
            <a:r>
              <a:rPr lang="ar-SA" sz="2400" smtClean="0">
                <a:cs typeface="B Lotus" pitchFamily="2" charset="-78"/>
              </a:rPr>
              <a:t>ي گوناگوني دارند، لذا مي توان بر پايه چگونگي اين پرسشها و مسأ</a:t>
            </a:r>
            <a:r>
              <a:rPr lang="fa-IR" sz="2400" smtClean="0">
                <a:cs typeface="B Lotus" pitchFamily="2" charset="-78"/>
              </a:rPr>
              <a:t> </a:t>
            </a:r>
            <a:r>
              <a:rPr lang="ar-SA" sz="2400" smtClean="0">
                <a:cs typeface="B Lotus" pitchFamily="2" charset="-78"/>
              </a:rPr>
              <a:t>له ها تحقيقات را طبقه بندي نود. به عبارت ديگر در طبقه بندي تحقيقات برحسب اهداف، قبل از هر چيز بر </a:t>
            </a:r>
            <a:r>
              <a:rPr lang="en-US" sz="2400" smtClean="0">
                <a:cs typeface="B Lotus" pitchFamily="2" charset="-78"/>
              </a:rPr>
              <a:t>“</a:t>
            </a:r>
            <a:r>
              <a:rPr lang="ar-SA" sz="2400" smtClean="0">
                <a:cs typeface="B Lotus" pitchFamily="2" charset="-78"/>
              </a:rPr>
              <a:t>ميزان کاربرد مستقيم يافته ها و درجه تعميم پذيري آنها در شرايط ديگر توجه مي شود</a:t>
            </a:r>
            <a:r>
              <a:rPr lang="en-US" sz="2400" smtClean="0">
                <a:cs typeface="B Lotus" pitchFamily="2" charset="-78"/>
              </a:rPr>
              <a:t>”</a:t>
            </a:r>
            <a:r>
              <a:rPr lang="ar-SA" sz="2400" smtClean="0">
                <a:cs typeface="B Lotus" pitchFamily="2" charset="-78"/>
              </a:rPr>
              <a:t> .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بايد توجه داشت که طبقه بندي تحقيقات براساس نوع هدفشان ضرورتاً به معناي وجود مرزهاي مشخص و دقيقي بين انواع تحقيقات نيست، بلکه اکثر اين تحقيقات در يک امتدادقرار دارند و با هم وابستگيهاي مفهومي دارند. براي مثال، تحقيقات بنيادي زيربنايي براي تحقيقات کاربردي است.</a:t>
            </a:r>
            <a:endParaRPr lang="en-US" sz="2400" smtClean="0">
              <a:cs typeface="B Lotus" pitchFamily="2" charset="-78"/>
            </a:endParaRPr>
          </a:p>
          <a:p>
            <a:pPr marL="609600" indent="-609600" algn="r" rtl="1" eaLnBrk="1" hangingPunct="1">
              <a:lnSpc>
                <a:spcPct val="90000"/>
              </a:lnSpc>
              <a:buFont typeface="Wingdings" pitchFamily="2" charset="2"/>
              <a:buNone/>
              <a:defRPr/>
            </a:pPr>
            <a:r>
              <a:rPr lang="en-US" sz="2400" smtClean="0">
                <a:cs typeface="B Lotus" pitchFamily="2" charset="-78"/>
              </a:rPr>
              <a:t>       </a:t>
            </a:r>
            <a:r>
              <a:rPr lang="ar-SA" sz="2400" smtClean="0">
                <a:cs typeface="B Lotus" pitchFamily="2" charset="-78"/>
              </a:rPr>
              <a:t> در اينکه چه نوع تحقيقا</a:t>
            </a:r>
            <a:r>
              <a:rPr lang="fa-IR" sz="2400" smtClean="0">
                <a:cs typeface="B Lotus" pitchFamily="2" charset="-78"/>
              </a:rPr>
              <a:t> </a:t>
            </a:r>
            <a:r>
              <a:rPr lang="ar-SA" sz="2400" smtClean="0">
                <a:cs typeface="B Lotus" pitchFamily="2" charset="-78"/>
              </a:rPr>
              <a:t>تي جزو اين طبقه بند</a:t>
            </a:r>
            <a:r>
              <a:rPr lang="fa-IR" sz="2400" smtClean="0">
                <a:cs typeface="B Lotus" pitchFamily="2" charset="-78"/>
              </a:rPr>
              <a:t> </a:t>
            </a:r>
            <a:r>
              <a:rPr lang="ar-SA" sz="2400" smtClean="0">
                <a:cs typeface="B Lotus" pitchFamily="2" charset="-78"/>
              </a:rPr>
              <a:t>ي قرار مي گيرند تفاوتها</a:t>
            </a:r>
            <a:r>
              <a:rPr lang="fa-IR" sz="2400" smtClean="0">
                <a:cs typeface="B Lotus" pitchFamily="2" charset="-78"/>
              </a:rPr>
              <a:t> </a:t>
            </a:r>
            <a:r>
              <a:rPr lang="ar-SA" sz="2400" smtClean="0">
                <a:cs typeface="B Lotus" pitchFamily="2" charset="-78"/>
              </a:rPr>
              <a:t>يي د</a:t>
            </a:r>
            <a:r>
              <a:rPr lang="fa-IR" sz="2400" smtClean="0">
                <a:cs typeface="B Lotus" pitchFamily="2" charset="-78"/>
              </a:rPr>
              <a:t> </a:t>
            </a:r>
            <a:r>
              <a:rPr lang="ar-SA" sz="2400" smtClean="0">
                <a:cs typeface="B Lotus" pitchFamily="2" charset="-78"/>
              </a:rPr>
              <a:t>يد</a:t>
            </a:r>
            <a:r>
              <a:rPr lang="fa-IR" sz="2400" smtClean="0">
                <a:cs typeface="B Lotus" pitchFamily="2" charset="-78"/>
              </a:rPr>
              <a:t> </a:t>
            </a:r>
            <a:r>
              <a:rPr lang="ar-SA" sz="2400" smtClean="0">
                <a:cs typeface="B Lotus" pitchFamily="2" charset="-78"/>
              </a:rPr>
              <a:t>ه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مي شود، در اينجا تلاش شده است تا ترکيبي از اين طبقه بندي ها آورده شود.مثلاً </a:t>
            </a:r>
            <a:endParaRPr lang="fa-IR" sz="2400" smtClean="0">
              <a:cs typeface="B Lotus" pitchFamily="2" charset="-78"/>
            </a:endParaRPr>
          </a:p>
          <a:p>
            <a:pPr marL="609600" indent="-609600"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طبقه بند</a:t>
            </a:r>
            <a:r>
              <a:rPr lang="fa-IR" sz="2400" smtClean="0">
                <a:cs typeface="B Lotus" pitchFamily="2" charset="-78"/>
              </a:rPr>
              <a:t> </a:t>
            </a:r>
            <a:r>
              <a:rPr lang="ar-SA" sz="2400" smtClean="0">
                <a:cs typeface="B Lotus" pitchFamily="2" charset="-78"/>
              </a:rPr>
              <a:t>ي هاي جد</a:t>
            </a:r>
            <a:r>
              <a:rPr lang="fa-IR" sz="2400" smtClean="0">
                <a:cs typeface="B Lotus" pitchFamily="2" charset="-78"/>
              </a:rPr>
              <a:t> </a:t>
            </a:r>
            <a:r>
              <a:rPr lang="ar-SA" sz="2400" smtClean="0">
                <a:cs typeface="B Lotus" pitchFamily="2" charset="-78"/>
              </a:rPr>
              <a:t>يد</a:t>
            </a:r>
            <a:r>
              <a:rPr lang="fa-IR" sz="2400" smtClean="0">
                <a:cs typeface="B Lotus" pitchFamily="2" charset="-78"/>
              </a:rPr>
              <a:t> </a:t>
            </a:r>
            <a:r>
              <a:rPr lang="ar-SA" sz="2400" smtClean="0">
                <a:cs typeface="B Lotus" pitchFamily="2" charset="-78"/>
              </a:rPr>
              <a:t>به واژه اي تحقيقات بنيا</a:t>
            </a:r>
            <a:r>
              <a:rPr lang="fa-IR" sz="2400" smtClean="0">
                <a:cs typeface="B Lotus" pitchFamily="2" charset="-78"/>
              </a:rPr>
              <a:t> </a:t>
            </a:r>
            <a:r>
              <a:rPr lang="ar-SA" sz="2400" smtClean="0">
                <a:cs typeface="B Lotus" pitchFamily="2" charset="-78"/>
              </a:rPr>
              <a:t>دي و کاربرد</a:t>
            </a:r>
            <a:r>
              <a:rPr lang="fa-IR" sz="2400" smtClean="0">
                <a:cs typeface="B Lotus" pitchFamily="2" charset="-78"/>
              </a:rPr>
              <a:t> </a:t>
            </a:r>
            <a:r>
              <a:rPr lang="ar-SA" sz="2400" smtClean="0">
                <a:cs typeface="B Lotus" pitchFamily="2" charset="-78"/>
              </a:rPr>
              <a:t>ي ، اصطلاحات تحقيقات استراتژيک </a:t>
            </a:r>
            <a:r>
              <a:rPr lang="fa-IR" sz="2400" smtClean="0">
                <a:cs typeface="B Lotus" pitchFamily="2" charset="-78"/>
              </a:rPr>
              <a:t> </a:t>
            </a:r>
            <a:r>
              <a:rPr lang="ar-SA" sz="2400" smtClean="0">
                <a:cs typeface="B Lotus" pitchFamily="2" charset="-78"/>
              </a:rPr>
              <a:t>تحقيقات ماموريت گرا </a:t>
            </a:r>
            <a:r>
              <a:rPr lang="fa-IR" sz="2400" smtClean="0">
                <a:cs typeface="B Lotus" pitchFamily="2" charset="-78"/>
              </a:rPr>
              <a:t> </a:t>
            </a:r>
            <a:r>
              <a:rPr lang="ar-SA" sz="2400" smtClean="0">
                <a:cs typeface="B Lotus" pitchFamily="2" charset="-78"/>
              </a:rPr>
              <a:t>و بينش گرا </a:t>
            </a:r>
            <a:r>
              <a:rPr lang="fa-IR" sz="2400" smtClean="0">
                <a:cs typeface="B Lotus" pitchFamily="2" charset="-78"/>
              </a:rPr>
              <a:t> </a:t>
            </a:r>
            <a:r>
              <a:rPr lang="ar-SA" sz="2400" smtClean="0">
                <a:cs typeface="B Lotus" pitchFamily="2" charset="-78"/>
              </a:rPr>
              <a:t>مطرح شده است.</a:t>
            </a:r>
            <a:r>
              <a:rPr lang="fa-IR"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7408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b="1" smtClean="0">
                <a:cs typeface="B Lotus" pitchFamily="2" charset="-78"/>
              </a:rPr>
              <a:t>1-1- </a:t>
            </a:r>
            <a:r>
              <a:rPr lang="ar-SA" b="1" smtClean="0">
                <a:cs typeface="B Lotus" pitchFamily="2" charset="-78"/>
              </a:rPr>
              <a:t>تحقيقات بنيادي (پايه) </a:t>
            </a:r>
            <a:r>
              <a:rPr lang="fa-IR" b="1" smtClean="0">
                <a:cs typeface="B Lotus" pitchFamily="2" charset="-78"/>
              </a:rPr>
              <a:t>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تحقيقات پايه در انتزاعي ترين شکل خود، به منظور ايجاد و پالايش نظريه ها صورت مي گيرند. در اين نوع تحقيقات، مسأله از حوزه اجرايي واقعي ناشي نشده است. هدف اساسي اين نوع تحقيقات آزمون نظريه ها، تبيين روابط بين پديده ها و افزودن به مجموعه دانش موجود در يک زمينه خاص است. تحقيقات بنيادي به کشف قوانين و اصول علمي مي پردازد و درصد توسعه مجموعه دانسته هاي موجود درباره اصول و قوانين علمي است</a:t>
            </a:r>
            <a:r>
              <a:rPr lang="fa-IR" smtClean="0">
                <a:cs typeface="B Lotus" pitchFamily="2" charset="-78"/>
              </a:rPr>
              <a:t>.</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277813"/>
            <a:ext cx="8229600" cy="560387"/>
          </a:xfrm>
        </p:spPr>
        <p:txBody>
          <a:bodyPr/>
          <a:lstStyle/>
          <a:p>
            <a:pPr eaLnBrk="1" hangingPunct="1">
              <a:defRPr/>
            </a:pPr>
            <a:endParaRPr lang="en-US" sz="4000" smtClean="0">
              <a:cs typeface="B Lotus" pitchFamily="2" charset="-78"/>
            </a:endParaRPr>
          </a:p>
        </p:txBody>
      </p:sp>
      <p:sp>
        <p:nvSpPr>
          <p:cNvPr id="175107" name="Rectangle 3"/>
          <p:cNvSpPr>
            <a:spLocks noGrp="1" noChangeArrowheads="1"/>
          </p:cNvSpPr>
          <p:nvPr>
            <p:ph idx="1"/>
          </p:nvPr>
        </p:nvSpPr>
        <p:spPr>
          <a:xfrm>
            <a:off x="457200" y="981075"/>
            <a:ext cx="8229600" cy="5400675"/>
          </a:xfrm>
        </p:spPr>
        <p:txBody>
          <a:bodyPr/>
          <a:lstStyle/>
          <a:p>
            <a:pPr algn="r" rtl="1" eaLnBrk="1" hangingPunct="1">
              <a:buFont typeface="Wingdings" pitchFamily="2" charset="2"/>
              <a:buNone/>
              <a:defRPr/>
            </a:pPr>
            <a:r>
              <a:rPr lang="fa-IR" b="1" smtClean="0">
                <a:cs typeface="B Lotus" pitchFamily="2" charset="-78"/>
              </a:rPr>
              <a:t>   </a:t>
            </a:r>
            <a:r>
              <a:rPr lang="ar-SA" b="1" smtClean="0">
                <a:cs typeface="B Lotus" pitchFamily="2" charset="-78"/>
              </a:rPr>
              <a:t>تحقيقات </a:t>
            </a:r>
            <a:r>
              <a:rPr lang="fa-IR" b="1" smtClean="0">
                <a:cs typeface="B Lotus" pitchFamily="2" charset="-78"/>
              </a:rPr>
              <a:t>(بنيادي ) </a:t>
            </a:r>
            <a:r>
              <a:rPr lang="ar-SA" b="1" smtClean="0">
                <a:cs typeface="B Lotus" pitchFamily="2" charset="-78"/>
              </a:rPr>
              <a:t>پايه داراي مشخصه هاي زير هستند:</a:t>
            </a:r>
            <a:endParaRPr lang="fa-IR" smtClean="0">
              <a:cs typeface="B Lotus" pitchFamily="2" charset="-78"/>
            </a:endParaRPr>
          </a:p>
          <a:p>
            <a:pPr algn="r" rtl="1" eaLnBrk="1" hangingPunct="1">
              <a:defRPr/>
            </a:pPr>
            <a:r>
              <a:rPr lang="ar-SA" smtClean="0">
                <a:cs typeface="B Lotus" pitchFamily="2" charset="-78"/>
              </a:rPr>
              <a:t>کسب شناختهاي کلي</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ثبت و ضبط جامع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استفاده ترکيبي از روشها</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defRPr/>
            </a:pPr>
            <a:r>
              <a:rPr lang="ar-SA" smtClean="0">
                <a:cs typeface="B Lotus" pitchFamily="2" charset="-78"/>
              </a:rPr>
              <a:t>مدت دار بودن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76131" name="Rectangle 3"/>
          <p:cNvSpPr>
            <a:spLocks noGrp="1" noChangeArrowheads="1"/>
          </p:cNvSpPr>
          <p:nvPr>
            <p:ph idx="1"/>
          </p:nvPr>
        </p:nvSpPr>
        <p:spPr/>
        <p:txBody>
          <a:bodyPr/>
          <a:lstStyle/>
          <a:p>
            <a:pPr algn="r" rtl="1" eaLnBrk="1" hangingPunct="1">
              <a:buFont typeface="Wingdings" pitchFamily="2" charset="2"/>
              <a:buNone/>
              <a:defRPr/>
            </a:pPr>
            <a:r>
              <a:rPr lang="fa-IR" b="1" smtClean="0">
                <a:cs typeface="B Lotus" pitchFamily="2" charset="-78"/>
              </a:rPr>
              <a:t>1-2-</a:t>
            </a:r>
            <a:r>
              <a:rPr lang="ar-SA" b="1" smtClean="0">
                <a:cs typeface="B Lotus" pitchFamily="2" charset="-78"/>
              </a:rPr>
              <a:t> تحقيقات کاربردي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تحقيقا</a:t>
            </a:r>
            <a:r>
              <a:rPr lang="fa-IR" smtClean="0">
                <a:cs typeface="B Lotus" pitchFamily="2" charset="-78"/>
              </a:rPr>
              <a:t> </a:t>
            </a:r>
            <a:r>
              <a:rPr lang="ar-SA" smtClean="0">
                <a:cs typeface="B Lotus" pitchFamily="2" charset="-78"/>
              </a:rPr>
              <a:t>ت کاربرد</a:t>
            </a:r>
            <a:r>
              <a:rPr lang="fa-IR" smtClean="0">
                <a:cs typeface="B Lotus" pitchFamily="2" charset="-78"/>
              </a:rPr>
              <a:t> </a:t>
            </a:r>
            <a:r>
              <a:rPr lang="ar-SA" smtClean="0">
                <a:cs typeface="B Lotus" pitchFamily="2" charset="-78"/>
              </a:rPr>
              <a:t>ي تحقيقاتي هستند که نظريه ها، قانونمنديها، اصول و فنوني که در تحقيقات پايه تدوين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شوند را براي حل مسائل اجرايي و واقعي بکار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مي گيرد.اين نوع تحقيقات بيشتر بر موثرترين اقدام تاکيد دارند وعلتها را کمتر مورد توجه قرار مي دهند. اين تاکيد بيشتر بواسطه آن است که </a:t>
            </a:r>
            <a:r>
              <a:rPr lang="fa-IR" i="1" smtClean="0">
                <a:cs typeface="B Lotus" pitchFamily="2" charset="-78"/>
              </a:rPr>
              <a:t>“</a:t>
            </a:r>
            <a:r>
              <a:rPr lang="ar-SA" i="1" smtClean="0">
                <a:cs typeface="B Lotus" pitchFamily="2" charset="-78"/>
              </a:rPr>
              <a:t>تحقيقات کاربردي به سمت کاربرد عملي دانش هدايت مي شود</a:t>
            </a:r>
            <a:r>
              <a:rPr lang="fa-IR" i="1" smtClean="0">
                <a:cs typeface="B Lotus" pitchFamily="2" charset="-78"/>
              </a:rPr>
              <a:t>”.</a:t>
            </a:r>
            <a:endParaRPr lang="en-US" i="1" smtClean="0">
              <a:cs typeface="B Lotus" pitchFamily="2" charset="-78"/>
            </a:endParaRP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277813"/>
            <a:ext cx="8229600" cy="990600"/>
          </a:xfrm>
        </p:spPr>
        <p:txBody>
          <a:bodyPr/>
          <a:lstStyle/>
          <a:p>
            <a:pPr eaLnBrk="1" hangingPunct="1">
              <a:defRPr/>
            </a:pPr>
            <a:r>
              <a:rPr lang="fa-IR" smtClean="0">
                <a:cs typeface="B Lotus" pitchFamily="2" charset="-78"/>
              </a:rPr>
              <a:t>رابطه تحقيقات پايه وكاربردي</a:t>
            </a:r>
            <a:endParaRPr lang="en-US" smtClean="0">
              <a:cs typeface="B Lotus" pitchFamily="2" charset="-78"/>
            </a:endParaRPr>
          </a:p>
        </p:txBody>
      </p:sp>
      <p:sp>
        <p:nvSpPr>
          <p:cNvPr id="177155" name="Rectangle 3"/>
          <p:cNvSpPr>
            <a:spLocks noGrp="1" noChangeArrowheads="1"/>
          </p:cNvSpPr>
          <p:nvPr>
            <p:ph idx="1"/>
          </p:nvPr>
        </p:nvSpPr>
        <p:spPr>
          <a:xfrm>
            <a:off x="457200" y="1600200"/>
            <a:ext cx="8229600" cy="5257800"/>
          </a:xfrm>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تحقيقات پايه وكاربردي دوسر يك پيوستار نيستند.بلكه باهم رابطه اي متقابل دارند،به گونه اي كه غالبا درتحقيقات كاربردي ،اصول علمي تدوين شد ه درتحقيقات پايه ،  مبناي كاربردي شدن قرار مي گيرند.</a:t>
            </a:r>
          </a:p>
          <a:p>
            <a:pPr algn="r" rtl="1" eaLnBrk="1" hangingPunct="1">
              <a:buFont typeface="Wingdings" pitchFamily="2" charset="2"/>
              <a:buNone/>
              <a:defRPr/>
            </a:pPr>
            <a:r>
              <a:rPr lang="fa-IR" sz="4000" smtClean="0">
                <a:cs typeface="B Lotus" pitchFamily="2" charset="-78"/>
              </a:rPr>
              <a:t>  اين رابطه درشكل نشان داده شده است .</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fa-IR" smtClean="0">
                <a:cs typeface="B Lotus" pitchFamily="2" charset="-78"/>
              </a:rPr>
              <a:t>رابطه تحقيقات پايه وكاربردي</a:t>
            </a:r>
            <a:endParaRPr lang="en-US" smtClean="0">
              <a:cs typeface="B Lotus" pitchFamily="2" charset="-78"/>
            </a:endParaRPr>
          </a:p>
        </p:txBody>
      </p:sp>
      <p:sp>
        <p:nvSpPr>
          <p:cNvPr id="178179" name="Rectangle 3"/>
          <p:cNvSpPr>
            <a:spLocks noGrp="1" noChangeArrowheads="1"/>
          </p:cNvSpPr>
          <p:nvPr>
            <p:ph idx="1"/>
          </p:nvPr>
        </p:nvSpPr>
        <p:spPr>
          <a:xfrm>
            <a:off x="395288" y="1628775"/>
            <a:ext cx="8229600" cy="4525963"/>
          </a:xfrm>
        </p:spPr>
        <p:txBody>
          <a:bodyPr/>
          <a:lstStyle/>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زير بنايي است </a:t>
            </a:r>
          </a:p>
          <a:p>
            <a:pPr algn="r" rtl="1" eaLnBrk="1" hangingPunct="1">
              <a:buFont typeface="Wingdings" pitchFamily="2" charset="2"/>
              <a:buNone/>
              <a:defRPr/>
            </a:pPr>
            <a:r>
              <a:rPr lang="fa-IR" smtClean="0">
                <a:cs typeface="B Lotus" pitchFamily="2" charset="-78"/>
              </a:rPr>
              <a:t>                          </a:t>
            </a:r>
          </a:p>
          <a:p>
            <a:pPr algn="r" rtl="1" eaLnBrk="1" hangingPunct="1">
              <a:buFont typeface="Wingdings" pitchFamily="2" charset="2"/>
              <a:buNone/>
              <a:defRPr/>
            </a:pPr>
            <a:r>
              <a:rPr lang="fa-IR" smtClean="0">
                <a:cs typeface="B Lotus" pitchFamily="2" charset="-78"/>
              </a:rPr>
              <a:t>                             براي </a:t>
            </a:r>
            <a:endParaRPr lang="en-US" smtClean="0">
              <a:cs typeface="B Lotus" pitchFamily="2" charset="-78"/>
            </a:endParaRPr>
          </a:p>
        </p:txBody>
      </p:sp>
      <p:sp>
        <p:nvSpPr>
          <p:cNvPr id="155652" name="Rectangle 4"/>
          <p:cNvSpPr>
            <a:spLocks noChangeArrowheads="1"/>
          </p:cNvSpPr>
          <p:nvPr/>
        </p:nvSpPr>
        <p:spPr bwMode="auto">
          <a:xfrm>
            <a:off x="1403350" y="2781300"/>
            <a:ext cx="2232025" cy="719138"/>
          </a:xfrm>
          <a:prstGeom prst="rect">
            <a:avLst/>
          </a:prstGeom>
          <a:solidFill>
            <a:schemeClr val="accent1"/>
          </a:solidFill>
          <a:ln w="9525">
            <a:solidFill>
              <a:schemeClr val="tx1"/>
            </a:solidFill>
            <a:miter lim="800000"/>
            <a:headEnd/>
            <a:tailEnd/>
          </a:ln>
        </p:spPr>
        <p:txBody>
          <a:bodyPr wrap="none" anchor="ctr"/>
          <a:lstStyle/>
          <a:p>
            <a:pPr algn="ctr"/>
            <a:r>
              <a:rPr lang="fa-IR" sz="2000"/>
              <a:t>تحقيقا ت پايه</a:t>
            </a:r>
            <a:r>
              <a:rPr lang="fa-IR"/>
              <a:t> </a:t>
            </a:r>
            <a:endParaRPr lang="en-US"/>
          </a:p>
        </p:txBody>
      </p:sp>
      <p:sp>
        <p:nvSpPr>
          <p:cNvPr id="155653" name="Rectangle 5"/>
          <p:cNvSpPr>
            <a:spLocks noChangeArrowheads="1"/>
          </p:cNvSpPr>
          <p:nvPr/>
        </p:nvSpPr>
        <p:spPr bwMode="auto">
          <a:xfrm>
            <a:off x="5724525" y="2781300"/>
            <a:ext cx="2160588" cy="792163"/>
          </a:xfrm>
          <a:prstGeom prst="rect">
            <a:avLst/>
          </a:prstGeom>
          <a:solidFill>
            <a:schemeClr val="accent1"/>
          </a:solidFill>
          <a:ln w="9525">
            <a:solidFill>
              <a:schemeClr val="tx1"/>
            </a:solidFill>
            <a:miter lim="800000"/>
            <a:headEnd/>
            <a:tailEnd/>
          </a:ln>
        </p:spPr>
        <p:txBody>
          <a:bodyPr wrap="none" anchor="ctr"/>
          <a:lstStyle/>
          <a:p>
            <a:pPr algn="ctr"/>
            <a:r>
              <a:rPr lang="fa-IR" sz="2000"/>
              <a:t>تحقيقا ت كاربردي</a:t>
            </a:r>
            <a:r>
              <a:rPr lang="fa-IR"/>
              <a:t> </a:t>
            </a:r>
            <a:endParaRPr lang="en-US"/>
          </a:p>
        </p:txBody>
      </p:sp>
      <p:sp>
        <p:nvSpPr>
          <p:cNvPr id="155654" name="Line 6"/>
          <p:cNvSpPr>
            <a:spLocks noChangeShapeType="1"/>
          </p:cNvSpPr>
          <p:nvPr/>
        </p:nvSpPr>
        <p:spPr bwMode="auto">
          <a:xfrm>
            <a:off x="3851275" y="3213100"/>
            <a:ext cx="1873250" cy="0"/>
          </a:xfrm>
          <a:prstGeom prst="line">
            <a:avLst/>
          </a:prstGeom>
          <a:noFill/>
          <a:ln w="9525">
            <a:solidFill>
              <a:schemeClr val="tx1"/>
            </a:solidFill>
            <a:round/>
            <a:headEnd/>
            <a:tailEnd type="triangle" w="med" len="med"/>
          </a:ln>
        </p:spPr>
        <p:txBody>
          <a:bodyPr/>
          <a:lstStyle/>
          <a:p>
            <a:endParaRPr lang="fa-IR"/>
          </a:p>
        </p:txBody>
      </p:sp>
      <p:sp>
        <p:nvSpPr>
          <p:cNvPr id="155655" name="Line 11"/>
          <p:cNvSpPr>
            <a:spLocks noChangeShapeType="1"/>
          </p:cNvSpPr>
          <p:nvPr/>
        </p:nvSpPr>
        <p:spPr bwMode="auto">
          <a:xfrm>
            <a:off x="6732588" y="3573463"/>
            <a:ext cx="0" cy="576262"/>
          </a:xfrm>
          <a:prstGeom prst="line">
            <a:avLst/>
          </a:prstGeom>
          <a:noFill/>
          <a:ln w="9525">
            <a:solidFill>
              <a:schemeClr val="tx1"/>
            </a:solidFill>
            <a:round/>
            <a:headEnd/>
            <a:tailEnd/>
          </a:ln>
        </p:spPr>
        <p:txBody>
          <a:bodyPr/>
          <a:lstStyle/>
          <a:p>
            <a:endParaRPr lang="fa-IR"/>
          </a:p>
        </p:txBody>
      </p:sp>
      <p:sp>
        <p:nvSpPr>
          <p:cNvPr id="155656" name="Line 12"/>
          <p:cNvSpPr>
            <a:spLocks noChangeShapeType="1"/>
          </p:cNvSpPr>
          <p:nvPr/>
        </p:nvSpPr>
        <p:spPr bwMode="auto">
          <a:xfrm flipH="1">
            <a:off x="2339975" y="4149725"/>
            <a:ext cx="4392613" cy="0"/>
          </a:xfrm>
          <a:prstGeom prst="line">
            <a:avLst/>
          </a:prstGeom>
          <a:noFill/>
          <a:ln w="9525">
            <a:solidFill>
              <a:schemeClr val="tx1"/>
            </a:solidFill>
            <a:round/>
            <a:headEnd/>
            <a:tailEnd/>
          </a:ln>
        </p:spPr>
        <p:txBody>
          <a:bodyPr/>
          <a:lstStyle/>
          <a:p>
            <a:endParaRPr lang="fa-IR"/>
          </a:p>
        </p:txBody>
      </p:sp>
      <p:sp>
        <p:nvSpPr>
          <p:cNvPr id="155657" name="Line 13"/>
          <p:cNvSpPr>
            <a:spLocks noChangeShapeType="1"/>
          </p:cNvSpPr>
          <p:nvPr/>
        </p:nvSpPr>
        <p:spPr bwMode="auto">
          <a:xfrm flipV="1">
            <a:off x="2339975" y="3573463"/>
            <a:ext cx="0" cy="576262"/>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defRPr/>
            </a:pPr>
            <a:r>
              <a:rPr lang="fa-IR" smtClean="0">
                <a:cs typeface="B Lotus" pitchFamily="2" charset="-78"/>
              </a:rPr>
              <a:t>1-3- تحقيقات ارزيابي</a:t>
            </a:r>
            <a:endParaRPr lang="en-US" smtClean="0">
              <a:cs typeface="B Lotus" pitchFamily="2" charset="-78"/>
            </a:endParaRPr>
          </a:p>
        </p:txBody>
      </p:sp>
      <p:sp>
        <p:nvSpPr>
          <p:cNvPr id="179203" name="Rectangle 3"/>
          <p:cNvSpPr>
            <a:spLocks noGrp="1" noChangeArrowheads="1"/>
          </p:cNvSpPr>
          <p:nvPr>
            <p:ph idx="1"/>
          </p:nvPr>
        </p:nvSpPr>
        <p:spPr/>
        <p:txBody>
          <a:bodyPr/>
          <a:lstStyle/>
          <a:p>
            <a:pPr algn="r" rtl="1" eaLnBrk="1" hangingPunct="1">
              <a:buFont typeface="Wingdings" pitchFamily="2" charset="2"/>
              <a:buNone/>
              <a:defRPr/>
            </a:pPr>
            <a:r>
              <a:rPr lang="fa-IR" dirty="0" smtClean="0">
                <a:cs typeface="B Lotus" pitchFamily="2" charset="-78"/>
              </a:rPr>
              <a:t>    اين نوع تحقيقات ،فرآيندي جهت جمع آوري وتجزيه وتحليل اطلاعات براي تصميم گيري هستند.</a:t>
            </a:r>
          </a:p>
          <a:p>
            <a:pPr algn="r" rtl="1" eaLnBrk="1" hangingPunct="1">
              <a:buFont typeface="Wingdings" pitchFamily="2" charset="2"/>
              <a:buNone/>
              <a:defRPr/>
            </a:pPr>
            <a:endParaRPr lang="fa-IR" dirty="0" smtClean="0">
              <a:cs typeface="B Lotus" pitchFamily="2" charset="-78"/>
            </a:endParaRPr>
          </a:p>
          <a:p>
            <a:pPr algn="r" rtl="1" eaLnBrk="1" hangingPunct="1">
              <a:buFont typeface="Wingdings" pitchFamily="2" charset="2"/>
              <a:buNone/>
              <a:defRPr/>
            </a:pPr>
            <a:endParaRPr lang="fa-IR" dirty="0" smtClean="0">
              <a:cs typeface="B Lotus" pitchFamily="2" charset="-78"/>
            </a:endParaRPr>
          </a:p>
          <a:p>
            <a:pPr algn="r" rtl="1"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algn="r" rtl="1" eaLnBrk="1" hangingPunct="1">
              <a:buFont typeface="Wingdings" pitchFamily="2" charset="2"/>
              <a:buNone/>
              <a:defRPr/>
            </a:pP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fa-IR" smtClean="0">
                <a:cs typeface="B Lotus" pitchFamily="2" charset="-78"/>
              </a:rPr>
              <a:t>رابطه بيان مساله و نوع تحقيق</a:t>
            </a:r>
            <a:endParaRPr lang="en-US" smtClean="0">
              <a:cs typeface="B Lotus" pitchFamily="2" charset="-78"/>
            </a:endParaRPr>
          </a:p>
        </p:txBody>
      </p:sp>
      <p:sp>
        <p:nvSpPr>
          <p:cNvPr id="17411"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1- بيان مساله درتحقيق توصيفي</a:t>
            </a:r>
          </a:p>
          <a:p>
            <a:pPr algn="r" eaLnBrk="1" hangingPunct="1">
              <a:buFont typeface="Wingdings" pitchFamily="2" charset="2"/>
              <a:buNone/>
              <a:defRPr/>
            </a:pPr>
            <a:r>
              <a:rPr lang="fa-IR" smtClean="0">
                <a:cs typeface="B Lotus" pitchFamily="2" charset="-78"/>
              </a:rPr>
              <a:t>2- بيان مساله در تحقيق تبييني</a:t>
            </a:r>
          </a:p>
          <a:p>
            <a:pPr algn="r" eaLnBrk="1" hangingPunct="1">
              <a:buFont typeface="Wingdings" pitchFamily="2" charset="2"/>
              <a:buNone/>
              <a:defRPr/>
            </a:pPr>
            <a:r>
              <a:rPr lang="fa-IR" smtClean="0">
                <a:cs typeface="B Lotus" pitchFamily="2" charset="-78"/>
              </a:rPr>
              <a:t>   الف) تبيين به معناي جستجوي علل (نتايج)</a:t>
            </a:r>
          </a:p>
          <a:p>
            <a:pPr algn="r" eaLnBrk="1" hangingPunct="1">
              <a:buFont typeface="Wingdings" pitchFamily="2" charset="2"/>
              <a:buNone/>
              <a:defRPr/>
            </a:pPr>
            <a:r>
              <a:rPr lang="fa-IR" smtClean="0">
                <a:cs typeface="B Lotus" pitchFamily="2" charset="-78"/>
              </a:rPr>
              <a:t>    ب) تبيين به معناي بررسي يك انديشه ساده   </a:t>
            </a:r>
          </a:p>
          <a:p>
            <a:pPr algn="r" eaLnBrk="1" hangingPunct="1">
              <a:buFont typeface="Wingdings" pitchFamily="2" charset="2"/>
              <a:buNone/>
              <a:defRPr/>
            </a:pPr>
            <a:r>
              <a:rPr lang="fa-IR" smtClean="0">
                <a:cs typeface="B Lotus" pitchFamily="2" charset="-78"/>
              </a:rPr>
              <a:t>    ج) تبيين به معناي بررسي انديشه هاي پيچيده تر</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defRPr/>
            </a:pPr>
            <a:r>
              <a:rPr lang="fa-IR" smtClean="0">
                <a:cs typeface="B Lotus" pitchFamily="2" charset="-78"/>
              </a:rPr>
              <a:t>1-4- تحقيق وتوسعه</a:t>
            </a:r>
            <a:endParaRPr lang="en-US" smtClean="0">
              <a:cs typeface="B Lotus" pitchFamily="2" charset="-78"/>
            </a:endParaRPr>
          </a:p>
        </p:txBody>
      </p:sp>
      <p:sp>
        <p:nvSpPr>
          <p:cNvPr id="180227" name="Rectangle 3"/>
          <p:cNvSpPr>
            <a:spLocks noGrp="1" noChangeArrowheads="1"/>
          </p:cNvSpPr>
          <p:nvPr>
            <p:ph idx="1"/>
          </p:nvPr>
        </p:nvSpPr>
        <p:spPr>
          <a:xfrm>
            <a:off x="457200" y="1341438"/>
            <a:ext cx="8229600" cy="5111750"/>
          </a:xfrm>
        </p:spPr>
        <p:txBody>
          <a:bodyPr/>
          <a:lstStyle/>
          <a:p>
            <a:pPr algn="r" rtl="1" eaLnBrk="1" hangingPunct="1">
              <a:buFont typeface="Wingdings" pitchFamily="2" charset="2"/>
              <a:buNone/>
              <a:defRPr/>
            </a:pPr>
            <a:r>
              <a:rPr lang="fa-IR" smtClean="0">
                <a:cs typeface="B Lotus" pitchFamily="2" charset="-78"/>
              </a:rPr>
              <a:t>      هدف اصلي تلاش هاي توسعه وتحقيق تنظيم يا آزمون نظريه نيست ،بلكه توسعه محصولات ويا فرآيندهاي جديد است .</a:t>
            </a:r>
          </a:p>
          <a:p>
            <a:pPr algn="r" rtl="1" eaLnBrk="1" hangingPunct="1">
              <a:buFont typeface="Wingdings" pitchFamily="2" charset="2"/>
              <a:buNone/>
              <a:defRPr/>
            </a:pPr>
            <a:r>
              <a:rPr lang="fa-IR" smtClean="0">
                <a:cs typeface="B Lotus" pitchFamily="2" charset="-78"/>
              </a:rPr>
              <a:t>     تلاش هاي تحقيق وتوسعه درجهت توسعه محصول خاص معمولا برحسب اهداف ،كاركنان وزمان تكميل بسيار وسيع اند. </a:t>
            </a:r>
          </a:p>
          <a:p>
            <a:pPr algn="r" rtl="1" eaLnBrk="1" hangingPunct="1">
              <a:buFont typeface="Wingdings" pitchFamily="2" charset="2"/>
              <a:buNone/>
              <a:defRPr/>
            </a:pPr>
            <a:r>
              <a:rPr lang="fa-IR" smtClean="0">
                <a:cs typeface="B Lotus" pitchFamily="2" charset="-78"/>
              </a:rPr>
              <a:t>   چرخه تحقيق وتوسعه به طراحي محصولات ،مطابق با برنامه كلي كسب وكار شركت مي انجامد.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eaLnBrk="1" hangingPunct="1">
              <a:defRPr/>
            </a:pPr>
            <a:r>
              <a:rPr lang="fa-IR" smtClean="0">
                <a:cs typeface="B Lotus" pitchFamily="2" charset="-78"/>
              </a:rPr>
              <a:t>1-5- تحقيق عملي</a:t>
            </a:r>
            <a:endParaRPr lang="en-US" smtClean="0">
              <a:cs typeface="B Lotus" pitchFamily="2" charset="-78"/>
            </a:endParaRPr>
          </a:p>
        </p:txBody>
      </p:sp>
      <p:sp>
        <p:nvSpPr>
          <p:cNvPr id="1812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هدف از انجام اين تحقيق ،حل مسائل كسب وكار مديريت ازطريق كاربرد روش علمي است .اين تحقيق مربوط به مسائل خاص مي شود ودر يك محيط ويژه به اجرا در </a:t>
            </a:r>
          </a:p>
          <a:p>
            <a:pPr algn="r" rtl="1" eaLnBrk="1" hangingPunct="1">
              <a:buFont typeface="Wingdings" pitchFamily="2" charset="2"/>
              <a:buNone/>
              <a:defRPr/>
            </a:pPr>
            <a:r>
              <a:rPr lang="fa-IR" smtClean="0">
                <a:cs typeface="B Lotus" pitchFamily="2" charset="-78"/>
              </a:rPr>
              <a:t>   مي آيد.</a:t>
            </a:r>
          </a:p>
          <a:p>
            <a:pPr algn="r" rtl="1" eaLnBrk="1" hangingPunct="1">
              <a:buFont typeface="Wingdings" pitchFamily="2" charset="2"/>
              <a:buNone/>
              <a:defRPr/>
            </a:pPr>
            <a:r>
              <a:rPr lang="fa-IR" smtClean="0">
                <a:cs typeface="B Lotus" pitchFamily="2" charset="-78"/>
              </a:rPr>
              <a:t>    هدف اوليه(اصلي ) تحقيق عملي ، حل يك مساله خاص است ونه كمك به توسعه نظريه هاي علمي .</a:t>
            </a:r>
          </a:p>
          <a:p>
            <a:pPr algn="r" rtl="1" eaLnBrk="1" hangingPunct="1">
              <a:buFont typeface="Wingdings" pitchFamily="2" charset="2"/>
              <a:buNone/>
              <a:defRPr/>
            </a:pPr>
            <a:r>
              <a:rPr lang="fa-IR" smtClean="0">
                <a:cs typeface="B Lotus" pitchFamily="2" charset="-78"/>
              </a:rPr>
              <a:t>     مورد كاوي درآموزش مديريت ،نمونه اي از كاربرد نتايجي است كه امكان دارد ازتحقيق عملي به دست آيد.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p:txBody>
          <a:bodyPr/>
          <a:lstStyle/>
          <a:p>
            <a:pPr eaLnBrk="1" hangingPunct="1">
              <a:defRPr/>
            </a:pPr>
            <a:r>
              <a:rPr lang="fa-IR" smtClean="0">
                <a:cs typeface="B Lotus" pitchFamily="2" charset="-78"/>
              </a:rPr>
              <a:t>2- </a:t>
            </a:r>
            <a:r>
              <a:rPr lang="ar-SA" b="1" smtClean="0">
                <a:cs typeface="B Lotus" pitchFamily="2" charset="-78"/>
              </a:rPr>
              <a:t>طبقه بندي تحقيق</a:t>
            </a:r>
            <a:r>
              <a:rPr lang="fa-IR" b="1" smtClean="0">
                <a:cs typeface="B Lotus" pitchFamily="2" charset="-78"/>
              </a:rPr>
              <a:t>  </a:t>
            </a:r>
            <a:r>
              <a:rPr lang="ar-SA" b="1" smtClean="0">
                <a:cs typeface="B Lotus" pitchFamily="2" charset="-78"/>
              </a:rPr>
              <a:t>بر </a:t>
            </a:r>
            <a:r>
              <a:rPr lang="fa-IR" b="1" smtClean="0">
                <a:cs typeface="B Lotus" pitchFamily="2" charset="-78"/>
              </a:rPr>
              <a:t>حسب روش </a:t>
            </a:r>
            <a:r>
              <a:rPr lang="fa-IR" smtClean="0">
                <a:cs typeface="B Lotus" pitchFamily="2" charset="-78"/>
              </a:rPr>
              <a:t> </a:t>
            </a:r>
            <a:endParaRPr lang="en-US" smtClean="0">
              <a:cs typeface="B Lotus" pitchFamily="2" charset="-78"/>
            </a:endParaRPr>
          </a:p>
        </p:txBody>
      </p:sp>
      <p:sp>
        <p:nvSpPr>
          <p:cNvPr id="18227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غالب فعاليت هاي تحقيقي يك روش يا استراتژي را نشان مي دهند كه به سادگي قابل تشخيص است وشامل رويه هاي مشترك خاصي مانند بيان مساله ،جمع آوري اطلاعات  ونتيجه گيري اند.</a:t>
            </a:r>
          </a:p>
          <a:p>
            <a:pPr algn="r" rtl="1" eaLnBrk="1" hangingPunct="1">
              <a:buFont typeface="Wingdings" pitchFamily="2" charset="2"/>
              <a:buNone/>
              <a:defRPr/>
            </a:pPr>
            <a:r>
              <a:rPr lang="fa-IR" smtClean="0">
                <a:cs typeface="B Lotus" pitchFamily="2" charset="-78"/>
              </a:rPr>
              <a:t>      مفيد ترين طرح طبقه بندي ،طرحي است كه در آن دسته بندي ها به حداقل وتفاوت ها به حداكثر برسد.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183299" name="Rectangle 3"/>
          <p:cNvSpPr>
            <a:spLocks noGrp="1" noChangeArrowheads="1"/>
          </p:cNvSpPr>
          <p:nvPr>
            <p:ph idx="1"/>
          </p:nvPr>
        </p:nvSpPr>
        <p:spPr>
          <a:xfrm>
            <a:off x="457200" y="692150"/>
            <a:ext cx="8229600" cy="5434013"/>
          </a:xfrm>
        </p:spPr>
        <p:txBody>
          <a:bodyPr/>
          <a:lstStyle/>
          <a:p>
            <a:pPr algn="r" rtl="1" eaLnBrk="1" hangingPunct="1">
              <a:lnSpc>
                <a:spcPct val="90000"/>
              </a:lnSpc>
              <a:buFont typeface="Wingdings" pitchFamily="2" charset="2"/>
              <a:buNone/>
              <a:defRPr/>
            </a:pPr>
            <a:r>
              <a:rPr lang="fa-IR" smtClean="0">
                <a:cs typeface="B Lotus" pitchFamily="2" charset="-78"/>
              </a:rPr>
              <a:t>1</a:t>
            </a:r>
            <a:r>
              <a:rPr lang="ar-SA" smtClean="0">
                <a:cs typeface="B Lotus" pitchFamily="2" charset="-78"/>
              </a:rPr>
              <a:t>- </a:t>
            </a:r>
            <a:r>
              <a:rPr lang="fa-IR" smtClean="0">
                <a:cs typeface="B Lotus" pitchFamily="2" charset="-78"/>
              </a:rPr>
              <a:t>  تحقيق </a:t>
            </a:r>
            <a:r>
              <a:rPr lang="ar-SA" smtClean="0">
                <a:cs typeface="B Lotus" pitchFamily="2" charset="-78"/>
              </a:rPr>
              <a:t>تاريخي</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 تحقيق </a:t>
            </a:r>
            <a:r>
              <a:rPr lang="ar-SA" smtClean="0">
                <a:cs typeface="B Lotus" pitchFamily="2" charset="-78"/>
              </a:rPr>
              <a:t>توصيفي </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a:t>
            </a:r>
            <a:r>
              <a:rPr lang="ar-SA" smtClean="0">
                <a:cs typeface="B Lotus" pitchFamily="2" charset="-78"/>
              </a:rPr>
              <a:t> - </a:t>
            </a:r>
            <a:r>
              <a:rPr lang="fa-IR" smtClean="0">
                <a:cs typeface="B Lotus" pitchFamily="2" charset="-78"/>
              </a:rPr>
              <a:t>تحقيق پيما يشي (زمينه يابي)</a:t>
            </a:r>
          </a:p>
          <a:p>
            <a:pPr algn="r" rtl="1" eaLnBrk="1" hangingPunct="1">
              <a:lnSpc>
                <a:spcPct val="90000"/>
              </a:lnSpc>
              <a:buFont typeface="Wingdings" pitchFamily="2" charset="2"/>
              <a:buNone/>
              <a:defRPr/>
            </a:pPr>
            <a:r>
              <a:rPr lang="fa-IR" smtClean="0">
                <a:cs typeface="B Lotus" pitchFamily="2" charset="-78"/>
              </a:rPr>
              <a:t>4-  روش تحليل محتوا</a:t>
            </a:r>
          </a:p>
          <a:p>
            <a:pPr algn="r" rtl="1" eaLnBrk="1" hangingPunct="1">
              <a:lnSpc>
                <a:spcPct val="90000"/>
              </a:lnSpc>
              <a:buFont typeface="Wingdings" pitchFamily="2" charset="2"/>
              <a:buNone/>
              <a:defRPr/>
            </a:pPr>
            <a:r>
              <a:rPr lang="fa-IR" smtClean="0">
                <a:cs typeface="B Lotus" pitchFamily="2" charset="-78"/>
              </a:rPr>
              <a:t>5</a:t>
            </a:r>
            <a:r>
              <a:rPr lang="ar-SA" smtClean="0">
                <a:cs typeface="B Lotus" pitchFamily="2" charset="-78"/>
              </a:rPr>
              <a:t> - </a:t>
            </a:r>
            <a:r>
              <a:rPr lang="fa-IR" smtClean="0">
                <a:cs typeface="B Lotus" pitchFamily="2" charset="-78"/>
              </a:rPr>
              <a:t>تحقيق </a:t>
            </a:r>
            <a:r>
              <a:rPr lang="ar-SA" smtClean="0">
                <a:cs typeface="B Lotus" pitchFamily="2" charset="-78"/>
              </a:rPr>
              <a:t>ميداني</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6 -  مورد كا وي        </a:t>
            </a:r>
          </a:p>
          <a:p>
            <a:pPr algn="r" rtl="1" eaLnBrk="1" hangingPunct="1">
              <a:lnSpc>
                <a:spcPct val="90000"/>
              </a:lnSpc>
              <a:buFont typeface="Wingdings" pitchFamily="2" charset="2"/>
              <a:buNone/>
              <a:defRPr/>
            </a:pPr>
            <a:r>
              <a:rPr lang="fa-IR" smtClean="0">
                <a:cs typeface="B Lotus" pitchFamily="2" charset="-78"/>
              </a:rPr>
              <a:t>7 - تحقيق </a:t>
            </a:r>
            <a:r>
              <a:rPr lang="ar-SA" smtClean="0">
                <a:cs typeface="B Lotus" pitchFamily="2" charset="-78"/>
              </a:rPr>
              <a:t>همبستگي</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8 -  تحقيق علي (آزمايشي )</a:t>
            </a:r>
          </a:p>
          <a:p>
            <a:pPr algn="r" rtl="1" eaLnBrk="1" hangingPunct="1">
              <a:lnSpc>
                <a:spcPct val="90000"/>
              </a:lnSpc>
              <a:buFont typeface="Wingdings" pitchFamily="2" charset="2"/>
              <a:buNone/>
              <a:defRPr/>
            </a:pPr>
            <a:r>
              <a:rPr lang="fa-IR" smtClean="0">
                <a:cs typeface="B Lotus" pitchFamily="2" charset="-78"/>
              </a:rPr>
              <a:t> 9-  تحقيق تجربي                    </a:t>
            </a:r>
          </a:p>
          <a:p>
            <a:pPr algn="r" rtl="1" eaLnBrk="1" hangingPunct="1">
              <a:lnSpc>
                <a:spcPct val="90000"/>
              </a:lnSpc>
              <a:buFont typeface="Wingdings" pitchFamily="2" charset="2"/>
              <a:buNone/>
              <a:defRPr/>
            </a:pPr>
            <a:r>
              <a:rPr lang="fa-IR" smtClean="0">
                <a:cs typeface="B Lotus" pitchFamily="2" charset="-78"/>
              </a:rPr>
              <a:t>10 - تحقيق </a:t>
            </a:r>
            <a:r>
              <a:rPr lang="ar-SA" smtClean="0">
                <a:cs typeface="B Lotus" pitchFamily="2" charset="-78"/>
              </a:rPr>
              <a:t>علّي- </a:t>
            </a:r>
            <a:r>
              <a:rPr lang="fa-IR" smtClean="0">
                <a:cs typeface="B Lotus" pitchFamily="2" charset="-78"/>
              </a:rPr>
              <a:t>تطبيقي </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7813"/>
            <a:ext cx="8229600" cy="990600"/>
          </a:xfrm>
        </p:spPr>
        <p:txBody>
          <a:bodyPr/>
          <a:lstStyle/>
          <a:p>
            <a:pPr eaLnBrk="1" hangingPunct="1">
              <a:defRPr/>
            </a:pPr>
            <a:r>
              <a:rPr lang="fa-IR" smtClean="0">
                <a:cs typeface="B Lotus" pitchFamily="2" charset="-78"/>
              </a:rPr>
              <a:t>2-1</a:t>
            </a:r>
            <a:r>
              <a:rPr lang="ar-SA" smtClean="0">
                <a:cs typeface="B Lotus" pitchFamily="2" charset="-78"/>
              </a:rPr>
              <a:t>- </a:t>
            </a:r>
            <a:r>
              <a:rPr lang="fa-IR" smtClean="0">
                <a:cs typeface="B Lotus" pitchFamily="2" charset="-78"/>
              </a:rPr>
              <a:t>تحقيق </a:t>
            </a:r>
            <a:r>
              <a:rPr lang="ar-SA" smtClean="0">
                <a:cs typeface="B Lotus" pitchFamily="2" charset="-78"/>
              </a:rPr>
              <a:t>تاريخي</a:t>
            </a:r>
            <a:endParaRPr lang="en-US" smtClean="0">
              <a:cs typeface="B Lotus" pitchFamily="2" charset="-78"/>
            </a:endParaRPr>
          </a:p>
        </p:txBody>
      </p:sp>
      <p:sp>
        <p:nvSpPr>
          <p:cNvPr id="184323" name="Rectangle 3"/>
          <p:cNvSpPr>
            <a:spLocks noGrp="1" noChangeArrowheads="1"/>
          </p:cNvSpPr>
          <p:nvPr>
            <p:ph idx="1"/>
          </p:nvPr>
        </p:nvSpPr>
        <p:spPr>
          <a:xfrm>
            <a:off x="457200" y="1412875"/>
            <a:ext cx="8229600" cy="4713288"/>
          </a:xfrm>
        </p:spPr>
        <p:txBody>
          <a:bodyPr/>
          <a:lstStyle/>
          <a:p>
            <a:pPr algn="r" rtl="1" eaLnBrk="1" hangingPunct="1">
              <a:buFont typeface="Wingdings" pitchFamily="2" charset="2"/>
              <a:buNone/>
              <a:defRPr/>
            </a:pPr>
            <a:r>
              <a:rPr lang="fa-IR" smtClean="0">
                <a:cs typeface="B Lotus" pitchFamily="2" charset="-78"/>
              </a:rPr>
              <a:t>      شامل مطالعه ،درك وشرح رويدادهاي مربوط به گذشته </a:t>
            </a:r>
          </a:p>
          <a:p>
            <a:pPr algn="r" rtl="1" eaLnBrk="1" hangingPunct="1">
              <a:buFont typeface="Wingdings" pitchFamily="2" charset="2"/>
              <a:buNone/>
              <a:defRPr/>
            </a:pPr>
            <a:r>
              <a:rPr lang="fa-IR" smtClean="0">
                <a:cs typeface="B Lotus" pitchFamily="2" charset="-78"/>
              </a:rPr>
              <a:t>   است.هدف از آن ،رسيدن به نتايجي بر آمده از علل ودلايل </a:t>
            </a:r>
          </a:p>
          <a:p>
            <a:pPr algn="r" rtl="1" eaLnBrk="1" hangingPunct="1">
              <a:buFont typeface="Wingdings" pitchFamily="2" charset="2"/>
              <a:buNone/>
              <a:defRPr/>
            </a:pPr>
            <a:r>
              <a:rPr lang="fa-IR" smtClean="0">
                <a:cs typeface="B Lotus" pitchFamily="2" charset="-78"/>
              </a:rPr>
              <a:t>   خاص وهمچنين تاثير روند رويدادهاي گذشته است ،كه</a:t>
            </a:r>
          </a:p>
          <a:p>
            <a:pPr algn="r" rtl="1" eaLnBrk="1" hangingPunct="1">
              <a:buFont typeface="Wingdings" pitchFamily="2" charset="2"/>
              <a:buNone/>
              <a:defRPr/>
            </a:pPr>
            <a:r>
              <a:rPr lang="fa-IR" smtClean="0">
                <a:cs typeface="B Lotus" pitchFamily="2" charset="-78"/>
              </a:rPr>
              <a:t>   مي تواند به روشن كردن رويدادهاي كنوني وپيش بيني </a:t>
            </a:r>
          </a:p>
          <a:p>
            <a:pPr algn="r" rtl="1" eaLnBrk="1" hangingPunct="1">
              <a:buFont typeface="Wingdings" pitchFamily="2" charset="2"/>
              <a:buNone/>
              <a:defRPr/>
            </a:pPr>
            <a:r>
              <a:rPr lang="fa-IR" smtClean="0">
                <a:cs typeface="B Lotus" pitchFamily="2" charset="-78"/>
              </a:rPr>
              <a:t>    وقايع آينده كمك نمايد.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defRPr/>
            </a:pPr>
            <a:r>
              <a:rPr lang="fa-IR" sz="4000" smtClean="0">
                <a:cs typeface="B Lotus" pitchFamily="2" charset="-78"/>
              </a:rPr>
              <a:t>2-2 - تحقيق </a:t>
            </a:r>
            <a:r>
              <a:rPr lang="ar-SA" sz="4000" smtClean="0">
                <a:cs typeface="B Lotus" pitchFamily="2" charset="-78"/>
              </a:rPr>
              <a:t>توصيفي </a:t>
            </a:r>
            <a:r>
              <a:rPr lang="fa-IR" sz="4000" smtClean="0">
                <a:cs typeface="B Lotus" pitchFamily="2" charset="-78"/>
              </a:rPr>
              <a:t/>
            </a:r>
            <a:br>
              <a:rPr lang="fa-IR" sz="4000" smtClean="0">
                <a:cs typeface="B Lotus" pitchFamily="2" charset="-78"/>
              </a:rPr>
            </a:br>
            <a:endParaRPr lang="en-US" sz="4000" smtClean="0">
              <a:cs typeface="B Lotus" pitchFamily="2" charset="-78"/>
            </a:endParaRPr>
          </a:p>
        </p:txBody>
      </p:sp>
      <p:sp>
        <p:nvSpPr>
          <p:cNvPr id="185347" name="Rectangle 3"/>
          <p:cNvSpPr>
            <a:spLocks noGrp="1" noChangeArrowheads="1"/>
          </p:cNvSpPr>
          <p:nvPr>
            <p:ph idx="1"/>
          </p:nvPr>
        </p:nvSpPr>
        <p:spPr>
          <a:xfrm>
            <a:off x="457200" y="1052513"/>
            <a:ext cx="8229600" cy="5073650"/>
          </a:xfrm>
        </p:spPr>
        <p:txBody>
          <a:bodyPr/>
          <a:lstStyle/>
          <a:p>
            <a:pPr algn="r" rtl="1" eaLnBrk="1" hangingPunct="1">
              <a:buFont typeface="Wingdings" pitchFamily="2" charset="2"/>
              <a:buNone/>
              <a:defRPr/>
            </a:pPr>
            <a:r>
              <a:rPr lang="fa-IR" smtClean="0">
                <a:cs typeface="B Lotus" pitchFamily="2" charset="-78"/>
              </a:rPr>
              <a:t>      هدف ،توصيف جزء به جزء يك موقعيت يا يك رشته شرايط است . </a:t>
            </a:r>
          </a:p>
          <a:p>
            <a:pPr algn="r" rtl="1" eaLnBrk="1" hangingPunct="1">
              <a:buFont typeface="Wingdings" pitchFamily="2" charset="2"/>
              <a:buNone/>
              <a:defRPr/>
            </a:pPr>
            <a:r>
              <a:rPr lang="fa-IR" smtClean="0">
                <a:cs typeface="B Lotus" pitchFamily="2" charset="-78"/>
              </a:rPr>
              <a:t>      تحقيق توصيفي ، شامل جمع آوري اطلاعات براي آزمون فرضيه يا پاسخ به سوالات مربوط به وضعيت  فعلي موضوع مورد مطالعه مي شود.</a:t>
            </a:r>
          </a:p>
          <a:p>
            <a:pPr algn="r" rtl="1" eaLnBrk="1" hangingPunct="1">
              <a:buFont typeface="Wingdings" pitchFamily="2" charset="2"/>
              <a:buNone/>
              <a:defRPr/>
            </a:pPr>
            <a:r>
              <a:rPr lang="fa-IR" smtClean="0">
                <a:cs typeface="B Lotus" pitchFamily="2" charset="-78"/>
              </a:rPr>
              <a:t>   غرض از اين گونه تحقيق ، پاسخگويي به پرسش هايي مانند “چقدر؟”،”چه كسي ؟”،و”چه اتفاقي دارد مي افتد؟”</a:t>
            </a:r>
          </a:p>
          <a:p>
            <a:pPr algn="r" rtl="1" eaLnBrk="1" hangingPunct="1">
              <a:buFont typeface="Wingdings" pitchFamily="2" charset="2"/>
              <a:buNone/>
              <a:defRPr/>
            </a:pPr>
            <a:r>
              <a:rPr lang="fa-IR" smtClean="0">
                <a:cs typeface="B Lotus" pitchFamily="2" charset="-78"/>
              </a:rPr>
              <a:t>   مي باشد.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622300"/>
            <a:ext cx="8229600" cy="795338"/>
          </a:xfrm>
        </p:spPr>
        <p:txBody>
          <a:bodyPr/>
          <a:lstStyle/>
          <a:p>
            <a:pPr eaLnBrk="1" hangingPunct="1">
              <a:defRPr/>
            </a:pPr>
            <a:r>
              <a:rPr lang="fa-IR" sz="4000" smtClean="0">
                <a:cs typeface="B Lotus" pitchFamily="2" charset="-78"/>
              </a:rPr>
              <a:t>2-3- تحقيق پيما يشي (زمينه يابي)</a:t>
            </a:r>
            <a:br>
              <a:rPr lang="fa-IR" sz="4000" smtClean="0">
                <a:cs typeface="B Lotus" pitchFamily="2" charset="-78"/>
              </a:rPr>
            </a:br>
            <a:endParaRPr lang="en-US" sz="4000" smtClean="0">
              <a:cs typeface="B Lotus" pitchFamily="2" charset="-78"/>
            </a:endParaRPr>
          </a:p>
        </p:txBody>
      </p:sp>
      <p:sp>
        <p:nvSpPr>
          <p:cNvPr id="186371" name="Rectangle 3"/>
          <p:cNvSpPr>
            <a:spLocks noGrp="1" noChangeArrowheads="1"/>
          </p:cNvSpPr>
          <p:nvPr>
            <p:ph idx="1"/>
          </p:nvPr>
        </p:nvSpPr>
        <p:spPr>
          <a:xfrm>
            <a:off x="457200" y="1125538"/>
            <a:ext cx="8229600" cy="5111750"/>
          </a:xfrm>
        </p:spPr>
        <p:txBody>
          <a:bodyPr/>
          <a:lstStyle/>
          <a:p>
            <a:pPr algn="r" rtl="1" eaLnBrk="1" hangingPunct="1">
              <a:buFont typeface="Wingdings" pitchFamily="2" charset="2"/>
              <a:buNone/>
              <a:defRPr/>
            </a:pPr>
            <a:r>
              <a:rPr lang="fa-IR" smtClean="0">
                <a:cs typeface="B Lotus" pitchFamily="2" charset="-78"/>
              </a:rPr>
              <a:t>    پيمايش روشي در تحقيق اجتماعي است كه فراتر از يك تكنيك خاص در گردآوري اطلاعات است.هر چند معمولا از پرسشنامه استفاده مي شود ،اما فنون ديگري ازقبيل مصاحبه ،مشاهده وتحليل محتوا ....هم به كار مي روند.</a:t>
            </a:r>
          </a:p>
          <a:p>
            <a:pPr algn="r" rtl="1" eaLnBrk="1" hangingPunct="1">
              <a:buFont typeface="Wingdings" pitchFamily="2" charset="2"/>
              <a:buNone/>
              <a:defRPr/>
            </a:pPr>
            <a:r>
              <a:rPr lang="fa-IR" smtClean="0">
                <a:cs typeface="B Lotus" pitchFamily="2" charset="-78"/>
              </a:rPr>
              <a:t>     مشخصه آن مجموعه منظمي از داده هاا ست كه آن را ماتريس متغير بر حسب داده هاي موردي مي نامند.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fa-IR" sz="4000" smtClean="0">
                <a:cs typeface="B Lotus" pitchFamily="2" charset="-78"/>
              </a:rPr>
              <a:t>2-4- روش تحليل محتوا</a:t>
            </a:r>
            <a:br>
              <a:rPr lang="fa-IR" sz="4000" smtClean="0">
                <a:cs typeface="B Lotus" pitchFamily="2" charset="-78"/>
              </a:rPr>
            </a:br>
            <a:endParaRPr lang="en-US" sz="4000" smtClean="0">
              <a:cs typeface="B Lotus" pitchFamily="2" charset="-78"/>
            </a:endParaRPr>
          </a:p>
        </p:txBody>
      </p:sp>
      <p:sp>
        <p:nvSpPr>
          <p:cNvPr id="187395"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معنا شناسي آماري مباحث سياسي است.</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تحليل علمي پيام هاي ارتباطي است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روشي به منظور دستيابي به ويژگي هاي مختلف پيام است.</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defRPr/>
            </a:pPr>
            <a:r>
              <a:rPr lang="fa-IR" smtClean="0">
                <a:cs typeface="B Lotus" pitchFamily="2" charset="-78"/>
              </a:rPr>
              <a:t> تكنيكي پژوهشي است براي تشريح كمي ،نظام مند وعيني محتواي آشكار پيام.</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fa-IR" smtClean="0">
                <a:cs typeface="B Lotus" pitchFamily="2" charset="-78"/>
              </a:rPr>
              <a:t>شروط تحليل محتوا</a:t>
            </a:r>
            <a:endParaRPr lang="en-US" smtClean="0">
              <a:cs typeface="B Lotus" pitchFamily="2" charset="-78"/>
            </a:endParaRPr>
          </a:p>
        </p:txBody>
      </p:sp>
      <p:sp>
        <p:nvSpPr>
          <p:cNvPr id="188419" name="Rectangle 3"/>
          <p:cNvSpPr>
            <a:spLocks noGrp="1" noChangeArrowheads="1"/>
          </p:cNvSpPr>
          <p:nvPr>
            <p:ph idx="1"/>
          </p:nvPr>
        </p:nvSpPr>
        <p:spPr>
          <a:xfrm>
            <a:off x="457200" y="1600200"/>
            <a:ext cx="8229600" cy="5257800"/>
          </a:xfrm>
        </p:spPr>
        <p:txBody>
          <a:bodyPr/>
          <a:lstStyle/>
          <a:p>
            <a:pPr algn="r" rtl="1" eaLnBrk="1" hangingPunct="1">
              <a:defRPr/>
            </a:pPr>
            <a:r>
              <a:rPr lang="fa-IR" sz="2800" smtClean="0">
                <a:cs typeface="B Lotus" pitchFamily="2" charset="-78"/>
              </a:rPr>
              <a:t>عينيت :</a:t>
            </a:r>
          </a:p>
          <a:p>
            <a:pPr algn="r" rtl="1" eaLnBrk="1" hangingPunct="1">
              <a:buFont typeface="Wingdings" pitchFamily="2" charset="2"/>
              <a:buNone/>
              <a:defRPr/>
            </a:pPr>
            <a:r>
              <a:rPr lang="fa-IR" sz="2800" smtClean="0">
                <a:cs typeface="B Lotus" pitchFamily="2" charset="-78"/>
              </a:rPr>
              <a:t>   هر مرحله از فرآيند پژوهش بايد براساس قواعد ،احكام وروش هاي مشخصي انجام گيرد.</a:t>
            </a:r>
          </a:p>
          <a:p>
            <a:pPr algn="r" rtl="1" eaLnBrk="1" hangingPunct="1">
              <a:defRPr/>
            </a:pPr>
            <a:r>
              <a:rPr lang="fa-IR" sz="2800" smtClean="0">
                <a:cs typeface="B Lotus" pitchFamily="2" charset="-78"/>
              </a:rPr>
              <a:t>سيستمي بودن:</a:t>
            </a:r>
          </a:p>
          <a:p>
            <a:pPr algn="r" rtl="1" eaLnBrk="1" hangingPunct="1">
              <a:buFont typeface="Wingdings" pitchFamily="2" charset="2"/>
              <a:buNone/>
              <a:defRPr/>
            </a:pPr>
            <a:r>
              <a:rPr lang="fa-IR" sz="2800" smtClean="0">
                <a:cs typeface="B Lotus" pitchFamily="2" charset="-78"/>
              </a:rPr>
              <a:t>   دايره پذيرش ورد محتوا يا مقوله ها بر طبق قواعد كاربردي ثابتي مشخص كردد.</a:t>
            </a:r>
          </a:p>
          <a:p>
            <a:pPr algn="r" rtl="1" eaLnBrk="1" hangingPunct="1">
              <a:defRPr/>
            </a:pPr>
            <a:r>
              <a:rPr lang="fa-IR" sz="2800" smtClean="0">
                <a:cs typeface="B Lotus" pitchFamily="2" charset="-78"/>
              </a:rPr>
              <a:t>عموميت داشتن :</a:t>
            </a:r>
          </a:p>
          <a:p>
            <a:pPr algn="r" rtl="1" eaLnBrk="1" hangingPunct="1">
              <a:buFont typeface="Wingdings" pitchFamily="2" charset="2"/>
              <a:buNone/>
              <a:defRPr/>
            </a:pPr>
            <a:r>
              <a:rPr lang="fa-IR" sz="2800" smtClean="0">
                <a:cs typeface="B Lotus" pitchFamily="2" charset="-78"/>
              </a:rPr>
              <a:t>   يعني اينكه يافته ها باهم ارتباط نظري داشته باشند،اطلاعات توصيفي صرف در باره محتوا،بدون ارتباط با ديگر ويژگي هاي اسناد ومتن يا خصوصيات فرستنده وگيرنده پيام ارزش چنداني ندارد.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fa-IR" smtClean="0">
                <a:cs typeface="B Lotus" pitchFamily="2" charset="-78"/>
              </a:rPr>
              <a:t>هدفهاي تحليل محتوا</a:t>
            </a:r>
            <a:endParaRPr lang="en-US" smtClean="0">
              <a:cs typeface="B Lotus" pitchFamily="2" charset="-78"/>
            </a:endParaRPr>
          </a:p>
        </p:txBody>
      </p:sp>
      <p:sp>
        <p:nvSpPr>
          <p:cNvPr id="190467" name="Rectangle 3"/>
          <p:cNvSpPr>
            <a:spLocks noGrp="1" noChangeArrowheads="1"/>
          </p:cNvSpPr>
          <p:nvPr>
            <p:ph idx="1"/>
          </p:nvPr>
        </p:nvSpPr>
        <p:spPr>
          <a:xfrm>
            <a:off x="457200" y="1600200"/>
            <a:ext cx="8229600" cy="5257800"/>
          </a:xfrm>
        </p:spPr>
        <p:txBody>
          <a:bodyPr/>
          <a:lstStyle/>
          <a:p>
            <a:pPr algn="r" rtl="1" eaLnBrk="1" hangingPunct="1">
              <a:buFont typeface="Wingdings" pitchFamily="2" charset="2"/>
              <a:buNone/>
              <a:defRPr/>
            </a:pPr>
            <a:r>
              <a:rPr lang="fa-IR" smtClean="0">
                <a:cs typeface="B Lotus" pitchFamily="2" charset="-78"/>
              </a:rPr>
              <a:t> هدف اول :</a:t>
            </a:r>
          </a:p>
          <a:p>
            <a:pPr algn="r" rtl="1" eaLnBrk="1" hangingPunct="1">
              <a:buFont typeface="Wingdings" pitchFamily="2" charset="2"/>
              <a:buNone/>
              <a:defRPr/>
            </a:pPr>
            <a:r>
              <a:rPr lang="fa-IR" smtClean="0">
                <a:cs typeface="B Lotus" pitchFamily="2" charset="-78"/>
              </a:rPr>
              <a:t>تحليل ويژگي هاي پيام ،گيرنده ورسانه پيام براي پاسخ گويي به پرسش هايي مانند”چه چيزي،به چه كسي وچطور”.</a:t>
            </a:r>
          </a:p>
          <a:p>
            <a:pPr algn="r" rtl="1" eaLnBrk="1" hangingPunct="1">
              <a:buFont typeface="Wingdings" pitchFamily="2" charset="2"/>
              <a:buNone/>
              <a:defRPr/>
            </a:pPr>
            <a:r>
              <a:rPr lang="fa-IR" smtClean="0">
                <a:cs typeface="B Lotus" pitchFamily="2" charset="-78"/>
              </a:rPr>
              <a:t> هدف دوم : </a:t>
            </a:r>
          </a:p>
          <a:p>
            <a:pPr algn="r" rtl="1" eaLnBrk="1" hangingPunct="1">
              <a:buFont typeface="Wingdings" pitchFamily="2" charset="2"/>
              <a:buNone/>
              <a:defRPr/>
            </a:pPr>
            <a:r>
              <a:rPr lang="fa-IR" smtClean="0">
                <a:cs typeface="B Lotus" pitchFamily="2" charset="-78"/>
              </a:rPr>
              <a:t>تحليل فرستنده پيام وعلت آن براي پاسخ گويي به پرسش هايي مانند”چه كسي وچرا”.</a:t>
            </a:r>
          </a:p>
          <a:p>
            <a:pPr algn="r" rtl="1" eaLnBrk="1" hangingPunct="1">
              <a:buFont typeface="Wingdings" pitchFamily="2" charset="2"/>
              <a:buNone/>
              <a:defRPr/>
            </a:pPr>
            <a:r>
              <a:rPr lang="fa-IR" smtClean="0">
                <a:cs typeface="B Lotus" pitchFamily="2" charset="-78"/>
              </a:rPr>
              <a:t> هدف سوم :</a:t>
            </a:r>
          </a:p>
          <a:p>
            <a:pPr algn="r" rtl="1" eaLnBrk="1" hangingPunct="1">
              <a:buFont typeface="Wingdings" pitchFamily="2" charset="2"/>
              <a:buNone/>
              <a:defRPr/>
            </a:pPr>
            <a:r>
              <a:rPr lang="fa-IR" smtClean="0">
                <a:cs typeface="B Lotus" pitchFamily="2" charset="-78"/>
              </a:rPr>
              <a:t>تحليل پيامدهاي پيام براي پاسخ گويي به پرسش هايي مانند</a:t>
            </a:r>
          </a:p>
          <a:p>
            <a:pPr algn="r" rtl="1" eaLnBrk="1" hangingPunct="1">
              <a:buFont typeface="Wingdings" pitchFamily="2" charset="2"/>
              <a:buNone/>
              <a:defRPr/>
            </a:pPr>
            <a:r>
              <a:rPr lang="fa-IR" smtClean="0">
                <a:cs typeface="B Lotus" pitchFamily="2" charset="-78"/>
              </a:rPr>
              <a:t>” باچه اثري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fa-IR" sz="4000" smtClean="0">
                <a:cs typeface="B Lotus" pitchFamily="2" charset="-78"/>
              </a:rPr>
              <a:t>3- تاريخچه /سابقه موضوع تحقيق/پيشينه تحقيق</a:t>
            </a:r>
            <a:endParaRPr lang="en-US" sz="4000" smtClean="0">
              <a:cs typeface="B Lotus" pitchFamily="2" charset="-78"/>
            </a:endParaRPr>
          </a:p>
        </p:txBody>
      </p:sp>
      <p:sp>
        <p:nvSpPr>
          <p:cNvPr id="1843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هدف از بخش پيشينه تحقيق عبارت است از:</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1- برقراري ارتباط منطقي ميان اطلاعات پژوهش هاي قبلي با مساله تحقيق</a:t>
            </a:r>
          </a:p>
          <a:p>
            <a:pPr algn="r" rtl="1" eaLnBrk="1" hangingPunct="1">
              <a:buFont typeface="Wingdings" pitchFamily="2" charset="2"/>
              <a:buNone/>
              <a:defRPr/>
            </a:pPr>
            <a:r>
              <a:rPr lang="fa-IR" smtClean="0">
                <a:cs typeface="B Lotus" pitchFamily="2" charset="-78"/>
              </a:rPr>
              <a:t>2- دستيابي به چارچوب نظري ويا تجربي براي مساله تحقيق</a:t>
            </a:r>
          </a:p>
          <a:p>
            <a:pPr algn="r" rtl="1" eaLnBrk="1" hangingPunct="1">
              <a:buFont typeface="Wingdings" pitchFamily="2" charset="2"/>
              <a:buNone/>
              <a:defRPr/>
            </a:pPr>
            <a:r>
              <a:rPr lang="fa-IR" smtClean="0">
                <a:cs typeface="B Lotus" pitchFamily="2" charset="-78"/>
              </a:rPr>
              <a:t>3- آشنايي با روش هاي تحقيق مورد استفاده در پژوهش هاي گذشته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fa-IR" smtClean="0">
                <a:cs typeface="B Lotus" pitchFamily="2" charset="-78"/>
              </a:rPr>
              <a:t>2-5</a:t>
            </a:r>
            <a:r>
              <a:rPr lang="ar-SA" smtClean="0">
                <a:cs typeface="B Lotus" pitchFamily="2" charset="-78"/>
              </a:rPr>
              <a:t>- </a:t>
            </a:r>
            <a:r>
              <a:rPr lang="fa-IR" smtClean="0">
                <a:cs typeface="B Lotus" pitchFamily="2" charset="-78"/>
              </a:rPr>
              <a:t>تحقيق </a:t>
            </a:r>
            <a:r>
              <a:rPr lang="ar-SA" smtClean="0">
                <a:cs typeface="B Lotus" pitchFamily="2" charset="-78"/>
              </a:rPr>
              <a:t>ميداني</a:t>
            </a:r>
            <a:endParaRPr lang="en-US" smtClean="0">
              <a:cs typeface="B Lotus" pitchFamily="2" charset="-78"/>
            </a:endParaRPr>
          </a:p>
        </p:txBody>
      </p:sp>
      <p:sp>
        <p:nvSpPr>
          <p:cNvPr id="1914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اين نوع تحقيق بررسي هاي علمي غير آزمايشي هستند كه هد فشان كشف روابط وتعا مل بين متغيرهاي جامعه شناسي ،روان شناسي ،آموزشي در ساختارهاي اجتماعي وسازماني واقعي است.</a:t>
            </a:r>
          </a:p>
          <a:p>
            <a:pPr algn="r" rtl="1" eaLnBrk="1" hangingPunct="1">
              <a:buFont typeface="Wingdings" pitchFamily="2" charset="2"/>
              <a:buNone/>
              <a:defRPr/>
            </a:pPr>
            <a:r>
              <a:rPr lang="fa-IR" smtClean="0">
                <a:cs typeface="B Lotus" pitchFamily="2" charset="-78"/>
              </a:rPr>
              <a:t>     پژوهشگر در اين مطا لعه ابتدا موقعيت اجتماعي يا مؤسسه اي را درنظر مي گيرد وسپس روابط بين نگرش ها،ارزش ها ،ادراكات ورفتارهاي افراد وگروه هاي موجود در موقعيت را مطالعه مي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eaLnBrk="1" hangingPunct="1">
              <a:defRPr/>
            </a:pPr>
            <a:r>
              <a:rPr lang="fa-IR" smtClean="0">
                <a:cs typeface="B Lotus" pitchFamily="2" charset="-78"/>
              </a:rPr>
              <a:t>انواع مطالعات وتحقيقات </a:t>
            </a:r>
            <a:r>
              <a:rPr lang="ar-SA" smtClean="0">
                <a:cs typeface="B Lotus" pitchFamily="2" charset="-78"/>
              </a:rPr>
              <a:t>ميداني</a:t>
            </a:r>
            <a:endParaRPr lang="en-US" smtClean="0">
              <a:cs typeface="B Lotus" pitchFamily="2" charset="-78"/>
            </a:endParaRPr>
          </a:p>
        </p:txBody>
      </p:sp>
      <p:sp>
        <p:nvSpPr>
          <p:cNvPr id="1925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كاوشي (اكتشافي )</a:t>
            </a:r>
          </a:p>
          <a:p>
            <a:pPr algn="r" rtl="1" eaLnBrk="1" hangingPunct="1">
              <a:buFont typeface="Wingdings" pitchFamily="2" charset="2"/>
              <a:buNone/>
              <a:defRPr/>
            </a:pPr>
            <a:r>
              <a:rPr lang="fa-IR" smtClean="0">
                <a:cs typeface="B Lotus" pitchFamily="2" charset="-78"/>
              </a:rPr>
              <a:t>      در اين نوع مطالعات پژوهشگر درپي يافتن ،كشف وآشكارسازي روابط موجود به جاي پيش بيني آنهاست.</a:t>
            </a:r>
          </a:p>
          <a:p>
            <a:pPr algn="r" rtl="1" eaLnBrk="1" hangingPunct="1">
              <a:buFont typeface="Wingdings" pitchFamily="2" charset="2"/>
              <a:buNone/>
              <a:defRPr/>
            </a:pPr>
            <a:r>
              <a:rPr lang="fa-IR" smtClean="0">
                <a:cs typeface="B Lotus" pitchFamily="2" charset="-78"/>
              </a:rPr>
              <a:t>2-فرضيه آزمايي :</a:t>
            </a:r>
          </a:p>
          <a:p>
            <a:pPr algn="r" rtl="1" eaLnBrk="1" hangingPunct="1">
              <a:buFont typeface="Wingdings" pitchFamily="2" charset="2"/>
              <a:buNone/>
              <a:defRPr/>
            </a:pPr>
            <a:r>
              <a:rPr lang="fa-IR" smtClean="0">
                <a:cs typeface="B Lotus" pitchFamily="2" charset="-78"/>
              </a:rPr>
              <a:t>     در اين نوع تحقيق ،فرضيه هايي بااستفاده از داده هايي كه از ميدان (جامعه يا سازمان ) به دست مي آيد مورد آزمون قرار مي دهند.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fa-IR" smtClean="0">
                <a:cs typeface="B Lotus" pitchFamily="2" charset="-78"/>
              </a:rPr>
              <a:t>قوت ها وضعف هاي مطالعات </a:t>
            </a:r>
            <a:r>
              <a:rPr lang="ar-SA" smtClean="0">
                <a:cs typeface="B Lotus" pitchFamily="2" charset="-78"/>
              </a:rPr>
              <a:t>ميداني</a:t>
            </a:r>
            <a:endParaRPr lang="en-US" smtClean="0">
              <a:cs typeface="B Lotus" pitchFamily="2" charset="-78"/>
            </a:endParaRPr>
          </a:p>
        </p:txBody>
      </p:sp>
      <p:sp>
        <p:nvSpPr>
          <p:cNvPr id="193539" name="Rectangle 3"/>
          <p:cNvSpPr>
            <a:spLocks noGrp="1" noChangeArrowheads="1"/>
          </p:cNvSpPr>
          <p:nvPr>
            <p:ph idx="1"/>
          </p:nvPr>
        </p:nvSpPr>
        <p:spPr>
          <a:xfrm>
            <a:off x="457200" y="1484313"/>
            <a:ext cx="8229600" cy="5040312"/>
          </a:xfrm>
        </p:spPr>
        <p:txBody>
          <a:bodyPr/>
          <a:lstStyle/>
          <a:p>
            <a:pPr algn="r" rtl="1" eaLnBrk="1" hangingPunct="1">
              <a:buFont typeface="Wingdings" pitchFamily="2" charset="2"/>
              <a:buNone/>
              <a:defRPr/>
            </a:pPr>
            <a:r>
              <a:rPr lang="fa-IR" smtClean="0">
                <a:cs typeface="B Lotus" pitchFamily="2" charset="-78"/>
              </a:rPr>
              <a:t>   قوت ها:</a:t>
            </a:r>
          </a:p>
          <a:p>
            <a:pPr algn="r" rtl="1" eaLnBrk="1" hangingPunct="1">
              <a:defRPr/>
            </a:pPr>
            <a:r>
              <a:rPr lang="fa-IR" smtClean="0">
                <a:cs typeface="B Lotus" pitchFamily="2" charset="-78"/>
              </a:rPr>
              <a:t>   از لحاظ واقعيت گرايي ،معنا داري ،سنجش گري متغيرها،مبتني بودن بر نظريه وكيفيت اكتشافي ،قوي هستند.</a:t>
            </a:r>
          </a:p>
          <a:p>
            <a:pPr algn="r" rtl="1" eaLnBrk="1" hangingPunct="1">
              <a:defRPr/>
            </a:pPr>
            <a:r>
              <a:rPr lang="fa-IR" smtClean="0">
                <a:cs typeface="B Lotus" pitchFamily="2" charset="-78"/>
              </a:rPr>
              <a:t>   ازجنبه اكتشافي بالايي برخوردارند.</a:t>
            </a:r>
          </a:p>
          <a:p>
            <a:pPr algn="r" rtl="1" eaLnBrk="1" hangingPunct="1">
              <a:buFont typeface="Wingdings" pitchFamily="2" charset="2"/>
              <a:buNone/>
              <a:defRPr/>
            </a:pPr>
            <a:r>
              <a:rPr lang="fa-IR" smtClean="0">
                <a:cs typeface="B Lotus" pitchFamily="2" charset="-78"/>
              </a:rPr>
              <a:t>   ضعف ها :</a:t>
            </a:r>
          </a:p>
          <a:p>
            <a:pPr algn="r" rtl="1" eaLnBrk="1" hangingPunct="1">
              <a:defRPr/>
            </a:pPr>
            <a:r>
              <a:rPr lang="fa-IR" smtClean="0">
                <a:cs typeface="B Lotus" pitchFamily="2" charset="-78"/>
              </a:rPr>
              <a:t>   عدم دقت در اندازه گير ي متغير هاي ميداني</a:t>
            </a:r>
          </a:p>
          <a:p>
            <a:pPr algn="r" rtl="1" eaLnBrk="1" hangingPunct="1">
              <a:defRPr/>
            </a:pPr>
            <a:r>
              <a:rPr lang="fa-IR" smtClean="0">
                <a:cs typeface="B Lotus" pitchFamily="2" charset="-78"/>
              </a:rPr>
              <a:t>   غير آزمايشي بودن</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fa-IR" smtClean="0">
                <a:cs typeface="B Lotus" pitchFamily="2" charset="-78"/>
              </a:rPr>
              <a:t>مورد كا وي</a:t>
            </a:r>
            <a:endParaRPr lang="en-US" smtClean="0">
              <a:cs typeface="B Lotus" pitchFamily="2" charset="-78"/>
            </a:endParaRPr>
          </a:p>
        </p:txBody>
      </p:sp>
      <p:sp>
        <p:nvSpPr>
          <p:cNvPr id="1945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موردهاي مختلف بررسي شده ،سپس با تجزيه وتحليل نتايج به دست آمده از هر مورد ،تلاش مي شود تا قانونمندي هاي كلي تري حاصل شود.</a:t>
            </a:r>
          </a:p>
          <a:p>
            <a:pPr algn="r" rtl="1" eaLnBrk="1" hangingPunct="1">
              <a:buFont typeface="Wingdings" pitchFamily="2" charset="2"/>
              <a:buNone/>
              <a:defRPr/>
            </a:pPr>
            <a:r>
              <a:rPr lang="fa-IR" smtClean="0">
                <a:cs typeface="B Lotus" pitchFamily="2" charset="-78"/>
              </a:rPr>
              <a:t>     در اين روش سعي مي شود با مشاهده تمامي جوانب يك پد يد ه ملموس وبررسي فرآ يندهاي آن درا رتباط با ساير </a:t>
            </a:r>
          </a:p>
          <a:p>
            <a:pPr algn="r" rtl="1" eaLnBrk="1" hangingPunct="1">
              <a:buFont typeface="Wingdings" pitchFamily="2" charset="2"/>
              <a:buNone/>
              <a:defRPr/>
            </a:pPr>
            <a:r>
              <a:rPr lang="fa-IR" smtClean="0">
                <a:cs typeface="B Lotus" pitchFamily="2" charset="-78"/>
              </a:rPr>
              <a:t>   پديده ها ،شناختي جامع از آن بدست آيد.</a:t>
            </a:r>
          </a:p>
          <a:p>
            <a:pPr algn="r" rtl="1" eaLnBrk="1" hangingPunct="1">
              <a:buFont typeface="Wingdings" pitchFamily="2" charset="2"/>
              <a:buNone/>
              <a:defRPr/>
            </a:pPr>
            <a:r>
              <a:rPr lang="fa-IR" smtClean="0">
                <a:cs typeface="B Lotus" pitchFamily="2" charset="-78"/>
              </a:rPr>
              <a:t>   مورد كاوي به عنوان روش آموزش نيز مطرح است .</a:t>
            </a:r>
          </a:p>
          <a:p>
            <a:pPr algn="r" rtl="1" eaLnBrk="1" hangingPunct="1">
              <a:buFont typeface="Wingdings" pitchFamily="2" charset="2"/>
              <a:buNone/>
              <a:defRPr/>
            </a:pPr>
            <a:r>
              <a:rPr lang="fa-IR" smtClean="0">
                <a:cs typeface="B Lotus" pitchFamily="2" charset="-78"/>
              </a:rPr>
              <a:t>   اين روش ،به ”روش هاروارد” نيز مشهور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fa-IR" smtClean="0">
                <a:cs typeface="B Lotus" pitchFamily="2" charset="-78"/>
              </a:rPr>
              <a:t>2-7- تحقيق </a:t>
            </a:r>
            <a:r>
              <a:rPr lang="ar-SA" smtClean="0">
                <a:cs typeface="B Lotus" pitchFamily="2" charset="-78"/>
              </a:rPr>
              <a:t>همبستگي</a:t>
            </a:r>
            <a:endParaRPr lang="en-US" smtClean="0">
              <a:cs typeface="B Lotus" pitchFamily="2" charset="-78"/>
            </a:endParaRPr>
          </a:p>
        </p:txBody>
      </p:sp>
      <p:sp>
        <p:nvSpPr>
          <p:cNvPr id="1955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هدف اصلي آن است كه مشخص شود آيا رابطه اي بين دو يا چند متغير كمي (قابل سنجش )وجود دارد واگر اين رابطه وجود دارد اندازه وحد آن چقدر است؟</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نكته مهم :</a:t>
            </a:r>
          </a:p>
          <a:p>
            <a:pPr algn="r" rtl="1" eaLnBrk="1" hangingPunct="1">
              <a:buFont typeface="Wingdings" pitchFamily="2" charset="2"/>
              <a:buNone/>
              <a:defRPr/>
            </a:pPr>
            <a:r>
              <a:rPr lang="fa-IR" smtClean="0">
                <a:cs typeface="B Lotus" pitchFamily="2" charset="-78"/>
              </a:rPr>
              <a:t>   تحقيق همبستگي هرگز يك رابطه علت ومعلولي را روشن نمي كند ،بلكه صرفاوجود يك رابطه را توصيف مي كند.</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pPr eaLnBrk="1" hangingPunct="1">
              <a:defRPr/>
            </a:pPr>
            <a:r>
              <a:rPr lang="fa-IR" smtClean="0">
                <a:cs typeface="B Lotus" pitchFamily="2" charset="-78"/>
              </a:rPr>
              <a:t>نمونه هايي از تحقيقات همبستگي </a:t>
            </a:r>
            <a:endParaRPr lang="en-US" smtClean="0">
              <a:cs typeface="B Lotus" pitchFamily="2" charset="-78"/>
            </a:endParaRPr>
          </a:p>
        </p:txBody>
      </p:sp>
      <p:sp>
        <p:nvSpPr>
          <p:cNvPr id="2201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رابطه بين بهره وري وساختار وظيفه (كار)</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رابطه بين اضطراب ودقت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استفاده از يك آزمون استعداد براي پيش بيني موفقيت در شغل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fa-IR" sz="4000" smtClean="0">
                <a:cs typeface="B Lotus" pitchFamily="2" charset="-78"/>
              </a:rPr>
              <a:t>2-8- تحقيق علي (آزمايشي )</a:t>
            </a:r>
            <a:br>
              <a:rPr lang="fa-IR" sz="4000" smtClean="0">
                <a:cs typeface="B Lotus" pitchFamily="2" charset="-78"/>
              </a:rPr>
            </a:br>
            <a:endParaRPr lang="en-US" sz="4000" smtClean="0">
              <a:cs typeface="B Lotus" pitchFamily="2" charset="-78"/>
            </a:endParaRPr>
          </a:p>
        </p:txBody>
      </p:sp>
      <p:sp>
        <p:nvSpPr>
          <p:cNvPr id="19661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در تحقيقات آزمايشي رابطه علي بين دو متغير بررسي مي شود.</a:t>
            </a:r>
          </a:p>
          <a:p>
            <a:pPr algn="r" rtl="1" eaLnBrk="1" hangingPunct="1">
              <a:lnSpc>
                <a:spcPct val="90000"/>
              </a:lnSpc>
              <a:buFont typeface="Wingdings" pitchFamily="2" charset="2"/>
              <a:buNone/>
              <a:defRPr/>
            </a:pPr>
            <a:r>
              <a:rPr lang="fa-IR" smtClean="0">
                <a:cs typeface="B Lotus" pitchFamily="2" charset="-78"/>
              </a:rPr>
              <a:t>    تحقيقات علي غالبا از طريق طرح هاي آزمايش صورت </a:t>
            </a:r>
          </a:p>
          <a:p>
            <a:pPr algn="r" rtl="1" eaLnBrk="1" hangingPunct="1">
              <a:lnSpc>
                <a:spcPct val="90000"/>
              </a:lnSpc>
              <a:buFont typeface="Wingdings" pitchFamily="2" charset="2"/>
              <a:buNone/>
              <a:defRPr/>
            </a:pPr>
            <a:r>
              <a:rPr lang="fa-IR" smtClean="0">
                <a:cs typeface="B Lotus" pitchFamily="2" charset="-78"/>
              </a:rPr>
              <a:t>   مي پذيرد.</a:t>
            </a:r>
          </a:p>
          <a:p>
            <a:pPr algn="r" rtl="1" eaLnBrk="1" hangingPunct="1">
              <a:lnSpc>
                <a:spcPct val="90000"/>
              </a:lnSpc>
              <a:buFont typeface="Wingdings" pitchFamily="2" charset="2"/>
              <a:buNone/>
              <a:defRPr/>
            </a:pPr>
            <a:r>
              <a:rPr lang="fa-IR" smtClean="0">
                <a:cs typeface="B Lotus" pitchFamily="2" charset="-78"/>
              </a:rPr>
              <a:t>    با توجه به نوع كنترل متغيرها به انواع :</a:t>
            </a:r>
          </a:p>
          <a:p>
            <a:pPr algn="r" rtl="1" eaLnBrk="1" hangingPunct="1">
              <a:lnSpc>
                <a:spcPct val="90000"/>
              </a:lnSpc>
              <a:buFont typeface="Wingdings" pitchFamily="2" charset="2"/>
              <a:buNone/>
              <a:defRPr/>
            </a:pPr>
            <a:r>
              <a:rPr lang="fa-IR" smtClean="0">
                <a:cs typeface="B Lotus" pitchFamily="2" charset="-78"/>
              </a:rPr>
              <a:t>1 -“ميداني “</a:t>
            </a:r>
          </a:p>
          <a:p>
            <a:pPr algn="r" rtl="1" eaLnBrk="1" hangingPunct="1">
              <a:lnSpc>
                <a:spcPct val="90000"/>
              </a:lnSpc>
              <a:buFont typeface="Wingdings" pitchFamily="2" charset="2"/>
              <a:buNone/>
              <a:defRPr/>
            </a:pPr>
            <a:r>
              <a:rPr lang="fa-IR" smtClean="0">
                <a:cs typeface="B Lotus" pitchFamily="2" charset="-78"/>
              </a:rPr>
              <a:t>2 -“آزمايشگاهي”</a:t>
            </a:r>
          </a:p>
          <a:p>
            <a:pPr algn="r" rtl="1" eaLnBrk="1" hangingPunct="1">
              <a:lnSpc>
                <a:spcPct val="90000"/>
              </a:lnSpc>
              <a:buFont typeface="Wingdings" pitchFamily="2" charset="2"/>
              <a:buNone/>
              <a:defRPr/>
            </a:pPr>
            <a:r>
              <a:rPr lang="fa-IR" smtClean="0">
                <a:cs typeface="B Lotus" pitchFamily="2" charset="-78"/>
              </a:rPr>
              <a:t>    تقسيم مي شوند.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fa-IR" smtClean="0">
                <a:cs typeface="B Lotus" pitchFamily="2" charset="-78"/>
              </a:rPr>
              <a:t>2-8-1-آزمايش ميداني</a:t>
            </a:r>
            <a:endParaRPr lang="en-US" smtClean="0">
              <a:cs typeface="B Lotus" pitchFamily="2" charset="-78"/>
            </a:endParaRPr>
          </a:p>
        </p:txBody>
      </p:sp>
      <p:sp>
        <p:nvSpPr>
          <p:cNvPr id="19763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پژوهشي در يك موقعيت واقعي كه در آن يك يا چند متغير مستقل تحت شرايط به دقت كنترل شده (درحد مقدورآن موقعيت)توسط آزمايشگر مورددستكاري قرار مي گيرد واثرات اين دستكاري ثبت وبررسي مي شود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fa-IR" smtClean="0">
                <a:cs typeface="B Lotus" pitchFamily="2" charset="-78"/>
              </a:rPr>
              <a:t>مزيت هاي آزمايش ميداني</a:t>
            </a:r>
            <a:endParaRPr lang="en-US" smtClean="0">
              <a:cs typeface="B Lotus" pitchFamily="2" charset="-78"/>
            </a:endParaRPr>
          </a:p>
        </p:txBody>
      </p:sp>
      <p:sp>
        <p:nvSpPr>
          <p:cNvPr id="19865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 متغيرها تاثير قوي تري از متغير در حالت آزمايش آزمايشگاهي دارند.</a:t>
            </a:r>
          </a:p>
          <a:p>
            <a:pPr algn="r" rtl="1" eaLnBrk="1" hangingPunct="1">
              <a:lnSpc>
                <a:spcPct val="90000"/>
              </a:lnSpc>
              <a:buFont typeface="Wingdings" pitchFamily="2" charset="2"/>
              <a:buNone/>
              <a:defRPr/>
            </a:pPr>
            <a:r>
              <a:rPr lang="fa-IR" smtClean="0">
                <a:cs typeface="B Lotus" pitchFamily="2" charset="-78"/>
              </a:rPr>
              <a:t>2- براي مطالعه تاثير پيچيده روان شناختي واجتماعي، فرآيندها وتغييرات در موقعيت هاي مشابه باواقعيت </a:t>
            </a:r>
          </a:p>
          <a:p>
            <a:pPr algn="r" rtl="1" eaLnBrk="1" hangingPunct="1">
              <a:lnSpc>
                <a:spcPct val="90000"/>
              </a:lnSpc>
              <a:buFont typeface="Wingdings" pitchFamily="2" charset="2"/>
              <a:buNone/>
              <a:defRPr/>
            </a:pPr>
            <a:r>
              <a:rPr lang="fa-IR" smtClean="0">
                <a:cs typeface="B Lotus" pitchFamily="2" charset="-78"/>
              </a:rPr>
              <a:t>   مناسب هستند .</a:t>
            </a:r>
          </a:p>
          <a:p>
            <a:pPr algn="r" rtl="1" eaLnBrk="1" hangingPunct="1">
              <a:lnSpc>
                <a:spcPct val="90000"/>
              </a:lnSpc>
              <a:buFont typeface="Wingdings" pitchFamily="2" charset="2"/>
              <a:buNone/>
              <a:defRPr/>
            </a:pPr>
            <a:r>
              <a:rPr lang="fa-IR" smtClean="0">
                <a:cs typeface="B Lotus" pitchFamily="2" charset="-78"/>
              </a:rPr>
              <a:t>3- براي آزمون نظريه وهم براي يافتن پاسخ پرسش هايي بسيار مناسبند.</a:t>
            </a:r>
          </a:p>
          <a:p>
            <a:pPr algn="r" rtl="1" eaLnBrk="1" hangingPunct="1">
              <a:lnSpc>
                <a:spcPct val="90000"/>
              </a:lnSpc>
              <a:buFont typeface="Wingdings" pitchFamily="2" charset="2"/>
              <a:buNone/>
              <a:defRPr/>
            </a:pPr>
            <a:r>
              <a:rPr lang="fa-IR" smtClean="0">
                <a:cs typeface="B Lotus" pitchFamily="2" charset="-78"/>
              </a:rPr>
              <a:t>4- قابليت كاربرد آنها درانواع گسترده اي از مسائل امكان پذير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fa-IR" smtClean="0">
                <a:cs typeface="B Lotus" pitchFamily="2" charset="-78"/>
              </a:rPr>
              <a:t>محدوديت هاي آزمايش ميداني</a:t>
            </a:r>
            <a:endParaRPr lang="en-US" smtClean="0">
              <a:cs typeface="B Lotus" pitchFamily="2" charset="-78"/>
            </a:endParaRPr>
          </a:p>
        </p:txBody>
      </p:sp>
      <p:sp>
        <p:nvSpPr>
          <p:cNvPr id="19968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معلوم نيست يك متغير مستقل يا بيشتر را مي توان دستكاري كرد وتغييرداد.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ضرورت هاي عملي موقعيت پژوهش به نحوي هستند كه درروابط با مساله خاصي كه مطا لعه مي شود مي توان آزمايش ميداني انجام داد.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8313" y="333375"/>
            <a:ext cx="8229600" cy="1858963"/>
          </a:xfrm>
        </p:spPr>
        <p:txBody>
          <a:bodyPr/>
          <a:lstStyle/>
          <a:p>
            <a:pPr eaLnBrk="1" hangingPunct="1">
              <a:defRPr/>
            </a:pPr>
            <a:r>
              <a:rPr lang="fa-IR" sz="4000" smtClean="0">
                <a:cs typeface="B Lotus" pitchFamily="2" charset="-78"/>
              </a:rPr>
              <a:t>براي رسيدن به اين اهداف توجه به نكات زير ضروري است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19459" name="Rectangle 3"/>
          <p:cNvSpPr>
            <a:spLocks noGrp="1" noChangeArrowheads="1"/>
          </p:cNvSpPr>
          <p:nvPr>
            <p:ph idx="1"/>
          </p:nvPr>
        </p:nvSpPr>
        <p:spPr>
          <a:xfrm>
            <a:off x="457200" y="1700213"/>
            <a:ext cx="8229600" cy="4425950"/>
          </a:xfrm>
        </p:spPr>
        <p:txBody>
          <a:bodyPr/>
          <a:lstStyle/>
          <a:p>
            <a:pPr algn="r" rtl="1" eaLnBrk="1" hangingPunct="1">
              <a:buFont typeface="Wingdings" pitchFamily="2" charset="2"/>
              <a:buNone/>
              <a:defRPr/>
            </a:pPr>
            <a:r>
              <a:rPr lang="fa-IR" smtClean="0">
                <a:cs typeface="B Lotus" pitchFamily="2" charset="-78"/>
              </a:rPr>
              <a:t>الف) انتخاب منابع اطلاعاتي مرتبط با مساله تحقيق</a:t>
            </a:r>
          </a:p>
          <a:p>
            <a:pPr algn="r" rtl="1" eaLnBrk="1" hangingPunct="1">
              <a:buFont typeface="Wingdings" pitchFamily="2" charset="2"/>
              <a:buNone/>
              <a:defRPr/>
            </a:pPr>
            <a:r>
              <a:rPr lang="fa-IR" smtClean="0">
                <a:cs typeface="B Lotus" pitchFamily="2" charset="-78"/>
              </a:rPr>
              <a:t>ب) ارائه مطالب از كلي به جزيي</a:t>
            </a:r>
          </a:p>
          <a:p>
            <a:pPr algn="r" rtl="1" eaLnBrk="1" hangingPunct="1">
              <a:buFont typeface="Wingdings" pitchFamily="2" charset="2"/>
              <a:buNone/>
              <a:defRPr/>
            </a:pPr>
            <a:r>
              <a:rPr lang="fa-IR" smtClean="0">
                <a:cs typeface="B Lotus" pitchFamily="2" charset="-78"/>
              </a:rPr>
              <a:t>ج) اجتناب از بيان مطالب به طور مجرد وبدون رابطه     بايكديگر</a:t>
            </a:r>
          </a:p>
          <a:p>
            <a:pPr algn="r" rtl="1" eaLnBrk="1" hangingPunct="1">
              <a:buFont typeface="Wingdings" pitchFamily="2" charset="2"/>
              <a:buNone/>
              <a:defRPr/>
            </a:pPr>
            <a:r>
              <a:rPr lang="fa-IR" smtClean="0">
                <a:cs typeface="B Lotus" pitchFamily="2" charset="-78"/>
              </a:rPr>
              <a:t>د) تنظيم مطالب به طور سازماندهي شده همراه با روند هاي منطقي </a:t>
            </a:r>
          </a:p>
          <a:p>
            <a:pPr algn="r" rtl="1" eaLnBrk="1" hangingPunct="1">
              <a:buFont typeface="Wingdings" pitchFamily="2" charset="2"/>
              <a:buNone/>
              <a:defRPr/>
            </a:pPr>
            <a:r>
              <a:rPr lang="fa-IR" smtClean="0">
                <a:cs typeface="B Lotus" pitchFamily="2" charset="-78"/>
              </a:rPr>
              <a:t>ه) ارائه نتايج مطالعات قبلي ونقد آنها</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fa-IR" smtClean="0">
                <a:cs typeface="B Lotus" pitchFamily="2" charset="-78"/>
              </a:rPr>
              <a:t>2-8-2-آزمايش آزمايشگاهي</a:t>
            </a:r>
            <a:endParaRPr lang="en-US" smtClean="0">
              <a:cs typeface="B Lotus" pitchFamily="2" charset="-78"/>
            </a:endParaRPr>
          </a:p>
        </p:txBody>
      </p:sp>
      <p:sp>
        <p:nvSpPr>
          <p:cNvPr id="20173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نوعي پژوهش است كه درآن واريانس وپراكندگي تقريبا تمام متغير هاي مستقل تاثيرگذار احتمالي برمساله مورد مطالعه درحداقل نگهداشته مي شود.اين امر با محدود سازي پژوهش به يك موقعيت فيزيكي جدا ازموقعيت عادي زندگي وبا دستكاري يك يل چند متغير مستقل تحت شرايط كاملا مشخص ،كنترل شده انجام مي گيرد.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fa-IR" smtClean="0">
                <a:cs typeface="B Lotus" pitchFamily="2" charset="-78"/>
              </a:rPr>
              <a:t>اهداف آزمايش آزمايشگاهي</a:t>
            </a:r>
            <a:endParaRPr lang="en-US" smtClean="0">
              <a:cs typeface="B Lotus" pitchFamily="2" charset="-78"/>
            </a:endParaRPr>
          </a:p>
        </p:txBody>
      </p:sp>
      <p:sp>
        <p:nvSpPr>
          <p:cNvPr id="202755"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 اين تحقيقات وسيله اي هستند براي مطالعه روابط تحت شرايط ناب وبدون آميختگي ،مانند اين كه آيا “الف” به “ب”مربوط است ؟رابطه چقدر قوي است ؟ اين رابطه تحت چه شرايطي تغيير مي كند؟</a:t>
            </a:r>
          </a:p>
          <a:p>
            <a:pPr algn="r" rtl="1" eaLnBrk="1" hangingPunct="1">
              <a:lnSpc>
                <a:spcPct val="90000"/>
              </a:lnSpc>
              <a:defRPr/>
            </a:pPr>
            <a:r>
              <a:rPr lang="fa-IR" smtClean="0">
                <a:cs typeface="B Lotus" pitchFamily="2" charset="-78"/>
              </a:rPr>
              <a:t> آزمون پيش بيني هاي استخراج شده ازچارچوب نظري در مرحله اول وپژوهش هاي ديگر در مرحله دوم آزمايش </a:t>
            </a:r>
          </a:p>
          <a:p>
            <a:pPr algn="r" rtl="1" eaLnBrk="1" hangingPunct="1">
              <a:lnSpc>
                <a:spcPct val="90000"/>
              </a:lnSpc>
              <a:defRPr/>
            </a:pPr>
            <a:r>
              <a:rPr lang="fa-IR" smtClean="0">
                <a:cs typeface="B Lotus" pitchFamily="2" charset="-78"/>
              </a:rPr>
              <a:t>اصلاح نظريه ها وفرضيه ها وتدوين فرضيه ها در ارتباط با ساير فرضيه هاي آزموده شده به صورت آزمايشي يا غيرآزمايشي وكمك به توسعه علم.</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fa-IR" smtClean="0">
                <a:cs typeface="B Lotus" pitchFamily="2" charset="-78"/>
              </a:rPr>
              <a:t>تفاوت  آزمايش هاي ميداني و آزمايشگاهي</a:t>
            </a:r>
            <a:endParaRPr lang="en-US" smtClean="0">
              <a:cs typeface="B Lotus" pitchFamily="2" charset="-78"/>
            </a:endParaRPr>
          </a:p>
        </p:txBody>
      </p:sp>
      <p:sp>
        <p:nvSpPr>
          <p:cNvPr id="203779" name="Rectangle 3"/>
          <p:cNvSpPr>
            <a:spLocks noGrp="1" noChangeArrowheads="1"/>
          </p:cNvSpPr>
          <p:nvPr>
            <p:ph idx="1"/>
          </p:nvPr>
        </p:nvSpPr>
        <p:spPr>
          <a:xfrm>
            <a:off x="457200" y="1341438"/>
            <a:ext cx="8229600" cy="5256212"/>
          </a:xfrm>
        </p:spPr>
        <p:txBody>
          <a:bodyPr/>
          <a:lstStyle/>
          <a:p>
            <a:pPr algn="r" rtl="1" eaLnBrk="1" hangingPunct="1">
              <a:lnSpc>
                <a:spcPct val="90000"/>
              </a:lnSpc>
              <a:buFont typeface="Wingdings" pitchFamily="2" charset="2"/>
              <a:buNone/>
              <a:defRPr/>
            </a:pPr>
            <a:r>
              <a:rPr lang="fa-IR" smtClean="0">
                <a:cs typeface="B Lotus" pitchFamily="2" charset="-78"/>
              </a:rPr>
              <a:t> تفاوت آن به ميزان يا درجه كنترل متغيرها مربوط مي شود.</a:t>
            </a:r>
          </a:p>
          <a:p>
            <a:pPr algn="r" rtl="1" eaLnBrk="1" hangingPunct="1">
              <a:lnSpc>
                <a:spcPct val="90000"/>
              </a:lnSpc>
              <a:defRPr/>
            </a:pPr>
            <a:r>
              <a:rPr lang="fa-IR" smtClean="0">
                <a:cs typeface="B Lotus" pitchFamily="2" charset="-78"/>
              </a:rPr>
              <a:t>آزمايش آزمايشگاهي ازحداكثر كنترل برخوردار است ولي</a:t>
            </a:r>
          </a:p>
          <a:p>
            <a:pPr algn="r" rtl="1" eaLnBrk="1" hangingPunct="1">
              <a:lnSpc>
                <a:spcPct val="90000"/>
              </a:lnSpc>
              <a:buFont typeface="Wingdings" pitchFamily="2" charset="2"/>
              <a:buNone/>
              <a:defRPr/>
            </a:pPr>
            <a:r>
              <a:rPr lang="fa-IR" smtClean="0">
                <a:cs typeface="B Lotus" pitchFamily="2" charset="-78"/>
              </a:rPr>
              <a:t>   آزمايش هاي ميداني باكنترل كمتري اجرا مي شود. </a:t>
            </a:r>
          </a:p>
          <a:p>
            <a:pPr algn="r" rtl="1" eaLnBrk="1" hangingPunct="1">
              <a:lnSpc>
                <a:spcPct val="90000"/>
              </a:lnSpc>
              <a:defRPr/>
            </a:pPr>
            <a:r>
              <a:rPr lang="fa-IR" smtClean="0">
                <a:cs typeface="B Lotus" pitchFamily="2" charset="-78"/>
              </a:rPr>
              <a:t>آزمايش هاي آزمايشگاهي براي آزمون جنبه هايي از نظريه هاخوب هستند، آزمايش هاي ميداني هم براي آزمون فرضيه هاي مشتق شده از نظريه ها وهم براي پيداكردن پاسخ به مسائل عملي مناسبند.</a:t>
            </a:r>
          </a:p>
          <a:p>
            <a:pPr algn="r" rtl="1" eaLnBrk="1" hangingPunct="1">
              <a:lnSpc>
                <a:spcPct val="90000"/>
              </a:lnSpc>
              <a:defRPr/>
            </a:pPr>
            <a:r>
              <a:rPr lang="fa-IR" smtClean="0">
                <a:cs typeface="B Lotus" pitchFamily="2" charset="-78"/>
              </a:rPr>
              <a:t>درآزمايش آزمايشگاهي امكان دستيابي به درجه بالايي از “دقت”و”صحت “ وجود دارد زيرا كنترل واندازه گيري درآزمايشكاه معمولا ساده تر ازمسائل ميداني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fa-IR" smtClean="0">
                <a:cs typeface="B Lotus" pitchFamily="2" charset="-78"/>
              </a:rPr>
              <a:t>9-  تحقيق تجربي (طرح آزمايش)</a:t>
            </a:r>
            <a:endParaRPr lang="en-US" smtClean="0">
              <a:cs typeface="B Lotus" pitchFamily="2" charset="-78"/>
            </a:endParaRPr>
          </a:p>
        </p:txBody>
      </p:sp>
      <p:sp>
        <p:nvSpPr>
          <p:cNvPr id="2048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درتحقيق اجتماعي ،هنگامي از روش طرح آزمايش استفاده مي شود كه هدف اصلي تحقيق ،آزمايش واكنش يا اثر خاصي باشد.كانون توجه در آزمايش بايد رويدادهاي باشد كه رخ بدهد يا آن لحظه اي باشد كه علتي باعث معلولي</a:t>
            </a:r>
          </a:p>
          <a:p>
            <a:pPr algn="r" rtl="1" eaLnBrk="1" hangingPunct="1">
              <a:buFont typeface="Wingdings" pitchFamily="2" charset="2"/>
              <a:buNone/>
              <a:defRPr/>
            </a:pPr>
            <a:r>
              <a:rPr lang="fa-IR" smtClean="0">
                <a:cs typeface="B Lotus" pitchFamily="2" charset="-78"/>
              </a:rPr>
              <a:t>   مي شود .</a:t>
            </a:r>
          </a:p>
          <a:p>
            <a:pPr algn="r" rtl="1" eaLnBrk="1" hangingPunct="1">
              <a:buFont typeface="Wingdings" pitchFamily="2" charset="2"/>
              <a:buNone/>
              <a:defRPr/>
            </a:pPr>
            <a:r>
              <a:rPr lang="fa-IR" smtClean="0">
                <a:cs typeface="B Lotus" pitchFamily="2" charset="-78"/>
              </a:rPr>
              <a:t>       آزمايش ،فرآيند ايجاد مشاهده علت يك اثر است.</a:t>
            </a:r>
          </a:p>
          <a:p>
            <a:pPr algn="r" rtl="1" eaLnBrk="1" hangingPunct="1">
              <a:buFont typeface="Wingdings" pitchFamily="2" charset="2"/>
              <a:buNone/>
              <a:defRPr/>
            </a:pPr>
            <a:r>
              <a:rPr lang="fa-IR" smtClean="0">
                <a:cs typeface="B Lotus" pitchFamily="2" charset="-78"/>
              </a:rPr>
              <a:t>    براي انجام ساده ترين طرح آزمايش حداقل به يك گروه تجربي يك گروه كنترل نياز هست.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fa-IR" smtClean="0">
                <a:cs typeface="B Lotus" pitchFamily="2" charset="-78"/>
              </a:rPr>
              <a:t>انواع طرح هاي آزمايشي</a:t>
            </a:r>
            <a:endParaRPr lang="en-US" smtClean="0">
              <a:cs typeface="B Lotus" pitchFamily="2" charset="-78"/>
            </a:endParaRPr>
          </a:p>
        </p:txBody>
      </p:sp>
      <p:sp>
        <p:nvSpPr>
          <p:cNvPr id="20582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طرح هاي آزمايشي را مي توان درسه دسته كلي طبقه بندي كرد:</a:t>
            </a:r>
          </a:p>
          <a:p>
            <a:pPr algn="r" rtl="1" eaLnBrk="1" hangingPunct="1">
              <a:lnSpc>
                <a:spcPct val="90000"/>
              </a:lnSpc>
              <a:buFont typeface="Wingdings" pitchFamily="2" charset="2"/>
              <a:buNone/>
              <a:defRPr/>
            </a:pPr>
            <a:r>
              <a:rPr lang="fa-IR" sz="2800" smtClean="0">
                <a:cs typeface="B Lotus" pitchFamily="2" charset="-78"/>
              </a:rPr>
              <a:t>الف </a:t>
            </a:r>
            <a:r>
              <a:rPr lang="ar-SA" sz="2800" smtClean="0">
                <a:cs typeface="B Lotus" pitchFamily="2" charset="-78"/>
              </a:rPr>
              <a:t>–</a:t>
            </a:r>
            <a:r>
              <a:rPr lang="fa-IR" sz="2800" smtClean="0">
                <a:cs typeface="B Lotus" pitchFamily="2" charset="-78"/>
              </a:rPr>
              <a:t> طرح هاي تجربي مقد ما تي</a:t>
            </a:r>
          </a:p>
          <a:p>
            <a:pPr algn="r" rtl="1" eaLnBrk="1" hangingPunct="1">
              <a:lnSpc>
                <a:spcPct val="90000"/>
              </a:lnSpc>
              <a:buFont typeface="Wingdings" pitchFamily="2" charset="2"/>
              <a:buNone/>
              <a:defRPr/>
            </a:pPr>
            <a:r>
              <a:rPr lang="fa-IR" sz="2800" smtClean="0">
                <a:cs typeface="B Lotus" pitchFamily="2" charset="-78"/>
              </a:rPr>
              <a:t>(محقق قادر به كنترل ونظارت عوامل نيست).</a:t>
            </a:r>
          </a:p>
          <a:p>
            <a:pPr algn="r" rtl="1" eaLnBrk="1" hangingPunct="1">
              <a:lnSpc>
                <a:spcPct val="9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طرح هاي نيمه تجربي </a:t>
            </a:r>
          </a:p>
          <a:p>
            <a:pPr algn="r" rtl="1" eaLnBrk="1" hangingPunct="1">
              <a:lnSpc>
                <a:spcPct val="90000"/>
              </a:lnSpc>
              <a:buFont typeface="Wingdings" pitchFamily="2" charset="2"/>
              <a:buNone/>
              <a:defRPr/>
            </a:pPr>
            <a:r>
              <a:rPr lang="fa-IR" sz="2800" smtClean="0">
                <a:cs typeface="B Lotus" pitchFamily="2" charset="-78"/>
              </a:rPr>
              <a:t>(محقق به كنترل ونظارت برخي از عوامل مي پردازد ودر واقع در آزمايش هاي ميداني بكار گرفته مي شود).</a:t>
            </a:r>
          </a:p>
          <a:p>
            <a:pPr algn="r" rtl="1" eaLnBrk="1" hangingPunct="1">
              <a:lnSpc>
                <a:spcPct val="90000"/>
              </a:lnSpc>
              <a:buFont typeface="Wingdings" pitchFamily="2" charset="2"/>
              <a:buNone/>
              <a:defRPr/>
            </a:pPr>
            <a:r>
              <a:rPr lang="fa-IR" sz="2800" smtClean="0">
                <a:cs typeface="B Lotus" pitchFamily="2" charset="-78"/>
              </a:rPr>
              <a:t>ج</a:t>
            </a:r>
            <a:r>
              <a:rPr lang="ar-SA" sz="2800" smtClean="0">
                <a:cs typeface="B Lotus" pitchFamily="2" charset="-78"/>
              </a:rPr>
              <a:t>–</a:t>
            </a:r>
            <a:r>
              <a:rPr lang="fa-IR" sz="2800" smtClean="0">
                <a:cs typeface="B Lotus" pitchFamily="2" charset="-78"/>
              </a:rPr>
              <a:t> طرح هاي تجربي حقيقي </a:t>
            </a:r>
          </a:p>
          <a:p>
            <a:pPr algn="r" rtl="1" eaLnBrk="1" hangingPunct="1">
              <a:lnSpc>
                <a:spcPct val="90000"/>
              </a:lnSpc>
              <a:buFont typeface="Wingdings" pitchFamily="2" charset="2"/>
              <a:buNone/>
              <a:defRPr/>
            </a:pPr>
            <a:r>
              <a:rPr lang="fa-IR" sz="2800" smtClean="0">
                <a:cs typeface="B Lotus" pitchFamily="2" charset="-78"/>
              </a:rPr>
              <a:t>(تمامي منابع وعواملي كه سبب بي ارزشي روايي داخلي وخارجي تحقيق  مي شود مورد كنترل وبازبيني قرار مي گيردودرآزمايش هاي آزمايشگاهي  بكار گرفته مي شوند).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r>
              <a:rPr lang="fa-IR" smtClean="0">
                <a:cs typeface="B Lotus" pitchFamily="2" charset="-78"/>
              </a:rPr>
              <a:t>موانع اعتبار آزمايش </a:t>
            </a:r>
            <a:endParaRPr lang="en-US" smtClean="0">
              <a:cs typeface="B Lotus" pitchFamily="2" charset="-78"/>
            </a:endParaRPr>
          </a:p>
        </p:txBody>
      </p:sp>
      <p:sp>
        <p:nvSpPr>
          <p:cNvPr id="206851" name="Rectangle 3"/>
          <p:cNvSpPr>
            <a:spLocks noGrp="1" noChangeArrowheads="1"/>
          </p:cNvSpPr>
          <p:nvPr>
            <p:ph idx="1"/>
          </p:nvPr>
        </p:nvSpPr>
        <p:spPr/>
        <p:txBody>
          <a:bodyPr/>
          <a:lstStyle/>
          <a:p>
            <a:pPr algn="r" rtl="1" eaLnBrk="1" hangingPunct="1">
              <a:lnSpc>
                <a:spcPct val="80000"/>
              </a:lnSpc>
              <a:defRPr/>
            </a:pPr>
            <a:r>
              <a:rPr lang="fa-IR" sz="2800" smtClean="0">
                <a:cs typeface="B Lotus" pitchFamily="2" charset="-78"/>
              </a:rPr>
              <a:t> مسائل اعتبار دروني </a:t>
            </a:r>
          </a:p>
          <a:p>
            <a:pPr algn="r" rtl="1" eaLnBrk="1" hangingPunct="1">
              <a:lnSpc>
                <a:spcPct val="80000"/>
              </a:lnSpc>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مسائل مربوط به افراد مورد آزمون</a:t>
            </a:r>
          </a:p>
          <a:p>
            <a:pPr algn="r" rtl="1" eaLnBrk="1" hangingPunct="1">
              <a:lnSpc>
                <a:spcPct val="8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مسائل مربوط به فرايند آزمايش </a:t>
            </a:r>
          </a:p>
          <a:p>
            <a:pPr algn="r" rtl="1" eaLnBrk="1" hangingPunct="1">
              <a:lnSpc>
                <a:spcPct val="80000"/>
              </a:lnSpc>
              <a:buFont typeface="Wingdings" pitchFamily="2" charset="2"/>
              <a:buNone/>
              <a:defRPr/>
            </a:pPr>
            <a:r>
              <a:rPr lang="fa-IR" sz="2800" smtClean="0">
                <a:cs typeface="B Lotus" pitchFamily="2" charset="-78"/>
              </a:rPr>
              <a:t>   ج </a:t>
            </a:r>
            <a:r>
              <a:rPr lang="ar-SA" sz="2800" smtClean="0">
                <a:cs typeface="B Lotus" pitchFamily="2" charset="-78"/>
              </a:rPr>
              <a:t>–</a:t>
            </a:r>
            <a:r>
              <a:rPr lang="fa-IR" sz="2800" smtClean="0">
                <a:cs typeface="B Lotus" pitchFamily="2" charset="-78"/>
              </a:rPr>
              <a:t> مسائل مربوط به زمان</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د </a:t>
            </a:r>
            <a:r>
              <a:rPr lang="ar-SA" sz="2800" smtClean="0">
                <a:cs typeface="B Lotus" pitchFamily="2" charset="-78"/>
              </a:rPr>
              <a:t>–</a:t>
            </a:r>
            <a:r>
              <a:rPr lang="fa-IR" sz="2800" smtClean="0">
                <a:cs typeface="B Lotus" pitchFamily="2" charset="-78"/>
              </a:rPr>
              <a:t> مسائل انتخاب با عوامل ديگر</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ه </a:t>
            </a:r>
            <a:r>
              <a:rPr lang="ar-SA" sz="2800" smtClean="0">
                <a:cs typeface="B Lotus" pitchFamily="2" charset="-78"/>
              </a:rPr>
              <a:t>–</a:t>
            </a:r>
            <a:r>
              <a:rPr lang="fa-IR" sz="2800" smtClean="0">
                <a:cs typeface="B Lotus" pitchFamily="2" charset="-78"/>
              </a:rPr>
              <a:t> مسائل رگرسيون آماري </a:t>
            </a:r>
          </a:p>
          <a:p>
            <a:pPr algn="r" rtl="1" eaLnBrk="1" hangingPunct="1">
              <a:lnSpc>
                <a:spcPct val="80000"/>
              </a:lnSpc>
              <a:defRPr/>
            </a:pPr>
            <a:r>
              <a:rPr lang="fa-IR" sz="2800" smtClean="0">
                <a:cs typeface="B Lotus" pitchFamily="2" charset="-78"/>
              </a:rPr>
              <a:t> مسائل اعتبار دروني</a:t>
            </a:r>
            <a:endParaRPr lang="en-US"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تعامل محيط آزمايش </a:t>
            </a:r>
          </a:p>
          <a:p>
            <a:pPr algn="r" rtl="1" eaLnBrk="1" hangingPunct="1">
              <a:lnSpc>
                <a:spcPct val="80000"/>
              </a:lnSpc>
              <a:buFont typeface="Wingdings" pitchFamily="2" charset="2"/>
              <a:buNone/>
              <a:defRPr/>
            </a:pPr>
            <a:r>
              <a:rPr lang="fa-IR" sz="2800" smtClean="0">
                <a:cs typeface="B Lotus" pitchFamily="2" charset="-78"/>
              </a:rPr>
              <a:t>   ب - تعامل زمان انجام آزمايش با اثر آزمايش </a:t>
            </a:r>
          </a:p>
          <a:p>
            <a:pPr algn="r" rtl="1" eaLnBrk="1" hangingPunct="1">
              <a:lnSpc>
                <a:spcPct val="80000"/>
              </a:lnSpc>
              <a:buFont typeface="Wingdings" pitchFamily="2" charset="2"/>
              <a:buNone/>
              <a:defRPr/>
            </a:pPr>
            <a:r>
              <a:rPr lang="fa-IR" sz="2800" smtClean="0">
                <a:cs typeface="B Lotus" pitchFamily="2" charset="-78"/>
              </a:rPr>
              <a:t>   ج-  تعامل انتخاب افراد  آزمون</a:t>
            </a:r>
            <a:endParaRPr lang="en-US" sz="2800" smtClean="0">
              <a:cs typeface="B Lotus" pitchFamily="2" charset="-78"/>
            </a:endParaRPr>
          </a:p>
          <a:p>
            <a:pPr algn="r" rtl="1" eaLnBrk="1" hangingPunct="1">
              <a:lnSpc>
                <a:spcPct val="80000"/>
              </a:lnSpc>
              <a:buFont typeface="Wingdings" pitchFamily="2" charset="2"/>
              <a:buNone/>
              <a:defRPr/>
            </a:pPr>
            <a:endParaRPr lang="en-US" sz="2800" smtClean="0">
              <a:cs typeface="B Lotus" pitchFamily="2" charset="-78"/>
            </a:endParaRP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fa-IR" sz="4000" smtClean="0">
                <a:cs typeface="B Lotus" pitchFamily="2" charset="-78"/>
              </a:rPr>
              <a:t>نمونه هايي از مطالعات متعارف تجربي (آزمايشي)</a:t>
            </a:r>
            <a:endParaRPr lang="en-US" sz="4000" smtClean="0">
              <a:cs typeface="B Lotus" pitchFamily="2" charset="-78"/>
            </a:endParaRPr>
          </a:p>
        </p:txBody>
      </p:sp>
      <p:sp>
        <p:nvSpPr>
          <p:cNvPr id="2211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مقليسه اثر بخشي شيوه آموزش به شيوه ويدئويي دربرابر آموزش استاندارد كلاس درامر آموزش ارائه خدمات به مشتري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2-تاثير خودارزيابي برروحيه كارمند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3-تاثير تقويت مثبت بر عملكرد شغلي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fa-IR" sz="4000" smtClean="0">
                <a:cs typeface="B Lotus" pitchFamily="2" charset="-78"/>
              </a:rPr>
              <a:t>10- تحقيق </a:t>
            </a:r>
            <a:r>
              <a:rPr lang="ar-SA" sz="4000" smtClean="0">
                <a:cs typeface="B Lotus" pitchFamily="2" charset="-78"/>
              </a:rPr>
              <a:t>علّي- </a:t>
            </a:r>
            <a:r>
              <a:rPr lang="fa-IR" sz="4000" smtClean="0">
                <a:cs typeface="B Lotus" pitchFamily="2" charset="-78"/>
              </a:rPr>
              <a:t>تطبيقي </a:t>
            </a:r>
            <a:br>
              <a:rPr lang="fa-IR" sz="4000" smtClean="0">
                <a:cs typeface="B Lotus" pitchFamily="2" charset="-78"/>
              </a:rPr>
            </a:br>
            <a:endParaRPr lang="en-US" sz="4000" smtClean="0">
              <a:cs typeface="B Lotus" pitchFamily="2" charset="-78"/>
            </a:endParaRPr>
          </a:p>
        </p:txBody>
      </p:sp>
      <p:sp>
        <p:nvSpPr>
          <p:cNvPr id="20787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دراين روش متغير مستقل يا علت دستكاري نمي شود  زيراقبلا اتفاق افتاده است مانند جنسيت مرد وزن كه نمي توان آن را دستكاري نمود.</a:t>
            </a:r>
          </a:p>
          <a:p>
            <a:pPr algn="r" rtl="1" eaLnBrk="1" hangingPunct="1">
              <a:buFont typeface="Wingdings" pitchFamily="2" charset="2"/>
              <a:buNone/>
              <a:defRPr/>
            </a:pPr>
            <a:r>
              <a:rPr lang="fa-IR" smtClean="0">
                <a:cs typeface="B Lotus" pitchFamily="2" charset="-78"/>
              </a:rPr>
              <a:t>      دراين تحقيق ،گروه ها برحسب يك متغير وابسته با هم مقايسه مي شوند.اين گروهها قبل از اين كه مطالعه شوند </a:t>
            </a:r>
          </a:p>
          <a:p>
            <a:pPr algn="r" rtl="1" eaLnBrk="1" hangingPunct="1">
              <a:buFont typeface="Wingdings" pitchFamily="2" charset="2"/>
              <a:buNone/>
              <a:defRPr/>
            </a:pPr>
            <a:r>
              <a:rPr lang="fa-IR" smtClean="0">
                <a:cs typeface="B Lotus" pitchFamily="2" charset="-78"/>
              </a:rPr>
              <a:t>   از لحاظ يك متغير با هم تفاوت دارند.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r>
              <a:rPr lang="fa-IR" sz="4000" smtClean="0">
                <a:cs typeface="B Lotus" pitchFamily="2" charset="-78"/>
              </a:rPr>
              <a:t>نمونه هايي از مطالعات متعارف علي - تطبيقي</a:t>
            </a:r>
            <a:endParaRPr lang="en-US" sz="4000" smtClean="0">
              <a:cs typeface="B Lotus" pitchFamily="2" charset="-78"/>
            </a:endParaRPr>
          </a:p>
        </p:txBody>
      </p:sp>
      <p:sp>
        <p:nvSpPr>
          <p:cNvPr id="2088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تاثير آموزش كارآموزي سرپرستي برعملكرد شغلي در پايان شش ماهه اول كار يك سرپرست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2-تاثير وجود والدين مسن ميزان درغيبت كارمند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تاثير جنسيت درموفقيت شغلي فارغ التحصيلان كارشناسي مديريت بازرگاني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xfrm>
            <a:off x="468313" y="0"/>
            <a:ext cx="8229600" cy="823913"/>
          </a:xfrm>
        </p:spPr>
        <p:txBody>
          <a:bodyPr/>
          <a:lstStyle/>
          <a:p>
            <a:pPr eaLnBrk="1" hangingPunct="1">
              <a:defRPr/>
            </a:pPr>
            <a:r>
              <a:rPr lang="fa-IR" sz="4000" smtClean="0">
                <a:cs typeface="B Lotus" pitchFamily="2" charset="-78"/>
              </a:rPr>
              <a:t>رابطه تحقيقات توصيفي،علي ومطالعات اكتشافي</a:t>
            </a:r>
            <a:endParaRPr lang="en-US" sz="4000" smtClean="0">
              <a:cs typeface="B Lotus" pitchFamily="2" charset="-78"/>
            </a:endParaRPr>
          </a:p>
        </p:txBody>
      </p:sp>
      <p:sp>
        <p:nvSpPr>
          <p:cNvPr id="209923" name="Rectangle 3"/>
          <p:cNvSpPr>
            <a:spLocks noGrp="1" noChangeArrowheads="1"/>
          </p:cNvSpPr>
          <p:nvPr>
            <p:ph idx="1"/>
          </p:nvPr>
        </p:nvSpPr>
        <p:spPr>
          <a:xfrm>
            <a:off x="468313" y="908050"/>
            <a:ext cx="8229600" cy="5949950"/>
          </a:xfrm>
        </p:spPr>
        <p:txBody>
          <a:bodyPr/>
          <a:lstStyle/>
          <a:p>
            <a:pPr eaLnBrk="1" hangingPunct="1">
              <a:buFont typeface="Wingdings" pitchFamily="2" charset="2"/>
              <a:buNone/>
              <a:defRPr/>
            </a:pPr>
            <a:endParaRPr lang="en-US" smtClean="0"/>
          </a:p>
        </p:txBody>
      </p:sp>
      <p:sp>
        <p:nvSpPr>
          <p:cNvPr id="187396" name="Rectangle 4"/>
          <p:cNvSpPr>
            <a:spLocks noChangeArrowheads="1"/>
          </p:cNvSpPr>
          <p:nvPr/>
        </p:nvSpPr>
        <p:spPr bwMode="auto">
          <a:xfrm>
            <a:off x="5651500" y="1412875"/>
            <a:ext cx="1944688" cy="1008063"/>
          </a:xfrm>
          <a:prstGeom prst="rect">
            <a:avLst/>
          </a:prstGeom>
          <a:solidFill>
            <a:schemeClr val="accent1"/>
          </a:solidFill>
          <a:ln w="9525">
            <a:solidFill>
              <a:schemeClr val="tx1"/>
            </a:solidFill>
            <a:miter lim="800000"/>
            <a:headEnd/>
            <a:tailEnd/>
          </a:ln>
        </p:spPr>
        <p:txBody>
          <a:bodyPr wrap="none" anchor="ctr"/>
          <a:lstStyle/>
          <a:p>
            <a:pPr algn="ctr"/>
            <a:r>
              <a:rPr lang="fa-IR" sz="2000"/>
              <a:t>تحقيق توصيفي</a:t>
            </a:r>
            <a:r>
              <a:rPr lang="fa-IR"/>
              <a:t> </a:t>
            </a:r>
            <a:endParaRPr lang="en-US"/>
          </a:p>
        </p:txBody>
      </p:sp>
      <p:sp>
        <p:nvSpPr>
          <p:cNvPr id="187397" name="Rectangle 5"/>
          <p:cNvSpPr>
            <a:spLocks noChangeArrowheads="1"/>
          </p:cNvSpPr>
          <p:nvPr/>
        </p:nvSpPr>
        <p:spPr bwMode="auto">
          <a:xfrm>
            <a:off x="1619250" y="3141663"/>
            <a:ext cx="2160588" cy="1008062"/>
          </a:xfrm>
          <a:prstGeom prst="rect">
            <a:avLst/>
          </a:prstGeom>
          <a:solidFill>
            <a:schemeClr val="accent1"/>
          </a:solidFill>
          <a:ln w="9525">
            <a:solidFill>
              <a:schemeClr val="tx1"/>
            </a:solidFill>
            <a:miter lim="800000"/>
            <a:headEnd/>
            <a:tailEnd/>
          </a:ln>
        </p:spPr>
        <p:txBody>
          <a:bodyPr wrap="none" anchor="ctr"/>
          <a:lstStyle/>
          <a:p>
            <a:pPr algn="ctr"/>
            <a:r>
              <a:rPr lang="fa-IR" sz="2000"/>
              <a:t>مطالعات اكتشا في</a:t>
            </a:r>
            <a:r>
              <a:rPr lang="fa-IR"/>
              <a:t> </a:t>
            </a:r>
            <a:endParaRPr lang="en-US"/>
          </a:p>
        </p:txBody>
      </p:sp>
      <p:sp>
        <p:nvSpPr>
          <p:cNvPr id="187398" name="Rectangle 6"/>
          <p:cNvSpPr>
            <a:spLocks noChangeArrowheads="1"/>
          </p:cNvSpPr>
          <p:nvPr/>
        </p:nvSpPr>
        <p:spPr bwMode="auto">
          <a:xfrm flipV="1">
            <a:off x="5651500" y="5300663"/>
            <a:ext cx="1730375" cy="792162"/>
          </a:xfrm>
          <a:prstGeom prst="rect">
            <a:avLst/>
          </a:prstGeom>
          <a:solidFill>
            <a:schemeClr val="accent1"/>
          </a:solidFill>
          <a:ln w="9525">
            <a:solidFill>
              <a:schemeClr val="tx1"/>
            </a:solidFill>
            <a:miter lim="800000"/>
            <a:headEnd/>
            <a:tailEnd/>
          </a:ln>
        </p:spPr>
        <p:txBody>
          <a:bodyPr rot="10800000" wrap="none" anchor="ctr"/>
          <a:lstStyle/>
          <a:p>
            <a:pPr algn="ctr"/>
            <a:r>
              <a:rPr lang="fa-IR" sz="2000"/>
              <a:t>تحقيق علي</a:t>
            </a:r>
            <a:r>
              <a:rPr lang="fa-IR"/>
              <a:t> </a:t>
            </a:r>
            <a:endParaRPr lang="en-US"/>
          </a:p>
        </p:txBody>
      </p:sp>
      <p:sp>
        <p:nvSpPr>
          <p:cNvPr id="187399" name="Line 7"/>
          <p:cNvSpPr>
            <a:spLocks noChangeShapeType="1"/>
          </p:cNvSpPr>
          <p:nvPr/>
        </p:nvSpPr>
        <p:spPr bwMode="auto">
          <a:xfrm>
            <a:off x="6588125" y="2492375"/>
            <a:ext cx="0" cy="2592388"/>
          </a:xfrm>
          <a:prstGeom prst="line">
            <a:avLst/>
          </a:prstGeom>
          <a:noFill/>
          <a:ln w="76200">
            <a:solidFill>
              <a:schemeClr val="tx1"/>
            </a:solidFill>
            <a:round/>
            <a:headEnd/>
            <a:tailEnd type="triangle" w="med" len="med"/>
          </a:ln>
        </p:spPr>
        <p:txBody>
          <a:bodyPr/>
          <a:lstStyle/>
          <a:p>
            <a:endParaRPr lang="fa-IR"/>
          </a:p>
        </p:txBody>
      </p:sp>
      <p:sp>
        <p:nvSpPr>
          <p:cNvPr id="187400" name="Line 10"/>
          <p:cNvSpPr>
            <a:spLocks noChangeShapeType="1"/>
          </p:cNvSpPr>
          <p:nvPr/>
        </p:nvSpPr>
        <p:spPr bwMode="auto">
          <a:xfrm>
            <a:off x="2771775" y="1916113"/>
            <a:ext cx="2808288" cy="0"/>
          </a:xfrm>
          <a:prstGeom prst="line">
            <a:avLst/>
          </a:prstGeom>
          <a:noFill/>
          <a:ln w="76200">
            <a:solidFill>
              <a:schemeClr val="tx1"/>
            </a:solidFill>
            <a:round/>
            <a:headEnd/>
            <a:tailEnd type="triangle" w="med" len="med"/>
          </a:ln>
        </p:spPr>
        <p:txBody>
          <a:bodyPr/>
          <a:lstStyle/>
          <a:p>
            <a:endParaRPr lang="fa-IR"/>
          </a:p>
        </p:txBody>
      </p:sp>
      <p:sp>
        <p:nvSpPr>
          <p:cNvPr id="187401" name="Line 11"/>
          <p:cNvSpPr>
            <a:spLocks noChangeShapeType="1"/>
          </p:cNvSpPr>
          <p:nvPr/>
        </p:nvSpPr>
        <p:spPr bwMode="auto">
          <a:xfrm>
            <a:off x="6084888" y="2420938"/>
            <a:ext cx="0" cy="1152525"/>
          </a:xfrm>
          <a:prstGeom prst="line">
            <a:avLst/>
          </a:prstGeom>
          <a:noFill/>
          <a:ln w="9525">
            <a:solidFill>
              <a:schemeClr val="tx1"/>
            </a:solidFill>
            <a:round/>
            <a:headEnd/>
            <a:tailEnd/>
          </a:ln>
        </p:spPr>
        <p:txBody>
          <a:bodyPr/>
          <a:lstStyle/>
          <a:p>
            <a:endParaRPr lang="fa-IR"/>
          </a:p>
        </p:txBody>
      </p:sp>
      <p:sp>
        <p:nvSpPr>
          <p:cNvPr id="187402" name="Line 12"/>
          <p:cNvSpPr>
            <a:spLocks noChangeShapeType="1"/>
          </p:cNvSpPr>
          <p:nvPr/>
        </p:nvSpPr>
        <p:spPr bwMode="auto">
          <a:xfrm flipH="1">
            <a:off x="3779838" y="3500438"/>
            <a:ext cx="2305050" cy="0"/>
          </a:xfrm>
          <a:prstGeom prst="line">
            <a:avLst/>
          </a:prstGeom>
          <a:noFill/>
          <a:ln w="9525">
            <a:solidFill>
              <a:schemeClr val="tx1"/>
            </a:solidFill>
            <a:round/>
            <a:headEnd/>
            <a:tailEnd type="triangle" w="med" len="med"/>
          </a:ln>
        </p:spPr>
        <p:txBody>
          <a:bodyPr/>
          <a:lstStyle/>
          <a:p>
            <a:endParaRPr lang="fa-IR"/>
          </a:p>
        </p:txBody>
      </p:sp>
      <p:sp>
        <p:nvSpPr>
          <p:cNvPr id="187403" name="Line 13"/>
          <p:cNvSpPr>
            <a:spLocks noChangeShapeType="1"/>
          </p:cNvSpPr>
          <p:nvPr/>
        </p:nvSpPr>
        <p:spPr bwMode="auto">
          <a:xfrm flipH="1" flipV="1">
            <a:off x="6156325" y="4005263"/>
            <a:ext cx="0" cy="1295400"/>
          </a:xfrm>
          <a:prstGeom prst="line">
            <a:avLst/>
          </a:prstGeom>
          <a:noFill/>
          <a:ln w="9525">
            <a:solidFill>
              <a:schemeClr val="tx1"/>
            </a:solidFill>
            <a:round/>
            <a:headEnd/>
            <a:tailEnd/>
          </a:ln>
        </p:spPr>
        <p:txBody>
          <a:bodyPr/>
          <a:lstStyle/>
          <a:p>
            <a:endParaRPr lang="fa-IR"/>
          </a:p>
        </p:txBody>
      </p:sp>
      <p:sp>
        <p:nvSpPr>
          <p:cNvPr id="187404" name="Line 15"/>
          <p:cNvSpPr>
            <a:spLocks noChangeShapeType="1"/>
          </p:cNvSpPr>
          <p:nvPr/>
        </p:nvSpPr>
        <p:spPr bwMode="auto">
          <a:xfrm>
            <a:off x="2771775" y="4221163"/>
            <a:ext cx="0" cy="1584325"/>
          </a:xfrm>
          <a:prstGeom prst="line">
            <a:avLst/>
          </a:prstGeom>
          <a:noFill/>
          <a:ln w="9525">
            <a:solidFill>
              <a:schemeClr val="tx1"/>
            </a:solidFill>
            <a:round/>
            <a:headEnd/>
            <a:tailEnd/>
          </a:ln>
        </p:spPr>
        <p:txBody>
          <a:bodyPr/>
          <a:lstStyle/>
          <a:p>
            <a:endParaRPr lang="fa-IR"/>
          </a:p>
        </p:txBody>
      </p:sp>
      <p:sp>
        <p:nvSpPr>
          <p:cNvPr id="187405" name="Line 16"/>
          <p:cNvSpPr>
            <a:spLocks noChangeShapeType="1"/>
          </p:cNvSpPr>
          <p:nvPr/>
        </p:nvSpPr>
        <p:spPr bwMode="auto">
          <a:xfrm>
            <a:off x="2771775" y="5805488"/>
            <a:ext cx="2808288" cy="0"/>
          </a:xfrm>
          <a:prstGeom prst="line">
            <a:avLst/>
          </a:prstGeom>
          <a:noFill/>
          <a:ln w="9525">
            <a:solidFill>
              <a:schemeClr val="tx1"/>
            </a:solidFill>
            <a:round/>
            <a:headEnd/>
            <a:tailEnd type="triangle" w="med" len="med"/>
          </a:ln>
        </p:spPr>
        <p:txBody>
          <a:bodyPr/>
          <a:lstStyle/>
          <a:p>
            <a:endParaRPr lang="fa-IR"/>
          </a:p>
        </p:txBody>
      </p:sp>
      <p:sp>
        <p:nvSpPr>
          <p:cNvPr id="187406" name="Line 17"/>
          <p:cNvSpPr>
            <a:spLocks noChangeShapeType="1"/>
          </p:cNvSpPr>
          <p:nvPr/>
        </p:nvSpPr>
        <p:spPr bwMode="auto">
          <a:xfrm>
            <a:off x="7380288" y="5734050"/>
            <a:ext cx="863600" cy="0"/>
          </a:xfrm>
          <a:prstGeom prst="line">
            <a:avLst/>
          </a:prstGeom>
          <a:noFill/>
          <a:ln w="9525">
            <a:solidFill>
              <a:schemeClr val="tx1"/>
            </a:solidFill>
            <a:round/>
            <a:headEnd/>
            <a:tailEnd/>
          </a:ln>
        </p:spPr>
        <p:txBody>
          <a:bodyPr/>
          <a:lstStyle/>
          <a:p>
            <a:endParaRPr lang="fa-IR"/>
          </a:p>
        </p:txBody>
      </p:sp>
      <p:sp>
        <p:nvSpPr>
          <p:cNvPr id="187407" name="Line 18"/>
          <p:cNvSpPr>
            <a:spLocks noChangeShapeType="1"/>
          </p:cNvSpPr>
          <p:nvPr/>
        </p:nvSpPr>
        <p:spPr bwMode="auto">
          <a:xfrm flipV="1">
            <a:off x="8243888" y="1773238"/>
            <a:ext cx="0" cy="3960812"/>
          </a:xfrm>
          <a:prstGeom prst="line">
            <a:avLst/>
          </a:prstGeom>
          <a:noFill/>
          <a:ln w="9525">
            <a:solidFill>
              <a:schemeClr val="tx1"/>
            </a:solidFill>
            <a:round/>
            <a:headEnd/>
            <a:tailEnd/>
          </a:ln>
        </p:spPr>
        <p:txBody>
          <a:bodyPr/>
          <a:lstStyle/>
          <a:p>
            <a:endParaRPr lang="fa-IR"/>
          </a:p>
        </p:txBody>
      </p:sp>
      <p:sp>
        <p:nvSpPr>
          <p:cNvPr id="187408" name="Line 19"/>
          <p:cNvSpPr>
            <a:spLocks noChangeShapeType="1"/>
          </p:cNvSpPr>
          <p:nvPr/>
        </p:nvSpPr>
        <p:spPr bwMode="auto">
          <a:xfrm flipH="1">
            <a:off x="7596188" y="1773238"/>
            <a:ext cx="576262" cy="0"/>
          </a:xfrm>
          <a:prstGeom prst="line">
            <a:avLst/>
          </a:prstGeom>
          <a:noFill/>
          <a:ln w="9525">
            <a:solidFill>
              <a:schemeClr val="tx1"/>
            </a:solidFill>
            <a:round/>
            <a:headEnd/>
            <a:tailEnd type="triangle" w="med" len="med"/>
          </a:ln>
        </p:spPr>
        <p:txBody>
          <a:bodyPr/>
          <a:lstStyle/>
          <a:p>
            <a:endParaRPr lang="fa-IR"/>
          </a:p>
        </p:txBody>
      </p:sp>
      <p:sp>
        <p:nvSpPr>
          <p:cNvPr id="187409" name="Line 21"/>
          <p:cNvSpPr>
            <a:spLocks noChangeShapeType="1"/>
          </p:cNvSpPr>
          <p:nvPr/>
        </p:nvSpPr>
        <p:spPr bwMode="auto">
          <a:xfrm flipV="1">
            <a:off x="2771775" y="1916113"/>
            <a:ext cx="0" cy="1152525"/>
          </a:xfrm>
          <a:prstGeom prst="line">
            <a:avLst/>
          </a:prstGeom>
          <a:noFill/>
          <a:ln w="57150">
            <a:solidFill>
              <a:schemeClr val="tx1"/>
            </a:solidFill>
            <a:round/>
            <a:headEnd/>
            <a:tailEnd/>
          </a:ln>
        </p:spPr>
        <p:txBody>
          <a:bodyPr/>
          <a:lstStyle/>
          <a:p>
            <a:endParaRPr lang="fa-IR"/>
          </a:p>
        </p:txBody>
      </p:sp>
      <p:sp>
        <p:nvSpPr>
          <p:cNvPr id="187410" name="Line 22"/>
          <p:cNvSpPr>
            <a:spLocks noChangeShapeType="1"/>
          </p:cNvSpPr>
          <p:nvPr/>
        </p:nvSpPr>
        <p:spPr bwMode="auto">
          <a:xfrm flipH="1">
            <a:off x="3779838" y="4005263"/>
            <a:ext cx="2376487"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fa-IR" sz="4000" smtClean="0">
                <a:cs typeface="B Lotus" pitchFamily="2" charset="-78"/>
              </a:rPr>
              <a:t>4-اهميت وضرورت موضوع تحقيق </a:t>
            </a:r>
            <a:br>
              <a:rPr lang="fa-IR" sz="4000" smtClean="0">
                <a:cs typeface="B Lotus" pitchFamily="2" charset="-78"/>
              </a:rPr>
            </a:br>
            <a:endParaRPr lang="en-US" sz="4000" smtClean="0">
              <a:cs typeface="B Lotus" pitchFamily="2" charset="-78"/>
            </a:endParaRPr>
          </a:p>
        </p:txBody>
      </p:sp>
      <p:sp>
        <p:nvSpPr>
          <p:cNvPr id="2150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4-1-اهميت تحقيق از نظر تئوري </a:t>
            </a:r>
          </a:p>
          <a:p>
            <a:pPr algn="r" rtl="1" eaLnBrk="1" hangingPunct="1">
              <a:lnSpc>
                <a:spcPct val="90000"/>
              </a:lnSpc>
              <a:buFont typeface="Wingdings" pitchFamily="2" charset="2"/>
              <a:buNone/>
              <a:defRPr/>
            </a:pPr>
            <a:r>
              <a:rPr lang="fa-IR" sz="2800" smtClean="0">
                <a:cs typeface="B Lotus" pitchFamily="2" charset="-78"/>
              </a:rPr>
              <a:t>   پژوهشگر بايد بتواند با توجه به دانش وادبيات موجود ضرورت انجام تحقيق خود را بيان كند.</a:t>
            </a:r>
          </a:p>
          <a:p>
            <a:pPr algn="r" rtl="1" eaLnBrk="1" hangingPunct="1">
              <a:lnSpc>
                <a:spcPct val="90000"/>
              </a:lnSpc>
              <a:buFont typeface="Wingdings" pitchFamily="2" charset="2"/>
              <a:buNone/>
              <a:defRPr/>
            </a:pPr>
            <a:r>
              <a:rPr lang="fa-IR" sz="2800" smtClean="0">
                <a:cs typeface="B Lotus" pitchFamily="2" charset="-78"/>
              </a:rPr>
              <a:t>4-2- اهميت تحقيق از نظر مديران اجرايي وضرورت هاي سازماني</a:t>
            </a:r>
          </a:p>
          <a:p>
            <a:pPr algn="r" rtl="1" eaLnBrk="1" hangingPunct="1">
              <a:lnSpc>
                <a:spcPct val="90000"/>
              </a:lnSpc>
              <a:buFont typeface="Wingdings" pitchFamily="2" charset="2"/>
              <a:buNone/>
              <a:defRPr/>
            </a:pPr>
            <a:r>
              <a:rPr lang="fa-IR" sz="2800" smtClean="0">
                <a:cs typeface="B Lotus" pitchFamily="2" charset="-78"/>
              </a:rPr>
              <a:t>به طور كلي پژوهشگر بايد بيان نمايد:</a:t>
            </a:r>
          </a:p>
          <a:p>
            <a:pPr algn="r" rtl="1" eaLnBrk="1" hangingPunct="1">
              <a:lnSpc>
                <a:spcPct val="90000"/>
              </a:lnSpc>
              <a:defRPr/>
            </a:pPr>
            <a:r>
              <a:rPr lang="fa-IR" sz="2800" smtClean="0">
                <a:cs typeface="B Lotus" pitchFamily="2" charset="-78"/>
              </a:rPr>
              <a:t>چرا انجام تحقيق ضرورت دارد؟</a:t>
            </a:r>
          </a:p>
          <a:p>
            <a:pPr algn="r" rtl="1" eaLnBrk="1" hangingPunct="1">
              <a:lnSpc>
                <a:spcPct val="90000"/>
              </a:lnSpc>
              <a:defRPr/>
            </a:pPr>
            <a:r>
              <a:rPr lang="fa-IR" sz="2800" smtClean="0">
                <a:cs typeface="B Lotus" pitchFamily="2" charset="-78"/>
              </a:rPr>
              <a:t>چرا در اين مقطع زماني بايد تحقيق انجام شود؟</a:t>
            </a:r>
          </a:p>
          <a:p>
            <a:pPr algn="r" rtl="1" eaLnBrk="1" hangingPunct="1">
              <a:lnSpc>
                <a:spcPct val="90000"/>
              </a:lnSpc>
              <a:defRPr/>
            </a:pPr>
            <a:r>
              <a:rPr lang="fa-IR" sz="2800" smtClean="0">
                <a:cs typeface="B Lotus" pitchFamily="2" charset="-78"/>
              </a:rPr>
              <a:t>انجام تحقيق چه تاثيري در پيشبرد علم مديريت دارد؟</a:t>
            </a:r>
          </a:p>
          <a:p>
            <a:pPr algn="r" rtl="1" eaLnBrk="1" hangingPunct="1">
              <a:lnSpc>
                <a:spcPct val="90000"/>
              </a:lnSpc>
              <a:defRPr/>
            </a:pPr>
            <a:r>
              <a:rPr lang="fa-IR" sz="2800" smtClean="0">
                <a:cs typeface="B Lotus" pitchFamily="2" charset="-78"/>
              </a:rPr>
              <a:t>چه خلاء علمي را در رشته مديريت مي تواند پر كند؟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539750" y="-242888"/>
            <a:ext cx="8229600" cy="242888"/>
          </a:xfrm>
        </p:spPr>
        <p:txBody>
          <a:bodyPr/>
          <a:lstStyle/>
          <a:p>
            <a:pPr eaLnBrk="1" hangingPunct="1">
              <a:defRPr/>
            </a:pPr>
            <a:endParaRPr lang="en-US" sz="4000" smtClean="0">
              <a:cs typeface="B Lotus" pitchFamily="2" charset="-78"/>
            </a:endParaRPr>
          </a:p>
        </p:txBody>
      </p:sp>
      <p:sp>
        <p:nvSpPr>
          <p:cNvPr id="214019" name="Rectangle 3"/>
          <p:cNvSpPr>
            <a:spLocks noGrp="1" noChangeArrowheads="1"/>
          </p:cNvSpPr>
          <p:nvPr>
            <p:ph idx="1"/>
          </p:nvPr>
        </p:nvSpPr>
        <p:spPr>
          <a:xfrm>
            <a:off x="468313" y="1052513"/>
            <a:ext cx="8229600" cy="4968875"/>
          </a:xfrm>
        </p:spPr>
        <p:txBody>
          <a:bodyPr/>
          <a:lstStyle/>
          <a:p>
            <a:pPr eaLnBrk="1" hangingPunct="1">
              <a:buFont typeface="Wingdings" pitchFamily="2" charset="2"/>
              <a:buNone/>
              <a:defRPr/>
            </a:pPr>
            <a:endParaRPr lang="en-US" smtClean="0"/>
          </a:p>
        </p:txBody>
      </p:sp>
      <p:graphicFrame>
        <p:nvGraphicFramePr>
          <p:cNvPr id="214054" name="Group 38"/>
          <p:cNvGraphicFramePr>
            <a:graphicFrameLocks noGrp="1"/>
          </p:cNvGraphicFramePr>
          <p:nvPr/>
        </p:nvGraphicFramePr>
        <p:xfrm>
          <a:off x="468313" y="333375"/>
          <a:ext cx="8207375" cy="6915150"/>
        </p:xfrm>
        <a:graphic>
          <a:graphicData uri="http://schemas.openxmlformats.org/drawingml/2006/table">
            <a:tbl>
              <a:tblPr/>
              <a:tblGrid>
                <a:gridCol w="3382962"/>
                <a:gridCol w="3600450"/>
                <a:gridCol w="1223963"/>
              </a:tblGrid>
              <a:tr h="6477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هدف</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674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تحولات  ساختاراداري ايران</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سرشماري جمعيت ،پيمايش هاي كشف وقايع</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طولي رشد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مطالعات عرضي رشد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خط مشي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بازسازي دقيق وعيني گذشته،غالبادررابطه باحمايت وحفظ يك فرضيه</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توصيف سيستماتيك موقعيت يا زمينه مورد علاقه با دقت وحفظ عينيت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بررسي الگو وآهنگ رشد ويا تغييرات تابع زمان</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تاريخي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توصيفي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تكويني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5" name="Rectangle 35"/>
          <p:cNvSpPr>
            <a:spLocks noGrp="1" noChangeArrowheads="1"/>
          </p:cNvSpPr>
          <p:nvPr>
            <p:ph type="title"/>
          </p:nvPr>
        </p:nvSpPr>
        <p:spPr>
          <a:xfrm>
            <a:off x="468313" y="-892175"/>
            <a:ext cx="8229600" cy="892175"/>
          </a:xfrm>
        </p:spPr>
        <p:txBody>
          <a:bodyPr/>
          <a:lstStyle/>
          <a:p>
            <a:pPr eaLnBrk="1" hangingPunct="1">
              <a:defRPr/>
            </a:pPr>
            <a:endParaRPr lang="en-US" smtClean="0">
              <a:cs typeface="B Lotus" pitchFamily="2" charset="-78"/>
            </a:endParaRPr>
          </a:p>
        </p:txBody>
      </p:sp>
      <p:graphicFrame>
        <p:nvGraphicFramePr>
          <p:cNvPr id="215091" name="Group 51"/>
          <p:cNvGraphicFramePr>
            <a:graphicFrameLocks noGrp="1"/>
          </p:cNvGraphicFramePr>
          <p:nvPr>
            <p:ph type="tbl" idx="1"/>
          </p:nvPr>
        </p:nvGraphicFramePr>
        <p:xfrm>
          <a:off x="457200" y="115888"/>
          <a:ext cx="8229600" cy="6773862"/>
        </p:xfrm>
        <a:graphic>
          <a:graphicData uri="http://schemas.openxmlformats.org/drawingml/2006/table">
            <a:tbl>
              <a:tblPr/>
              <a:tblGrid>
                <a:gridCol w="3251200"/>
                <a:gridCol w="3384550"/>
                <a:gridCol w="1593850"/>
              </a:tblGrid>
              <a:tr h="51811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هدف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5751">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بررسي تاريخچه زندگي كود كي كه عليرغم هوش متوسط بالا مبتلا به ناتوانيهاي جدي فراگيري است.</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بررسي رابطه بين نمرات آزمون قدرت قرائت بايك يا چند متغير مورد نظر</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مطالعه دفا تر بايگاني ده سال گذشته مدرسه اي بمنظور شناسايي عوامل مؤثردر ترك تحصيل دانش آموزان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بررسي اثرات وميزان كارايي سه روش متفا وت تدريس به دانشجويان</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(با تاكيدبرضرورت تقسيم بندي تصادفي دانشجويان واستادان به گروهها وروشها)</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مطالعه فشرده ومتمركز گذشته ،وضعيت فعلي ،وواكنش هاي محيطي يك واحد اجتماعي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بررسي ميزان ربط تغييرات يك عامل با تغييرات يك يا چند عامل ديگربرحسب ضريب همبستگي</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بمنظور بررسي كليه روابط علي ممكن ازطريق مشاهده برخي از آثار فعلي وبررسي داده هاي قديمي،درجستجوي علل توجيه كننده</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بررسي كليه روابط علي ممكن باقراردادن يك ياچند گروه تجربي در معرض يك يا چند عامل تجربي ومقايسه نتايج بايك يا چند گروه كنترل</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موردي وميداني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همبستگي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علي </a:t>
                      </a:r>
                      <a:r>
                        <a:rPr kumimoji="0" lang="ar-SA"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قياسي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تجربي حقيقي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468313" y="260350"/>
            <a:ext cx="8229600" cy="73025"/>
          </a:xfrm>
        </p:spPr>
        <p:txBody>
          <a:bodyPr/>
          <a:lstStyle/>
          <a:p>
            <a:pPr eaLnBrk="1" hangingPunct="1">
              <a:defRPr/>
            </a:pPr>
            <a:endParaRPr lang="en-US" sz="4000" smtClean="0">
              <a:cs typeface="B Lotus" pitchFamily="2" charset="-78"/>
            </a:endParaRPr>
          </a:p>
        </p:txBody>
      </p:sp>
      <p:graphicFrame>
        <p:nvGraphicFramePr>
          <p:cNvPr id="216108" name="Group 44"/>
          <p:cNvGraphicFramePr>
            <a:graphicFrameLocks noGrp="1"/>
          </p:cNvGraphicFramePr>
          <p:nvPr>
            <p:ph idx="1"/>
          </p:nvPr>
        </p:nvGraphicFramePr>
        <p:xfrm>
          <a:off x="457200" y="404813"/>
          <a:ext cx="8229600" cy="6264275"/>
        </p:xfrm>
        <a:graphic>
          <a:graphicData uri="http://schemas.openxmlformats.org/drawingml/2006/table">
            <a:tbl>
              <a:tblPr/>
              <a:tblGrid>
                <a:gridCol w="3251200"/>
                <a:gridCol w="3384550"/>
                <a:gridCol w="1593850"/>
              </a:tblGrid>
              <a:tr h="53816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مثالها</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هدف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26112">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كليه تحقيقا ت مشهور به تجربيات ميداني ؛ تحقيقات عملي واجرايي؛ونيز اشكال پيچيده تر تحقيق كاربردي كه در جستجوي عوامل علي درزندگي واقعي است ،يعني آنجا كه كنترل فقط بصورت نسبي امكان دارد.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برنامه كارآموزي ضمن تدريس معلمان ،كه هدف آن آشناساختن آنها با مهارتهاي جديد بمنظور ترغيب دانش آموزان به بحث دركلاس است.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نزديك ساختن تحقيق به شرايط تجربيات حقيقي در مواردي كه امكان كنترل ويا به كارگيري تمام متغيرهاي مربوط وجود ندارد .محقق با يد توافقهاي صورت گرفتهدر مورد روايي بيروني ودروني طرح را كاملا درك كند وتحقيق خويش راباتوجه به همان محدوديتها به انجام رساند.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بمنظور تدوين وتوسعه مهارتها يا شيوه هاي جديد ونيز حل مشكلات مربوط به كلاس يا ديگر محيط هاي اجرايي</a:t>
                      </a: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شبه تجربي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كاربردي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003" name="Rectangle 59"/>
          <p:cNvSpPr>
            <a:spLocks noGrp="1" noChangeArrowheads="1"/>
          </p:cNvSpPr>
          <p:nvPr>
            <p:ph type="title"/>
          </p:nvPr>
        </p:nvSpPr>
        <p:spPr>
          <a:xfrm>
            <a:off x="323850" y="0"/>
            <a:ext cx="8229600" cy="836613"/>
          </a:xfrm>
        </p:spPr>
        <p:txBody>
          <a:bodyPr/>
          <a:lstStyle/>
          <a:p>
            <a:pPr eaLnBrk="1" hangingPunct="1">
              <a:defRPr/>
            </a:pPr>
            <a:r>
              <a:rPr lang="fa-IR" sz="3600" smtClean="0">
                <a:cs typeface="B Lotus" pitchFamily="2" charset="-78"/>
              </a:rPr>
              <a:t>درخت تصميم گيري براي انتخاب روشهاي تحقيق</a:t>
            </a:r>
            <a:r>
              <a:rPr lang="fa-IR" smtClean="0">
                <a:cs typeface="B Lotus" pitchFamily="2" charset="-78"/>
              </a:rPr>
              <a:t> </a:t>
            </a:r>
            <a:endParaRPr lang="en-US" smtClean="0">
              <a:cs typeface="B Lotus" pitchFamily="2" charset="-78"/>
            </a:endParaRPr>
          </a:p>
        </p:txBody>
      </p:sp>
      <p:graphicFrame>
        <p:nvGraphicFramePr>
          <p:cNvPr id="211054" name="Group 110"/>
          <p:cNvGraphicFramePr>
            <a:graphicFrameLocks noGrp="1"/>
          </p:cNvGraphicFramePr>
          <p:nvPr>
            <p:ph type="tbl" idx="1"/>
          </p:nvPr>
        </p:nvGraphicFramePr>
        <p:xfrm>
          <a:off x="468313" y="908050"/>
          <a:ext cx="8229600" cy="5545138"/>
        </p:xfrm>
        <a:graphic>
          <a:graphicData uri="http://schemas.openxmlformats.org/drawingml/2006/table">
            <a:tbl>
              <a:tblPr/>
              <a:tblGrid>
                <a:gridCol w="1366837"/>
                <a:gridCol w="2089150"/>
                <a:gridCol w="3095625"/>
                <a:gridCol w="1677988"/>
              </a:tblGrid>
              <a:tr h="68738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شرايط فعلي ؟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روابط  پيش بيني پذير؟</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آيا متغيرهاي مستقر دستكاري مي شوند ؟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روابط علت و معلولي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577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08" name="Rectangle 80"/>
          <p:cNvSpPr>
            <a:spLocks noChangeArrowheads="1"/>
          </p:cNvSpPr>
          <p:nvPr/>
        </p:nvSpPr>
        <p:spPr bwMode="auto">
          <a:xfrm>
            <a:off x="6877050" y="3357563"/>
            <a:ext cx="287338" cy="2873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09" name="Rectangle 81"/>
          <p:cNvSpPr>
            <a:spLocks noChangeArrowheads="1"/>
          </p:cNvSpPr>
          <p:nvPr/>
        </p:nvSpPr>
        <p:spPr bwMode="auto">
          <a:xfrm>
            <a:off x="8532813" y="4005263"/>
            <a:ext cx="287337" cy="2873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0" name="Rectangle 82"/>
          <p:cNvSpPr>
            <a:spLocks noChangeArrowheads="1"/>
          </p:cNvSpPr>
          <p:nvPr/>
        </p:nvSpPr>
        <p:spPr bwMode="auto">
          <a:xfrm>
            <a:off x="3779838" y="4724400"/>
            <a:ext cx="287337" cy="28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1" name="Rectangle 83"/>
          <p:cNvSpPr>
            <a:spLocks noChangeArrowheads="1"/>
          </p:cNvSpPr>
          <p:nvPr/>
        </p:nvSpPr>
        <p:spPr bwMode="auto">
          <a:xfrm>
            <a:off x="1692275" y="5229225"/>
            <a:ext cx="287338" cy="2873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91512" name="Line 84"/>
          <p:cNvSpPr>
            <a:spLocks noChangeShapeType="1"/>
          </p:cNvSpPr>
          <p:nvPr/>
        </p:nvSpPr>
        <p:spPr bwMode="auto">
          <a:xfrm flipH="1" flipV="1">
            <a:off x="1258888" y="4941888"/>
            <a:ext cx="433387" cy="431800"/>
          </a:xfrm>
          <a:prstGeom prst="line">
            <a:avLst/>
          </a:prstGeom>
          <a:noFill/>
          <a:ln w="9525">
            <a:solidFill>
              <a:schemeClr val="tx1"/>
            </a:solidFill>
            <a:round/>
            <a:headEnd/>
            <a:tailEnd/>
          </a:ln>
        </p:spPr>
        <p:txBody>
          <a:bodyPr/>
          <a:lstStyle/>
          <a:p>
            <a:endParaRPr lang="fa-IR"/>
          </a:p>
        </p:txBody>
      </p:sp>
      <p:sp>
        <p:nvSpPr>
          <p:cNvPr id="191513" name="Line 85"/>
          <p:cNvSpPr>
            <a:spLocks noChangeShapeType="1"/>
          </p:cNvSpPr>
          <p:nvPr/>
        </p:nvSpPr>
        <p:spPr bwMode="auto">
          <a:xfrm flipH="1">
            <a:off x="1116013" y="5373688"/>
            <a:ext cx="576262" cy="360362"/>
          </a:xfrm>
          <a:prstGeom prst="line">
            <a:avLst/>
          </a:prstGeom>
          <a:noFill/>
          <a:ln w="9525">
            <a:solidFill>
              <a:schemeClr val="tx1"/>
            </a:solidFill>
            <a:round/>
            <a:headEnd/>
            <a:tailEnd/>
          </a:ln>
        </p:spPr>
        <p:txBody>
          <a:bodyPr/>
          <a:lstStyle/>
          <a:p>
            <a:endParaRPr lang="fa-IR"/>
          </a:p>
        </p:txBody>
      </p:sp>
      <p:sp>
        <p:nvSpPr>
          <p:cNvPr id="191514" name="Line 86"/>
          <p:cNvSpPr>
            <a:spLocks noChangeShapeType="1"/>
          </p:cNvSpPr>
          <p:nvPr/>
        </p:nvSpPr>
        <p:spPr bwMode="auto">
          <a:xfrm flipH="1">
            <a:off x="1979613" y="4868863"/>
            <a:ext cx="1800225" cy="504825"/>
          </a:xfrm>
          <a:prstGeom prst="line">
            <a:avLst/>
          </a:prstGeom>
          <a:noFill/>
          <a:ln w="9525">
            <a:solidFill>
              <a:schemeClr val="tx1"/>
            </a:solidFill>
            <a:round/>
            <a:headEnd/>
            <a:tailEnd/>
          </a:ln>
        </p:spPr>
        <p:txBody>
          <a:bodyPr/>
          <a:lstStyle/>
          <a:p>
            <a:endParaRPr lang="fa-IR"/>
          </a:p>
        </p:txBody>
      </p:sp>
      <p:sp>
        <p:nvSpPr>
          <p:cNvPr id="191515" name="Line 87"/>
          <p:cNvSpPr>
            <a:spLocks noChangeShapeType="1"/>
          </p:cNvSpPr>
          <p:nvPr/>
        </p:nvSpPr>
        <p:spPr bwMode="auto">
          <a:xfrm flipH="1" flipV="1">
            <a:off x="3059113" y="4292600"/>
            <a:ext cx="720725" cy="576263"/>
          </a:xfrm>
          <a:prstGeom prst="line">
            <a:avLst/>
          </a:prstGeom>
          <a:noFill/>
          <a:ln w="9525">
            <a:solidFill>
              <a:schemeClr val="tx1"/>
            </a:solidFill>
            <a:round/>
            <a:headEnd/>
            <a:tailEnd/>
          </a:ln>
        </p:spPr>
        <p:txBody>
          <a:bodyPr/>
          <a:lstStyle/>
          <a:p>
            <a:endParaRPr lang="fa-IR"/>
          </a:p>
        </p:txBody>
      </p:sp>
      <p:sp>
        <p:nvSpPr>
          <p:cNvPr id="191516" name="Line 88"/>
          <p:cNvSpPr>
            <a:spLocks noChangeShapeType="1"/>
          </p:cNvSpPr>
          <p:nvPr/>
        </p:nvSpPr>
        <p:spPr bwMode="auto">
          <a:xfrm flipH="1">
            <a:off x="4067175" y="4076700"/>
            <a:ext cx="4465638" cy="792163"/>
          </a:xfrm>
          <a:prstGeom prst="line">
            <a:avLst/>
          </a:prstGeom>
          <a:noFill/>
          <a:ln w="9525">
            <a:solidFill>
              <a:schemeClr val="tx1"/>
            </a:solidFill>
            <a:round/>
            <a:headEnd/>
            <a:tailEnd/>
          </a:ln>
        </p:spPr>
        <p:txBody>
          <a:bodyPr/>
          <a:lstStyle/>
          <a:p>
            <a:endParaRPr lang="fa-IR"/>
          </a:p>
        </p:txBody>
      </p:sp>
      <p:sp>
        <p:nvSpPr>
          <p:cNvPr id="191517" name="Line 90"/>
          <p:cNvSpPr>
            <a:spLocks noChangeShapeType="1"/>
          </p:cNvSpPr>
          <p:nvPr/>
        </p:nvSpPr>
        <p:spPr bwMode="auto">
          <a:xfrm flipH="1" flipV="1">
            <a:off x="5940425" y="3068638"/>
            <a:ext cx="936625" cy="360362"/>
          </a:xfrm>
          <a:prstGeom prst="line">
            <a:avLst/>
          </a:prstGeom>
          <a:noFill/>
          <a:ln w="9525">
            <a:solidFill>
              <a:schemeClr val="tx1"/>
            </a:solidFill>
            <a:round/>
            <a:headEnd/>
            <a:tailEnd/>
          </a:ln>
        </p:spPr>
        <p:txBody>
          <a:bodyPr/>
          <a:lstStyle/>
          <a:p>
            <a:endParaRPr lang="fa-IR"/>
          </a:p>
        </p:txBody>
      </p:sp>
      <p:sp>
        <p:nvSpPr>
          <p:cNvPr id="191518" name="Line 91"/>
          <p:cNvSpPr>
            <a:spLocks noChangeShapeType="1"/>
          </p:cNvSpPr>
          <p:nvPr/>
        </p:nvSpPr>
        <p:spPr bwMode="auto">
          <a:xfrm flipH="1">
            <a:off x="5867400" y="3429000"/>
            <a:ext cx="1009650" cy="287338"/>
          </a:xfrm>
          <a:prstGeom prst="line">
            <a:avLst/>
          </a:prstGeom>
          <a:noFill/>
          <a:ln w="9525">
            <a:solidFill>
              <a:schemeClr val="tx1"/>
            </a:solidFill>
            <a:round/>
            <a:headEnd/>
            <a:tailEnd/>
          </a:ln>
        </p:spPr>
        <p:txBody>
          <a:bodyPr/>
          <a:lstStyle/>
          <a:p>
            <a:endParaRPr lang="fa-IR"/>
          </a:p>
        </p:txBody>
      </p:sp>
      <p:sp>
        <p:nvSpPr>
          <p:cNvPr id="191519" name="WordArt 92"/>
          <p:cNvSpPr>
            <a:spLocks noChangeArrowheads="1" noChangeShapeType="1" noTextEdit="1"/>
          </p:cNvSpPr>
          <p:nvPr/>
        </p:nvSpPr>
        <p:spPr bwMode="auto">
          <a:xfrm>
            <a:off x="684213" y="4652963"/>
            <a:ext cx="523875" cy="314325"/>
          </a:xfrm>
          <a:prstGeom prst="rect">
            <a:avLst/>
          </a:prstGeom>
        </p:spPr>
        <p:txBody>
          <a:bodyPr wrap="none" fromWordArt="1">
            <a:prstTxWarp prst="textPlain">
              <a:avLst>
                <a:gd name="adj" fmla="val 50000"/>
              </a:avLst>
            </a:prstTxWarp>
          </a:bodyPr>
          <a:lstStyle/>
          <a:p>
            <a:pPr algn="ctr" rtl="1"/>
            <a:r>
              <a:rPr lang="fa-IR" sz="1400" kern="10">
                <a:ln w="9525">
                  <a:solidFill>
                    <a:schemeClr val="tx1"/>
                  </a:solidFill>
                  <a:round/>
                  <a:headEnd/>
                  <a:tailEnd/>
                </a:ln>
                <a:solidFill>
                  <a:schemeClr val="tx2"/>
                </a:solidFill>
                <a:cs typeface="B Titr"/>
              </a:rPr>
              <a:t>توصيفي </a:t>
            </a:r>
          </a:p>
        </p:txBody>
      </p:sp>
      <p:sp>
        <p:nvSpPr>
          <p:cNvPr id="191520" name="WordArt 94"/>
          <p:cNvSpPr>
            <a:spLocks noChangeArrowheads="1" noChangeShapeType="1" noTextEdit="1"/>
          </p:cNvSpPr>
          <p:nvPr/>
        </p:nvSpPr>
        <p:spPr bwMode="auto">
          <a:xfrm>
            <a:off x="539750" y="5734050"/>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تاريخي </a:t>
            </a:r>
          </a:p>
        </p:txBody>
      </p:sp>
      <p:sp>
        <p:nvSpPr>
          <p:cNvPr id="191521" name="WordArt 96"/>
          <p:cNvSpPr>
            <a:spLocks noChangeArrowheads="1" noChangeShapeType="1" noTextEdit="1"/>
          </p:cNvSpPr>
          <p:nvPr/>
        </p:nvSpPr>
        <p:spPr bwMode="auto">
          <a:xfrm>
            <a:off x="2268538" y="4005263"/>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همبستگي</a:t>
            </a:r>
          </a:p>
        </p:txBody>
      </p:sp>
      <p:sp>
        <p:nvSpPr>
          <p:cNvPr id="191522" name="WordArt 97"/>
          <p:cNvSpPr>
            <a:spLocks noChangeArrowheads="1" noChangeShapeType="1" noTextEdit="1"/>
          </p:cNvSpPr>
          <p:nvPr/>
        </p:nvSpPr>
        <p:spPr bwMode="auto">
          <a:xfrm>
            <a:off x="1547813" y="4797425"/>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3" name="WordArt 98"/>
          <p:cNvSpPr>
            <a:spLocks noChangeArrowheads="1" noChangeShapeType="1" noTextEdit="1"/>
          </p:cNvSpPr>
          <p:nvPr/>
        </p:nvSpPr>
        <p:spPr bwMode="auto">
          <a:xfrm>
            <a:off x="1547813" y="558958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4" name="WordArt 99"/>
          <p:cNvSpPr>
            <a:spLocks noChangeArrowheads="1" noChangeShapeType="1" noTextEdit="1"/>
          </p:cNvSpPr>
          <p:nvPr/>
        </p:nvSpPr>
        <p:spPr bwMode="auto">
          <a:xfrm>
            <a:off x="2916238" y="537368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5" name="WordArt 100"/>
          <p:cNvSpPr>
            <a:spLocks noChangeArrowheads="1" noChangeShapeType="1" noTextEdit="1"/>
          </p:cNvSpPr>
          <p:nvPr/>
        </p:nvSpPr>
        <p:spPr bwMode="auto">
          <a:xfrm>
            <a:off x="3635375" y="42926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6" name="WordArt 101"/>
          <p:cNvSpPr>
            <a:spLocks noChangeArrowheads="1" noChangeShapeType="1" noTextEdit="1"/>
          </p:cNvSpPr>
          <p:nvPr/>
        </p:nvSpPr>
        <p:spPr bwMode="auto">
          <a:xfrm>
            <a:off x="6372225" y="29972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7" name="WordArt 102"/>
          <p:cNvSpPr>
            <a:spLocks noChangeArrowheads="1" noChangeShapeType="1" noTextEdit="1"/>
          </p:cNvSpPr>
          <p:nvPr/>
        </p:nvSpPr>
        <p:spPr bwMode="auto">
          <a:xfrm>
            <a:off x="8388350" y="3716338"/>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بله</a:t>
            </a:r>
          </a:p>
        </p:txBody>
      </p:sp>
      <p:sp>
        <p:nvSpPr>
          <p:cNvPr id="191528" name="WordArt 103"/>
          <p:cNvSpPr>
            <a:spLocks noChangeArrowheads="1" noChangeShapeType="1" noTextEdit="1"/>
          </p:cNvSpPr>
          <p:nvPr/>
        </p:nvSpPr>
        <p:spPr bwMode="auto">
          <a:xfrm>
            <a:off x="6443663" y="3716338"/>
            <a:ext cx="214312"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29" name="WordArt 104"/>
          <p:cNvSpPr>
            <a:spLocks noChangeArrowheads="1" noChangeShapeType="1" noTextEdit="1"/>
          </p:cNvSpPr>
          <p:nvPr/>
        </p:nvSpPr>
        <p:spPr bwMode="auto">
          <a:xfrm>
            <a:off x="7956550" y="4508500"/>
            <a:ext cx="214313" cy="215900"/>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solidFill>
                  <a:schemeClr val="tx2"/>
                </a:solidFill>
                <a:cs typeface="B Titr"/>
              </a:rPr>
              <a:t>خير</a:t>
            </a:r>
          </a:p>
        </p:txBody>
      </p:sp>
      <p:sp>
        <p:nvSpPr>
          <p:cNvPr id="191530" name="WordArt 106"/>
          <p:cNvSpPr>
            <a:spLocks noChangeArrowheads="1" noChangeShapeType="1" noTextEdit="1"/>
          </p:cNvSpPr>
          <p:nvPr/>
        </p:nvSpPr>
        <p:spPr bwMode="auto">
          <a:xfrm>
            <a:off x="5364163" y="2852738"/>
            <a:ext cx="514350" cy="314325"/>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تجربي </a:t>
            </a:r>
          </a:p>
        </p:txBody>
      </p:sp>
      <p:sp>
        <p:nvSpPr>
          <p:cNvPr id="191531" name="WordArt 107"/>
          <p:cNvSpPr>
            <a:spLocks noChangeArrowheads="1" noChangeShapeType="1" noTextEdit="1"/>
          </p:cNvSpPr>
          <p:nvPr/>
        </p:nvSpPr>
        <p:spPr bwMode="auto">
          <a:xfrm>
            <a:off x="4643438" y="3644900"/>
            <a:ext cx="1019175" cy="360363"/>
          </a:xfrm>
          <a:prstGeom prst="rect">
            <a:avLst/>
          </a:prstGeom>
        </p:spPr>
        <p:txBody>
          <a:bodyPr wrap="none" fromWordArt="1">
            <a:prstTxWarp prst="textPlain">
              <a:avLst>
                <a:gd name="adj" fmla="val 50000"/>
              </a:avLst>
            </a:prstTxWarp>
          </a:bodyPr>
          <a:lstStyle/>
          <a:p>
            <a:pPr algn="ctr" rtl="1"/>
            <a:r>
              <a:rPr lang="fa-IR" sz="1400" kern="10">
                <a:ln w="9525">
                  <a:solidFill>
                    <a:srgbClr val="000000"/>
                  </a:solidFill>
                  <a:round/>
                  <a:headEnd/>
                  <a:tailEnd/>
                </a:ln>
                <a:solidFill>
                  <a:schemeClr val="tx2"/>
                </a:solidFill>
                <a:cs typeface="B Titr"/>
              </a:rPr>
              <a:t>علي _ تطبيقي</a:t>
            </a:r>
          </a:p>
        </p:txBody>
      </p:sp>
      <p:sp>
        <p:nvSpPr>
          <p:cNvPr id="191532" name="Line 112"/>
          <p:cNvSpPr>
            <a:spLocks noChangeShapeType="1"/>
          </p:cNvSpPr>
          <p:nvPr/>
        </p:nvSpPr>
        <p:spPr bwMode="auto">
          <a:xfrm flipH="1" flipV="1">
            <a:off x="7164388" y="3500438"/>
            <a:ext cx="1295400" cy="576262"/>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defRPr/>
            </a:pPr>
            <a:r>
              <a:rPr lang="fa-IR" smtClean="0">
                <a:cs typeface="B Lotus" pitchFamily="2" charset="-78"/>
              </a:rPr>
              <a:t>كدامين روش براي تحقيق</a:t>
            </a:r>
            <a:endParaRPr lang="en-US" smtClean="0">
              <a:cs typeface="B Lotus" pitchFamily="2" charset="-78"/>
            </a:endParaRPr>
          </a:p>
        </p:txBody>
      </p:sp>
      <p:sp>
        <p:nvSpPr>
          <p:cNvPr id="21709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بااستفاده از درخت تصميم گيري سؤالات زيرراپاسخ داده وبر اساس اين پاسخها روش مناسب را براي تحقيق خود انتخاب كنيد.</a:t>
            </a:r>
          </a:p>
          <a:p>
            <a:pPr algn="r" rtl="1" eaLnBrk="1" hangingPunct="1">
              <a:lnSpc>
                <a:spcPct val="90000"/>
              </a:lnSpc>
              <a:buFont typeface="Wingdings" pitchFamily="2" charset="2"/>
              <a:buNone/>
              <a:defRPr/>
            </a:pPr>
            <a:r>
              <a:rPr lang="fa-IR" smtClean="0">
                <a:cs typeface="B Lotus" pitchFamily="2" charset="-78"/>
              </a:rPr>
              <a:t>1- آيا تلاش محقق براي برقراري يك رابطه علت </a:t>
            </a:r>
            <a:r>
              <a:rPr lang="ar-SA" smtClean="0">
                <a:cs typeface="B Lotus" pitchFamily="2" charset="-78"/>
              </a:rPr>
              <a:t>–</a:t>
            </a:r>
            <a:r>
              <a:rPr lang="fa-IR" smtClean="0">
                <a:cs typeface="B Lotus" pitchFamily="2" charset="-78"/>
              </a:rPr>
              <a:t>معلولي است ؟ اگر آري ،تحقيق يا علي - تطبيقي است يا تجربي.</a:t>
            </a:r>
          </a:p>
          <a:p>
            <a:pPr algn="r" rtl="1" eaLnBrk="1" hangingPunct="1">
              <a:lnSpc>
                <a:spcPct val="90000"/>
              </a:lnSpc>
              <a:buFont typeface="Wingdings" pitchFamily="2" charset="2"/>
              <a:buNone/>
              <a:defRPr/>
            </a:pPr>
            <a:r>
              <a:rPr lang="fa-IR" smtClean="0">
                <a:cs typeface="B Lotus" pitchFamily="2" charset="-78"/>
              </a:rPr>
              <a:t>2- آيا علت مورد ادعا (متغير مستقل ) به وسيله محقق دستكاري مي شود؟ آيا كنترل اينكه چه بگيرد وچه گرفته اندتوسط محقق صورت مي گيرد؟ اگر آري ، تحقيق تجربي است ؛اگرنه تحقيق علي </a:t>
            </a:r>
            <a:r>
              <a:rPr lang="ar-SA" smtClean="0">
                <a:cs typeface="B Lotus" pitchFamily="2" charset="-78"/>
              </a:rPr>
              <a:t>–</a:t>
            </a:r>
            <a:r>
              <a:rPr lang="fa-IR" smtClean="0">
                <a:cs typeface="B Lotus" pitchFamily="2" charset="-78"/>
              </a:rPr>
              <a:t> تطبيقي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2181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3- اگر شما به سؤال 1 پاسخ نداد ه ايد ،سؤال بعدي اين است كه آيا محقق مي كوشد يك رابطه را برقراركند يا از يك رابطه براي پيش بيني استفاده كند؟ اگر آري ، تحقيق از نوع همبستگي است . اگرنه ، تحقيق يا توصيفي است يا تاريخي .</a:t>
            </a:r>
          </a:p>
          <a:p>
            <a:pPr algn="r" rtl="1" eaLnBrk="1" hangingPunct="1">
              <a:buFont typeface="Wingdings" pitchFamily="2" charset="2"/>
              <a:buNone/>
              <a:defRPr/>
            </a:pPr>
            <a:r>
              <a:rPr lang="fa-IR" smtClean="0">
                <a:cs typeface="B Lotus" pitchFamily="2" charset="-78"/>
              </a:rPr>
              <a:t>4- اگرمحقق درحال توصيف شرايط جاري (درزمان تحقيق) است ،مطالعه يا تحقيق احتمالا توصيفي است اگرنه ،احتمالا تاريخي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lstStyle/>
          <a:p>
            <a:pPr eaLnBrk="1" hangingPunct="1">
              <a:defRPr/>
            </a:pPr>
            <a:r>
              <a:rPr lang="ar-SA" b="1" smtClean="0">
                <a:cs typeface="B Lotus" pitchFamily="2" charset="-78"/>
              </a:rPr>
              <a:t>ابزارهاي جمع آوري داده ها</a:t>
            </a:r>
            <a:r>
              <a:rPr lang="fa-IR" b="1" smtClean="0">
                <a:cs typeface="B Lotus" pitchFamily="2" charset="-78"/>
              </a:rPr>
              <a:t>:</a:t>
            </a:r>
            <a:endParaRPr lang="en-US" b="1" smtClean="0">
              <a:cs typeface="B Lotus" pitchFamily="2" charset="-78"/>
            </a:endParaRPr>
          </a:p>
        </p:txBody>
      </p:sp>
      <p:sp>
        <p:nvSpPr>
          <p:cNvPr id="248835" name="Rectangle 3"/>
          <p:cNvSpPr>
            <a:spLocks noGrp="1" noChangeArrowheads="1"/>
          </p:cNvSpPr>
          <p:nvPr>
            <p:ph idx="1"/>
          </p:nvPr>
        </p:nvSpPr>
        <p:spPr>
          <a:xfrm>
            <a:off x="457200" y="1412875"/>
            <a:ext cx="8229600" cy="5184775"/>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گفته شد كه فرضيه ها، به عنوان گمانها، حدسها، راه حلها و پاسخهاي احتمالي پيرامون مسأله تحقيق مطرح مي شوند. پژوهشگر بايد با ابزارهايي داده هاي لازم را از جامعه (نمونه) آماري جمع آوري نمايد و با تحليل، پردازش و تبديل آنها به اطلاعات به آزمون فرضيه ها بپردازد. براي جمع آوري داده ها به ابزارهاي گوناگوني نياز هست. نوع اين ابزارها تابع عوامل گوناگوني از جمله ماهيت و روش تحقيق است. هر يك از ابزارهاي گوناگون جمع آوري داده، مزايا و معايبي دارند كه هنگام به كارگيري آنها، بايد به اين مزايا و معايب و تأثير آنها در هدف تحقيق توجه كرد و با رعايت نكات لازم، زمينه هاي افزايش اعتبار تحقيق را فراهم آورد</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457200" y="277813"/>
            <a:ext cx="8229600" cy="919162"/>
          </a:xfrm>
        </p:spPr>
        <p:txBody>
          <a:bodyPr/>
          <a:lstStyle/>
          <a:p>
            <a:pPr eaLnBrk="1" hangingPunct="1">
              <a:defRPr/>
            </a:pPr>
            <a:r>
              <a:rPr lang="ar-SA" b="1" smtClean="0">
                <a:cs typeface="B Lotus" pitchFamily="2" charset="-78"/>
              </a:rPr>
              <a:t>انواع ابزارها</a:t>
            </a:r>
            <a:r>
              <a:rPr lang="ar-SA" smtClean="0">
                <a:cs typeface="B Lotus" pitchFamily="2" charset="-78"/>
              </a:rPr>
              <a:t> </a:t>
            </a:r>
            <a:endParaRPr lang="en-US" smtClean="0">
              <a:cs typeface="B Lotus" pitchFamily="2" charset="-78"/>
            </a:endParaRPr>
          </a:p>
        </p:txBody>
      </p:sp>
      <p:sp>
        <p:nvSpPr>
          <p:cNvPr id="229379" name="Rectangle 3"/>
          <p:cNvSpPr>
            <a:spLocks noGrp="1" noChangeArrowheads="1"/>
          </p:cNvSpPr>
          <p:nvPr>
            <p:ph idx="1"/>
          </p:nvPr>
        </p:nvSpPr>
        <p:spPr>
          <a:xfrm>
            <a:off x="457200" y="1268413"/>
            <a:ext cx="8229600" cy="4465637"/>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به طور معمول، چهار ابزار عمده براي جمع آوري داده ها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وجود دارند. هر يك از ابزارها</a:t>
            </a:r>
            <a:r>
              <a:rPr lang="fa-IR" smtClean="0">
                <a:cs typeface="B Lotus" pitchFamily="2" charset="-78"/>
              </a:rPr>
              <a:t> </a:t>
            </a:r>
            <a:r>
              <a:rPr lang="ar-SA" smtClean="0">
                <a:cs typeface="B Lotus" pitchFamily="2" charset="-78"/>
              </a:rPr>
              <a:t>، خود انواعي دارند كه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ar-SA" smtClean="0">
                <a:cs typeface="B Lotus" pitchFamily="2" charset="-78"/>
              </a:rPr>
              <a:t>كاربردهاي ويژه اي براي تحقيقات خاص دارند. اين ابزارها </a:t>
            </a: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عبارتند از:</a:t>
            </a: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defRPr/>
            </a:pPr>
            <a:r>
              <a:rPr lang="ar-SA" b="1" smtClean="0">
                <a:cs typeface="B Lotus" pitchFamily="2" charset="-78"/>
              </a:rPr>
              <a:t>انواع ابزارها</a:t>
            </a:r>
            <a:endParaRPr lang="en-US" b="1" smtClean="0">
              <a:cs typeface="B Lotus" pitchFamily="2" charset="-78"/>
            </a:endParaRPr>
          </a:p>
        </p:txBody>
      </p:sp>
      <p:sp>
        <p:nvSpPr>
          <p:cNvPr id="259075" name="Rectangle 3"/>
          <p:cNvSpPr>
            <a:spLocks noGrp="1" noChangeArrowheads="1"/>
          </p:cNvSpPr>
          <p:nvPr>
            <p:ph idx="1"/>
          </p:nvPr>
        </p:nvSpPr>
        <p:spPr/>
        <p:txBody>
          <a:bodyPr/>
          <a:lstStyle/>
          <a:p>
            <a:pPr algn="r" eaLnBrk="1" hangingPunct="1">
              <a:buFont typeface="Wingdings" pitchFamily="2" charset="2"/>
              <a:buNone/>
              <a:defRPr/>
            </a:pPr>
            <a:r>
              <a:rPr lang="en-US" b="1" smtClean="0">
                <a:cs typeface="B Lotus" pitchFamily="2" charset="-78"/>
              </a:rPr>
              <a:t>‌</a:t>
            </a:r>
            <a:r>
              <a:rPr lang="fa-IR" b="1" smtClean="0">
                <a:cs typeface="B Lotus" pitchFamily="2" charset="-78"/>
              </a:rPr>
              <a:t>1</a:t>
            </a:r>
            <a:r>
              <a:rPr lang="ar-SA" smtClean="0">
                <a:cs typeface="B Lotus" pitchFamily="2" charset="-78"/>
              </a:rPr>
              <a:t>ـ بررسي (مراجعه به) مدارك و اسناد</a:t>
            </a:r>
            <a:r>
              <a:rPr lang="ar-SA" b="1" smtClean="0">
                <a:cs typeface="B Lotus" pitchFamily="2" charset="-78"/>
              </a:rPr>
              <a:t> </a:t>
            </a:r>
            <a:endParaRPr lang="fa-IR" b="1" smtClean="0">
              <a:cs typeface="B Lotus" pitchFamily="2" charset="-78"/>
            </a:endParaRPr>
          </a:p>
          <a:p>
            <a:pPr algn="r" eaLnBrk="1" hangingPunct="1">
              <a:buFont typeface="Wingdings" pitchFamily="2" charset="2"/>
              <a:buNone/>
              <a:defRPr/>
            </a:pPr>
            <a:endParaRPr lang="fa-IR" b="1" smtClean="0">
              <a:cs typeface="B Lotus" pitchFamily="2" charset="-78"/>
            </a:endParaRPr>
          </a:p>
          <a:p>
            <a:pPr algn="r" eaLnBrk="1" hangingPunct="1">
              <a:buFont typeface="Wingdings" pitchFamily="2" charset="2"/>
              <a:buNone/>
              <a:defRPr/>
            </a:pPr>
            <a:r>
              <a:rPr lang="fa-IR" smtClean="0">
                <a:cs typeface="B Lotus" pitchFamily="2" charset="-78"/>
              </a:rPr>
              <a:t>2- مشاهده</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3- مصاحبه</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4- پرسشنامه </a:t>
            </a:r>
          </a:p>
          <a:p>
            <a:pPr algn="r" eaLnBrk="1" hangingPunct="1">
              <a:buFont typeface="Wingdings" pitchFamily="2" charset="2"/>
              <a:buNone/>
              <a:defRPr/>
            </a:pPr>
            <a:endParaRPr lang="fa-IR" b="1" smtClean="0">
              <a:cs typeface="B Lotus" pitchFamily="2" charset="-78"/>
            </a:endParaRPr>
          </a:p>
          <a:p>
            <a:pPr algn="r" eaLnBrk="1" hangingPunct="1">
              <a:buFont typeface="Wingdings" pitchFamily="2" charset="2"/>
              <a:buNone/>
              <a:defRPr/>
            </a:pPr>
            <a:endParaRPr lang="en-US" b="1" smtClean="0">
              <a:cs typeface="B Lotus" pitchFamily="2" charset="-7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00" name="Rectangle 4"/>
          <p:cNvSpPr>
            <a:spLocks noGrp="1" noChangeArrowheads="1"/>
          </p:cNvSpPr>
          <p:nvPr>
            <p:ph type="ctrTitle" sz="quarter"/>
          </p:nvPr>
        </p:nvSpPr>
        <p:spPr>
          <a:xfrm>
            <a:off x="684213" y="620713"/>
            <a:ext cx="7772400" cy="1223962"/>
          </a:xfrm>
        </p:spPr>
        <p:txBody>
          <a:bodyPr/>
          <a:lstStyle/>
          <a:p>
            <a:pPr eaLnBrk="1" hangingPunct="1">
              <a:defRPr/>
            </a:pPr>
            <a:r>
              <a:rPr lang="en-US" b="1" smtClean="0">
                <a:cs typeface="B Lotus" pitchFamily="2" charset="-78"/>
              </a:rPr>
              <a:t>‌</a:t>
            </a:r>
            <a:r>
              <a:rPr lang="fa-IR" smtClean="0">
                <a:cs typeface="B Lotus" pitchFamily="2" charset="-78"/>
              </a:rPr>
              <a:t>1</a:t>
            </a:r>
            <a:r>
              <a:rPr lang="ar-SA" smtClean="0">
                <a:cs typeface="B Lotus" pitchFamily="2" charset="-78"/>
              </a:rPr>
              <a:t>ـ بررسي (مراجعه به) مدارك و اسناد</a:t>
            </a:r>
            <a:endParaRPr lang="en-US" smtClean="0">
              <a:cs typeface="B Lotus" pitchFamily="2" charset="-78"/>
            </a:endParaRPr>
          </a:p>
        </p:txBody>
      </p:sp>
      <p:sp>
        <p:nvSpPr>
          <p:cNvPr id="260101" name="Rectangle 5"/>
          <p:cNvSpPr>
            <a:spLocks noGrp="1" noChangeArrowheads="1"/>
          </p:cNvSpPr>
          <p:nvPr>
            <p:ph type="subTitle" sz="quarter" idx="1"/>
          </p:nvPr>
        </p:nvSpPr>
        <p:spPr>
          <a:xfrm>
            <a:off x="684213" y="1628775"/>
            <a:ext cx="8064500" cy="4752975"/>
          </a:xfrm>
        </p:spPr>
        <p:txBody>
          <a:bodyPr/>
          <a:lstStyle/>
          <a:p>
            <a:pPr algn="r" rtl="1" eaLnBrk="1" hangingPunct="1">
              <a:defRPr/>
            </a:pPr>
            <a:r>
              <a:rPr lang="ar-SA" smtClean="0">
                <a:cs typeface="B Lotus" pitchFamily="2" charset="-78"/>
              </a:rPr>
              <a:t>داده هايي كه در تحقيق به كار برده مي شوند ممكن است «اوليه» يا «ثانوي» باشند. داده هاي اوليه را محقق به صورت دست اول و بيشتر از طريق مشاهده، پرسشنامه و مصاحبه به دست مي آورد. «داده هاي ثانوي» از منابع ديگر و به صورت گوناگون به دست مي آيند. اين داده ها پيش از آن كه پژوهشگر تحقيق را آغاز كند توليد شده و موجودند، منابع اين داده ها را مي توان به چند دسته زير تقسيم كرد: </a:t>
            </a:r>
            <a:endParaRPr lang="en-US" smtClean="0">
              <a:cs typeface="B Lotus" pitchFamily="2" charset="-78"/>
            </a:endParaRP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8229600" cy="704850"/>
          </a:xfrm>
        </p:spPr>
        <p:txBody>
          <a:bodyPr/>
          <a:lstStyle/>
          <a:p>
            <a:pPr eaLnBrk="1" hangingPunct="1">
              <a:defRPr/>
            </a:pPr>
            <a:r>
              <a:rPr lang="fa-IR" sz="4000" smtClean="0">
                <a:cs typeface="B Lotus" pitchFamily="2" charset="-78"/>
              </a:rPr>
              <a:t>5-اهداف تحقيق</a:t>
            </a:r>
            <a:endParaRPr lang="en-US" sz="4000" smtClean="0">
              <a:cs typeface="B Lotus" pitchFamily="2" charset="-78"/>
            </a:endParaRPr>
          </a:p>
        </p:txBody>
      </p:sp>
      <p:sp>
        <p:nvSpPr>
          <p:cNvPr id="22531"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   هر تحقيقي براي دستيابي به اهداف خاصي صورت مي گيرد ،</a:t>
            </a:r>
          </a:p>
          <a:p>
            <a:pPr algn="r" rtl="1" eaLnBrk="1" hangingPunct="1">
              <a:lnSpc>
                <a:spcPct val="90000"/>
              </a:lnSpc>
              <a:buFont typeface="Wingdings" pitchFamily="2" charset="2"/>
              <a:buNone/>
              <a:defRPr/>
            </a:pPr>
            <a:r>
              <a:rPr lang="fa-IR" sz="2800" smtClean="0">
                <a:cs typeface="B Lotus" pitchFamily="2" charset="-78"/>
              </a:rPr>
              <a:t>   اين هدف خود را در قالب مساله تحقيق نمودار مي سازد واز </a:t>
            </a:r>
          </a:p>
          <a:p>
            <a:pPr algn="r" rtl="1" eaLnBrk="1" hangingPunct="1">
              <a:lnSpc>
                <a:spcPct val="90000"/>
              </a:lnSpc>
              <a:buFont typeface="Wingdings" pitchFamily="2" charset="2"/>
              <a:buNone/>
              <a:defRPr/>
            </a:pPr>
            <a:r>
              <a:rPr lang="fa-IR" sz="2800" smtClean="0">
                <a:cs typeface="B Lotus" pitchFamily="2" charset="-78"/>
              </a:rPr>
              <a:t>   طريق بيان آن آشكار مي شود وبه دو صورت مي باشد:</a:t>
            </a:r>
          </a:p>
          <a:p>
            <a:pPr algn="r" rtl="1" eaLnBrk="1" hangingPunct="1">
              <a:lnSpc>
                <a:spcPct val="90000"/>
              </a:lnSpc>
              <a:buFont typeface="Wingdings" pitchFamily="2" charset="2"/>
              <a:buNone/>
              <a:defRPr/>
            </a:pPr>
            <a:r>
              <a:rPr lang="fa-IR" sz="2800" smtClean="0">
                <a:cs typeface="B Lotus" pitchFamily="2" charset="-78"/>
              </a:rPr>
              <a:t>    الف) اهداف كلي</a:t>
            </a:r>
          </a:p>
          <a:p>
            <a:pPr algn="r" rtl="1" eaLnBrk="1" hangingPunct="1">
              <a:lnSpc>
                <a:spcPct val="90000"/>
              </a:lnSpc>
              <a:buFont typeface="Wingdings" pitchFamily="2" charset="2"/>
              <a:buNone/>
              <a:defRPr/>
            </a:pPr>
            <a:r>
              <a:rPr lang="fa-IR" sz="2800" smtClean="0">
                <a:cs typeface="B Lotus" pitchFamily="2" charset="-78"/>
              </a:rPr>
              <a:t>   به طور مستقيم از مساله پژوهش مشتق مي شود،در واقع اهداف كلي خود پاسخ به مساله تحقيق است كه مشخص مي كند پژوهش چه چيزي رادنبال مي كند.</a:t>
            </a:r>
          </a:p>
          <a:p>
            <a:pPr algn="r" rtl="1" eaLnBrk="1" hangingPunct="1">
              <a:lnSpc>
                <a:spcPct val="90000"/>
              </a:lnSpc>
              <a:buFont typeface="Wingdings" pitchFamily="2" charset="2"/>
              <a:buNone/>
              <a:defRPr/>
            </a:pPr>
            <a:r>
              <a:rPr lang="fa-IR" sz="2800" smtClean="0">
                <a:cs typeface="B Lotus" pitchFamily="2" charset="-78"/>
              </a:rPr>
              <a:t>     ب) اهداف فرعي</a:t>
            </a:r>
          </a:p>
          <a:p>
            <a:pPr algn="r" rtl="1" eaLnBrk="1" hangingPunct="1">
              <a:lnSpc>
                <a:spcPct val="90000"/>
              </a:lnSpc>
              <a:buFont typeface="Wingdings" pitchFamily="2" charset="2"/>
              <a:buNone/>
              <a:defRPr/>
            </a:pPr>
            <a:r>
              <a:rPr lang="fa-IR" sz="2800" smtClean="0">
                <a:cs typeface="B Lotus" pitchFamily="2" charset="-78"/>
              </a:rPr>
              <a:t>    ازاهداف كلي آن نشات مي گيرند ومي توان آنها را مساله تفكيك  شده تحقيق نيز ناميد.محقق با بيان اين اهداف تصريح مي كند كه</a:t>
            </a:r>
          </a:p>
          <a:p>
            <a:pPr algn="r" rtl="1" eaLnBrk="1" hangingPunct="1">
              <a:lnSpc>
                <a:spcPct val="90000"/>
              </a:lnSpc>
              <a:buFont typeface="Wingdings" pitchFamily="2" charset="2"/>
              <a:buNone/>
              <a:defRPr/>
            </a:pPr>
            <a:r>
              <a:rPr lang="fa-IR" sz="2800" smtClean="0">
                <a:cs typeface="B Lotus" pitchFamily="2" charset="-78"/>
              </a:rPr>
              <a:t>    در تحقيق چه انجام مي شود وچه انجام نمي شود. </a:t>
            </a: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68313" y="0"/>
            <a:ext cx="8229600" cy="260350"/>
          </a:xfrm>
        </p:spPr>
        <p:txBody>
          <a:bodyPr/>
          <a:lstStyle/>
          <a:p>
            <a:pPr eaLnBrk="1" hangingPunct="1">
              <a:defRPr/>
            </a:pPr>
            <a:endParaRPr lang="en-US" sz="4000" smtClean="0">
              <a:cs typeface="B Lotus" pitchFamily="2" charset="-78"/>
            </a:endParaRPr>
          </a:p>
        </p:txBody>
      </p:sp>
      <p:sp>
        <p:nvSpPr>
          <p:cNvPr id="230403" name="Rectangle 3"/>
          <p:cNvSpPr>
            <a:spLocks noGrp="1" noChangeArrowheads="1"/>
          </p:cNvSpPr>
          <p:nvPr>
            <p:ph idx="1"/>
          </p:nvPr>
        </p:nvSpPr>
        <p:spPr>
          <a:xfrm>
            <a:off x="457200" y="333375"/>
            <a:ext cx="8229600" cy="6264275"/>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الف: داده هاي موجود در اسناد تحقيقات گذشته</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گاه يك محقق مي تواند داده هاي به دست آمده از تحقيقات پيشين را مبناي يك كار تحقيقي تازه قرار دهد.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ب: آمارهاي رسمي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آن دسته داده هايي كه توسط فرآيندهاي محاسبات آماري دولتي تهيه مي شوند و منتشر مي شوند. مانند سرشماريها، آمارهاي ثبت احوال، درآمد ملي.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ج: آمارهاي غيررسمي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برخي بر اين باورند به علت جهت گيري هاي خاص آمارهاي دولتي، بايد در تحقيقات به آماري غيررسمي و دولتي نيز توجه داشت. </a:t>
            </a:r>
            <a:endParaRPr lang="fa-IR" sz="2400" b="1" smtClean="0">
              <a:cs typeface="B Lotus" pitchFamily="2" charset="-78"/>
            </a:endParaRPr>
          </a:p>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د: مدارك و اسناد سازماني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هر سازماني مدارك و پرونده هايي وجود دارد كه حاوي داده هاي مختلفي هستند كه مي توانند مبناي بررسي ها قرار گيرند، مانند پرونده هاي كارگزيني، اسناد حسابداري، نقشه ها، مدارك حاصل از مستند</a:t>
            </a:r>
            <a:r>
              <a:rPr lang="fa-IR" sz="2400" smtClean="0">
                <a:cs typeface="B Lotus" pitchFamily="2" charset="-78"/>
              </a:rPr>
              <a:t> </a:t>
            </a:r>
            <a:r>
              <a:rPr lang="ar-SA" sz="2400" smtClean="0">
                <a:cs typeface="B Lotus" pitchFamily="2" charset="-78"/>
              </a:rPr>
              <a:t>سازي، مدارك مربوط به آمارهاي توليد، مواد اوليه، مدارك مربوط به زمان انجام كارها، دفاتر گزارش عملكرد شيفت هاي كاري.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pPr rtl="1" eaLnBrk="1" hangingPunct="1">
              <a:buFontTx/>
              <a:buChar char="•"/>
              <a:defRPr/>
            </a:pPr>
            <a:r>
              <a:rPr lang="fa-IR" sz="4000" b="1" smtClean="0">
                <a:cs typeface="B Lotus" pitchFamily="2" charset="-78"/>
              </a:rPr>
              <a:t> </a:t>
            </a:r>
            <a:r>
              <a:rPr lang="ar-SA" sz="4000" smtClean="0">
                <a:cs typeface="B Lotus" pitchFamily="2" charset="-78"/>
              </a:rPr>
              <a:t>نكات قابل توجه در به كارگيري مدارك و اسناد</a:t>
            </a:r>
            <a:r>
              <a:rPr lang="ar-SA" sz="4000" b="1" smtClean="0">
                <a:cs typeface="B Lotus" pitchFamily="2" charset="-78"/>
              </a:rPr>
              <a:t> </a:t>
            </a:r>
            <a:endParaRPr lang="en-US" sz="4000" b="1" smtClean="0">
              <a:cs typeface="B Lotus" pitchFamily="2" charset="-78"/>
            </a:endParaRPr>
          </a:p>
        </p:txBody>
      </p:sp>
      <p:sp>
        <p:nvSpPr>
          <p:cNvPr id="231427" name="Rectangle 3"/>
          <p:cNvSpPr>
            <a:spLocks noGrp="1" noChangeArrowheads="1"/>
          </p:cNvSpPr>
          <p:nvPr>
            <p:ph idx="1"/>
          </p:nvPr>
        </p:nvSpPr>
        <p:spPr>
          <a:xfrm>
            <a:off x="457200" y="1412875"/>
            <a:ext cx="8229600" cy="5040313"/>
          </a:xfrm>
        </p:spPr>
        <p:txBody>
          <a:bodyPr/>
          <a:lstStyle/>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 </a:t>
            </a:r>
            <a:r>
              <a:rPr lang="ar-SA" sz="2800" smtClean="0">
                <a:cs typeface="B Lotus" pitchFamily="2" charset="-78"/>
              </a:rPr>
              <a:t>يك پژوهشگر در برخورد با مدارك و اسناد بايد پرسشهاي زير را در نظر داشته باشد: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 </a:t>
            </a:r>
            <a:r>
              <a:rPr lang="ar-SA" sz="2800" smtClean="0">
                <a:cs typeface="B Lotus" pitchFamily="2" charset="-78"/>
              </a:rPr>
              <a:t>ـ آيا اين داده ها موثق اند يا جعلي؟ 2ـ آيا اين داده ها واقعيت را به درستي بيان مي كنند؟ خطاهاي آنها عمدي اند يا اتفاقي؟ 3ـ آيا اين داده ها اعتمادپذيرند؟ آيا اگر كسي ديگري اين داده ها را گردآوري مي كرد چيز ديگري دربارة آنها گزارش نمي كرد؟ آيا اين داده ها از تعصبها و تحريفهاي شخصي تأثير نپذيرفته اند؟ 4ـ آيا اين مواد به گونه اي منظم تهيه شده و شرح كاملي از رويداد مورد توصيف را به دست مي دهند؟ اين داده ها چه كاستيهايي دارند؟ 5ـ چرا اين داده ها گردآوري شده اند؟ 6ـ آيا داده هاي كيفيتي عادي دارند و يا براي يك منظور خاص و احتمالاً تبليغاتي تهيه شده اند؟ 7ـ آيا اين داده ها خاصيت بازنمايي دارند.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a:xfrm>
            <a:off x="468313" y="0"/>
            <a:ext cx="8229600" cy="706438"/>
          </a:xfrm>
        </p:spPr>
        <p:txBody>
          <a:bodyPr/>
          <a:lstStyle/>
          <a:p>
            <a:pPr eaLnBrk="1" hangingPunct="1">
              <a:defRPr/>
            </a:pPr>
            <a:r>
              <a:rPr lang="fa-IR" sz="4000" smtClean="0">
                <a:cs typeface="B Lotus" pitchFamily="2" charset="-78"/>
              </a:rPr>
              <a:t>2- مشاهده</a:t>
            </a:r>
            <a:endParaRPr lang="en-US" sz="4000" smtClean="0">
              <a:cs typeface="B Lotus" pitchFamily="2" charset="-78"/>
            </a:endParaRPr>
          </a:p>
        </p:txBody>
      </p:sp>
      <p:sp>
        <p:nvSpPr>
          <p:cNvPr id="232451" name="Rectangle 3"/>
          <p:cNvSpPr>
            <a:spLocks noGrp="1" noChangeArrowheads="1"/>
          </p:cNvSpPr>
          <p:nvPr>
            <p:ph idx="1"/>
          </p:nvPr>
        </p:nvSpPr>
        <p:spPr>
          <a:xfrm>
            <a:off x="468313" y="908050"/>
            <a:ext cx="8229600" cy="5689600"/>
          </a:xfrm>
        </p:spPr>
        <p:txBody>
          <a:bodyPr/>
          <a:lstStyle/>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مشاهده عبا</a:t>
            </a:r>
            <a:r>
              <a:rPr lang="fa-IR" sz="2400" smtClean="0">
                <a:cs typeface="B Lotus" pitchFamily="2" charset="-78"/>
              </a:rPr>
              <a:t> </a:t>
            </a:r>
            <a:r>
              <a:rPr lang="ar-SA" sz="2400" smtClean="0">
                <a:cs typeface="B Lotus" pitchFamily="2" charset="-78"/>
              </a:rPr>
              <a:t>رت است از شناسا</a:t>
            </a:r>
            <a:r>
              <a:rPr lang="fa-IR" sz="2400" smtClean="0">
                <a:cs typeface="B Lotus" pitchFamily="2" charset="-78"/>
              </a:rPr>
              <a:t> </a:t>
            </a:r>
            <a:r>
              <a:rPr lang="ar-SA" sz="2400" smtClean="0">
                <a:cs typeface="B Lotus" pitchFamily="2" charset="-78"/>
              </a:rPr>
              <a:t>يي، نامگذاري، مقايسه، توصيف و ثبت آنچه روي مي دهد. </a:t>
            </a:r>
            <a:endParaRPr lang="fa-IR" sz="2400" smtClean="0">
              <a:cs typeface="B Lotus" pitchFamily="2" charset="-78"/>
            </a:endParaRPr>
          </a:p>
          <a:p>
            <a:pPr algn="r" rtl="1" eaLnBrk="1" hangingPunct="1">
              <a:lnSpc>
                <a:spcPct val="80000"/>
              </a:lnSpc>
              <a:buFont typeface="Wingdings" pitchFamily="2" charset="2"/>
              <a:buNone/>
              <a:defRPr/>
            </a:pPr>
            <a:r>
              <a:rPr lang="ar-SA" sz="2400" smtClean="0">
                <a:cs typeface="B Lotus" pitchFamily="2" charset="-78"/>
              </a:rPr>
              <a:t>اوليه مرحله در انجام مشاهده تعريف دقيق و كامل آن چيزي است كه مورد مشاهده قرار مي گيرد، تعريف با</a:t>
            </a:r>
            <a:r>
              <a:rPr lang="fa-IR" sz="2400" smtClean="0">
                <a:cs typeface="B Lotus" pitchFamily="2" charset="-78"/>
              </a:rPr>
              <a:t> </a:t>
            </a:r>
            <a:r>
              <a:rPr lang="ar-SA" sz="2400" smtClean="0">
                <a:cs typeface="B Lotus" pitchFamily="2" charset="-78"/>
              </a:rPr>
              <a:t>يد: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1-</a:t>
            </a:r>
            <a:r>
              <a:rPr lang="ar-SA" sz="2400" smtClean="0">
                <a:cs typeface="B Lotus" pitchFamily="2" charset="-78"/>
              </a:rPr>
              <a:t> در برگيرنده حداقل يك ملاك روشن و مشخص با</a:t>
            </a:r>
            <a:r>
              <a:rPr lang="fa-IR" sz="2400" smtClean="0">
                <a:cs typeface="B Lotus" pitchFamily="2" charset="-78"/>
              </a:rPr>
              <a:t> </a:t>
            </a:r>
            <a:r>
              <a:rPr lang="ar-SA" sz="2400" smtClean="0">
                <a:cs typeface="B Lotus" pitchFamily="2" charset="-78"/>
              </a:rPr>
              <a:t>شد تا به كمك آن بتوان حضور يا عدم حضور آن رفتا</a:t>
            </a:r>
            <a:r>
              <a:rPr lang="fa-IR" sz="2400" smtClean="0">
                <a:cs typeface="B Lotus" pitchFamily="2" charset="-78"/>
              </a:rPr>
              <a:t> </a:t>
            </a:r>
            <a:r>
              <a:rPr lang="ar-SA" sz="2400" smtClean="0">
                <a:cs typeface="B Lotus" pitchFamily="2" charset="-78"/>
              </a:rPr>
              <a:t>ر را تشخيص داد. اين ملاكها مي تواند بر اساس شكل، اثرات، علل ايجاد كننده و يا كنش باشد.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2</a:t>
            </a:r>
            <a:r>
              <a:rPr lang="ar-SA" sz="2400" smtClean="0">
                <a:cs typeface="B Lotus" pitchFamily="2" charset="-78"/>
              </a:rPr>
              <a:t>ـ هر واحد با</a:t>
            </a:r>
            <a:r>
              <a:rPr lang="fa-IR" sz="2400" smtClean="0">
                <a:cs typeface="B Lotus" pitchFamily="2" charset="-78"/>
              </a:rPr>
              <a:t> </a:t>
            </a:r>
            <a:r>
              <a:rPr lang="ar-SA" sz="2400" smtClean="0">
                <a:cs typeface="B Lotus" pitchFamily="2" charset="-78"/>
              </a:rPr>
              <a:t>يد يك مقوله (همگن) را تشكيل دهد.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3-</a:t>
            </a:r>
            <a:r>
              <a:rPr lang="ar-SA" sz="2400" smtClean="0">
                <a:cs typeface="B Lotus" pitchFamily="2" charset="-78"/>
              </a:rPr>
              <a:t> بهتر است كه تعداد واحدهاي مورد مشاهده را متعدد انتخاب نما</a:t>
            </a:r>
            <a:r>
              <a:rPr lang="fa-IR" sz="2400" smtClean="0">
                <a:cs typeface="B Lotus" pitchFamily="2" charset="-78"/>
              </a:rPr>
              <a:t> </a:t>
            </a:r>
            <a:r>
              <a:rPr lang="ar-SA" sz="2400" smtClean="0">
                <a:cs typeface="B Lotus" pitchFamily="2" charset="-78"/>
              </a:rPr>
              <a:t>ييم.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4</a:t>
            </a:r>
            <a:r>
              <a:rPr lang="ar-SA" sz="2400" smtClean="0">
                <a:cs typeface="B Lotus" pitchFamily="2" charset="-78"/>
              </a:rPr>
              <a:t>ـ محقق با</a:t>
            </a:r>
            <a:r>
              <a:rPr lang="fa-IR" sz="2400" smtClean="0">
                <a:cs typeface="B Lotus" pitchFamily="2" charset="-78"/>
              </a:rPr>
              <a:t> </a:t>
            </a:r>
            <a:r>
              <a:rPr lang="ar-SA" sz="2400" smtClean="0">
                <a:cs typeface="B Lotus" pitchFamily="2" charset="-78"/>
              </a:rPr>
              <a:t>يد از واژه هاي عيني براي طبقه بندي استفا</a:t>
            </a:r>
            <a:r>
              <a:rPr lang="fa-IR" sz="2400" smtClean="0">
                <a:cs typeface="B Lotus" pitchFamily="2" charset="-78"/>
              </a:rPr>
              <a:t> </a:t>
            </a:r>
            <a:r>
              <a:rPr lang="ar-SA" sz="2400" smtClean="0">
                <a:cs typeface="B Lotus" pitchFamily="2" charset="-78"/>
              </a:rPr>
              <a:t>ده كند.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5</a:t>
            </a:r>
            <a:r>
              <a:rPr lang="ar-SA" sz="2400" smtClean="0">
                <a:cs typeface="B Lotus" pitchFamily="2" charset="-78"/>
              </a:rPr>
              <a:t>ـ هر واحد مورد مشاهده بايد تعريف شده و مشخص با</a:t>
            </a:r>
            <a:r>
              <a:rPr lang="fa-IR" sz="2400" smtClean="0">
                <a:cs typeface="B Lotus" pitchFamily="2" charset="-78"/>
              </a:rPr>
              <a:t> </a:t>
            </a:r>
            <a:r>
              <a:rPr lang="ar-SA" sz="2400" smtClean="0">
                <a:cs typeface="B Lotus" pitchFamily="2" charset="-78"/>
              </a:rPr>
              <a:t>شد.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6</a:t>
            </a:r>
            <a:r>
              <a:rPr lang="ar-SA" sz="2400" smtClean="0">
                <a:cs typeface="B Lotus" pitchFamily="2" charset="-78"/>
              </a:rPr>
              <a:t>ـ مشاهده گر بايد تعداد محدودي از واحدهاي رفتاري را كه مربوط به هدف هاي تحقيق هستند، مورد مشاهده قرار دهد. </a:t>
            </a:r>
            <a:endParaRPr lang="fa-IR" sz="2400" smtClean="0">
              <a:cs typeface="B Lotus" pitchFamily="2" charset="-78"/>
            </a:endParaRPr>
          </a:p>
          <a:p>
            <a:pPr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قبل از شروع مشاهده محقق بايد در مورد چگونگي ثبت مشاهدات، تصميم بگيرد. براي ثبت مشا</a:t>
            </a:r>
            <a:r>
              <a:rPr lang="fa-IR" sz="2400" smtClean="0">
                <a:cs typeface="B Lotus" pitchFamily="2" charset="-78"/>
              </a:rPr>
              <a:t> </a:t>
            </a:r>
            <a:r>
              <a:rPr lang="ar-SA" sz="2400" smtClean="0">
                <a:cs typeface="B Lotus" pitchFamily="2" charset="-78"/>
              </a:rPr>
              <a:t>هده مي توان از چهار روش ثبت فراواني، مدت، فاصله ميان دو رفتار، و ثبت </a:t>
            </a:r>
            <a:r>
              <a:rPr lang="fa-IR" sz="2400" smtClean="0">
                <a:cs typeface="B Lotus" pitchFamily="2" charset="-78"/>
              </a:rPr>
              <a:t> </a:t>
            </a:r>
            <a:r>
              <a:rPr lang="ar-SA" sz="2400" smtClean="0">
                <a:cs typeface="B Lotus" pitchFamily="2" charset="-78"/>
              </a:rPr>
              <a:t>ترتيب ظهور استفاده كرد.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457200" y="277813"/>
            <a:ext cx="8229600" cy="704850"/>
          </a:xfrm>
        </p:spPr>
        <p:txBody>
          <a:bodyPr/>
          <a:lstStyle/>
          <a:p>
            <a:pPr eaLnBrk="1" hangingPunct="1">
              <a:defRPr/>
            </a:pPr>
            <a:endParaRPr lang="en-US" sz="4000" smtClean="0">
              <a:cs typeface="B Lotus" pitchFamily="2" charset="-78"/>
            </a:endParaRPr>
          </a:p>
        </p:txBody>
      </p:sp>
      <p:sp>
        <p:nvSpPr>
          <p:cNvPr id="233475" name="Rectangle 3"/>
          <p:cNvSpPr>
            <a:spLocks noGrp="1" noChangeArrowheads="1"/>
          </p:cNvSpPr>
          <p:nvPr>
            <p:ph idx="1"/>
          </p:nvPr>
        </p:nvSpPr>
        <p:spPr>
          <a:xfrm>
            <a:off x="457200" y="1125538"/>
            <a:ext cx="8229600" cy="5399087"/>
          </a:xfrm>
        </p:spPr>
        <p:txBody>
          <a:bodyPr/>
          <a:lstStyle/>
          <a:p>
            <a:pPr algn="r" rtl="1" eaLnBrk="1" hangingPunct="1">
              <a:lnSpc>
                <a:spcPct val="90000"/>
              </a:lnSpc>
              <a:buFont typeface="Wingdings" pitchFamily="2" charset="2"/>
              <a:buNone/>
              <a:defRPr/>
            </a:pPr>
            <a:r>
              <a:rPr lang="ar-SA" sz="2800" b="1" smtClean="0">
                <a:cs typeface="B Lotus" pitchFamily="2" charset="-78"/>
              </a:rPr>
              <a:t>* مزاياي مشاهده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a:t>
            </a:r>
            <a:r>
              <a:rPr lang="ar-SA" sz="2800" smtClean="0">
                <a:cs typeface="B Lotus" pitchFamily="2" charset="-78"/>
              </a:rPr>
              <a:t>ـ كثرت اطلاعات در زمان كوتاه</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2</a:t>
            </a:r>
            <a:r>
              <a:rPr lang="ar-SA" sz="2800" smtClean="0">
                <a:cs typeface="B Lotus" pitchFamily="2" charset="-78"/>
              </a:rPr>
              <a:t>ـ بالا بودن اعتبار اطلاعات </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3ـ سادگي نظارت و بررسي صحت يا سقم اطلاعات </a:t>
            </a:r>
            <a:endParaRPr lang="fa-IR" sz="2800" smtClean="0">
              <a:cs typeface="B Lotus" pitchFamily="2" charset="-78"/>
            </a:endParaRPr>
          </a:p>
          <a:p>
            <a:pPr algn="r" rtl="1" eaLnBrk="1" hangingPunct="1">
              <a:lnSpc>
                <a:spcPct val="90000"/>
              </a:lnSpc>
              <a:buFont typeface="Wingdings" pitchFamily="2" charset="2"/>
              <a:buNone/>
              <a:defRPr/>
            </a:pPr>
            <a:endParaRPr lang="fa-IR" sz="2800" b="1" smtClean="0">
              <a:cs typeface="B Lotus" pitchFamily="2" charset="-78"/>
            </a:endParaRPr>
          </a:p>
          <a:p>
            <a:pPr algn="r" rtl="1" eaLnBrk="1" hangingPunct="1">
              <a:lnSpc>
                <a:spcPct val="90000"/>
              </a:lnSpc>
              <a:buFont typeface="Wingdings" pitchFamily="2" charset="2"/>
              <a:buNone/>
              <a:defRPr/>
            </a:pPr>
            <a:r>
              <a:rPr lang="ar-SA" sz="2800" b="1" smtClean="0">
                <a:cs typeface="B Lotus" pitchFamily="2" charset="-78"/>
              </a:rPr>
              <a:t>* معايب مشاهده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1</a:t>
            </a:r>
            <a:r>
              <a:rPr lang="ar-SA" sz="2800" smtClean="0">
                <a:cs typeface="B Lotus" pitchFamily="2" charset="-78"/>
              </a:rPr>
              <a:t>ـ تعميم نتايج </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2</a:t>
            </a:r>
            <a:r>
              <a:rPr lang="fa-IR" sz="2800" smtClean="0">
                <a:cs typeface="B Lotus" pitchFamily="2" charset="-78"/>
              </a:rPr>
              <a:t> -</a:t>
            </a:r>
            <a:r>
              <a:rPr lang="ar-SA" sz="2800" smtClean="0">
                <a:cs typeface="B Lotus" pitchFamily="2" charset="-78"/>
              </a:rPr>
              <a:t> اثر حضور مشاهده گر</a:t>
            </a:r>
            <a:endParaRPr lang="fa-IR" sz="2800" smtClean="0">
              <a:cs typeface="B Lotus" pitchFamily="2" charset="-78"/>
            </a:endParaRPr>
          </a:p>
          <a:p>
            <a:pPr algn="r" rtl="1" eaLnBrk="1" hangingPunct="1">
              <a:lnSpc>
                <a:spcPct val="90000"/>
              </a:lnSpc>
              <a:buFont typeface="Wingdings" pitchFamily="2" charset="2"/>
              <a:buNone/>
              <a:defRPr/>
            </a:pPr>
            <a:r>
              <a:rPr lang="ar-SA" sz="2800" smtClean="0">
                <a:cs typeface="B Lotus" pitchFamily="2" charset="-78"/>
              </a:rPr>
              <a:t> 3ـ انتظار مشاهده گر</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4-</a:t>
            </a:r>
            <a:r>
              <a:rPr lang="ar-SA" sz="2800" smtClean="0">
                <a:cs typeface="B Lotus" pitchFamily="2" charset="-78"/>
              </a:rPr>
              <a:t> محدوديت كاربرد و دامنه مشاهده 5</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5</a:t>
            </a:r>
            <a:r>
              <a:rPr lang="ar-SA" sz="2800" smtClean="0">
                <a:cs typeface="B Lotus" pitchFamily="2" charset="-78"/>
              </a:rPr>
              <a:t>ـ عدم توانايي مشاهده گر در گزارش نويسي </a:t>
            </a:r>
            <a:endParaRPr lang="fa-IR" sz="2800" b="1"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lstStyle/>
          <a:p>
            <a:pPr eaLnBrk="1" hangingPunct="1">
              <a:defRPr/>
            </a:pPr>
            <a:r>
              <a:rPr lang="fa-IR" b="1" smtClean="0">
                <a:cs typeface="B Lotus" pitchFamily="2" charset="-78"/>
              </a:rPr>
              <a:t>○</a:t>
            </a:r>
            <a:r>
              <a:rPr lang="ar-SA" b="1" smtClean="0">
                <a:cs typeface="B Lotus" pitchFamily="2" charset="-78"/>
              </a:rPr>
              <a:t> نكات قابل توجه در به كارگيري مشاهده</a:t>
            </a:r>
            <a:endParaRPr lang="en-US" b="1" smtClean="0">
              <a:cs typeface="B Lotus" pitchFamily="2" charset="-78"/>
            </a:endParaRPr>
          </a:p>
        </p:txBody>
      </p:sp>
      <p:sp>
        <p:nvSpPr>
          <p:cNvPr id="2344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a:t>
            </a:r>
            <a:r>
              <a:rPr lang="ar-SA" smtClean="0">
                <a:cs typeface="B Lotus" pitchFamily="2" charset="-78"/>
              </a:rPr>
              <a:t>ـ تلاش در جهت جداسازي واقعيتها از برداشتهاي شخصي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a:t>
            </a:r>
            <a:r>
              <a:rPr lang="ar-SA" smtClean="0">
                <a:cs typeface="B Lotus" pitchFamily="2" charset="-78"/>
              </a:rPr>
              <a:t>ـ به كارگيري وسايل تكميل كننده حواس، عينك، ضبط صوت و فيلم</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a:t>
            </a:r>
            <a:r>
              <a:rPr lang="ar-SA" smtClean="0">
                <a:cs typeface="B Lotus" pitchFamily="2" charset="-78"/>
              </a:rPr>
              <a:t>ـ كاهش زمان بين مشاهده و ثبت </a:t>
            </a:r>
            <a:endParaRPr lang="en-US" smtClean="0">
              <a:cs typeface="B Lotus" pitchFamily="2" charset="-78"/>
            </a:endParaRPr>
          </a:p>
          <a:p>
            <a:pP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defRPr/>
            </a:pPr>
            <a:r>
              <a:rPr lang="fa-IR" smtClean="0">
                <a:cs typeface="B Lotus" pitchFamily="2" charset="-78"/>
              </a:rPr>
              <a:t>3- مصاحبه</a:t>
            </a:r>
            <a:endParaRPr lang="en-US" smtClean="0">
              <a:cs typeface="B Lotus" pitchFamily="2" charset="-78"/>
            </a:endParaRPr>
          </a:p>
        </p:txBody>
      </p:sp>
      <p:sp>
        <p:nvSpPr>
          <p:cNvPr id="2355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شيوه اي كه در آن فرد پژوهشگر با آزمودني تماس مستقيم برقرار مي كند و از اين طريق به ارزيابي عميق ادراكها، نگرشها، علايق و تلقي</a:t>
            </a:r>
            <a:r>
              <a:rPr lang="fa-IR" smtClean="0">
                <a:cs typeface="B Lotus" pitchFamily="2" charset="-78"/>
              </a:rPr>
              <a:t> </a:t>
            </a:r>
            <a:r>
              <a:rPr lang="ar-SA" smtClean="0">
                <a:cs typeface="B Lotus" pitchFamily="2" charset="-78"/>
              </a:rPr>
              <a:t>هاي او مي پردازد. </a:t>
            </a:r>
            <a:endParaRPr lang="fa-IR" b="1" smtClean="0">
              <a:cs typeface="B Lotus" pitchFamily="2" charset="-78"/>
            </a:endParaRPr>
          </a:p>
          <a:p>
            <a:pPr algn="r" rtl="1" eaLnBrk="1" hangingPunct="1">
              <a:buFont typeface="Wingdings" pitchFamily="2" charset="2"/>
              <a:buNone/>
              <a:defRPr/>
            </a:pPr>
            <a:r>
              <a:rPr lang="fa-IR" b="1" smtClean="0">
                <a:cs typeface="B Lotus" pitchFamily="2" charset="-78"/>
              </a:rPr>
              <a:t>   </a:t>
            </a:r>
            <a:r>
              <a:rPr lang="ar-SA" b="1" smtClean="0">
                <a:cs typeface="B Lotus" pitchFamily="2" charset="-78"/>
              </a:rPr>
              <a:t>انواع خطاها در هنگام مصاحبه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الف ـ خطاهايي كه ناشي از قصد عمدي پاسخگو در فريب دادن يا گمراه كردن هستند.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ب ـ مشكلاتي كه به طور موقتي با پاسخگو مربوط هستند.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ج ـ خطاهايي كه به موقعيت پاسخگو مربوط هستند.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a:xfrm>
            <a:off x="539750" y="0"/>
            <a:ext cx="8229600" cy="571500"/>
          </a:xfrm>
        </p:spPr>
        <p:txBody>
          <a:bodyPr/>
          <a:lstStyle/>
          <a:p>
            <a:pPr eaLnBrk="1" hangingPunct="1">
              <a:defRPr/>
            </a:pPr>
            <a:endParaRPr lang="en-US" sz="4000" smtClean="0">
              <a:cs typeface="B Lotus" pitchFamily="2" charset="-78"/>
            </a:endParaRPr>
          </a:p>
        </p:txBody>
      </p:sp>
      <p:sp>
        <p:nvSpPr>
          <p:cNvPr id="236547" name="Rectangle 3"/>
          <p:cNvSpPr>
            <a:spLocks noGrp="1" noChangeArrowheads="1"/>
          </p:cNvSpPr>
          <p:nvPr>
            <p:ph idx="1"/>
          </p:nvPr>
        </p:nvSpPr>
        <p:spPr>
          <a:xfrm>
            <a:off x="457200" y="836613"/>
            <a:ext cx="8229600" cy="5688012"/>
          </a:xfrm>
        </p:spPr>
        <p:txBody>
          <a:bodyPr/>
          <a:lstStyle/>
          <a:p>
            <a:pPr algn="r" rtl="1" eaLnBrk="1" hangingPunct="1">
              <a:buFont typeface="Wingdings" pitchFamily="2" charset="2"/>
              <a:buNone/>
              <a:defRPr/>
            </a:pPr>
            <a:r>
              <a:rPr lang="ar-SA" b="1" smtClean="0">
                <a:cs typeface="B Lotus" pitchFamily="2" charset="-78"/>
              </a:rPr>
              <a:t>* مزاياي مصاحبه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a:t>
            </a:r>
            <a:r>
              <a:rPr lang="ar-SA" smtClean="0">
                <a:cs typeface="B Lotus" pitchFamily="2" charset="-78"/>
              </a:rPr>
              <a:t>ـ علل مشكل بيسوادي آزمودنيها</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2ـ تمايل بيشتر مردم به اظهارنظرهاي شفاهي</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3ـ امكان توضيح و رفع ابهام براي آزمودني </a:t>
            </a:r>
            <a:endParaRPr lang="fa-IR" b="1" smtClean="0">
              <a:cs typeface="B Lotus" pitchFamily="2" charset="-78"/>
            </a:endParaRPr>
          </a:p>
          <a:p>
            <a:pPr algn="r" rtl="1" eaLnBrk="1" hangingPunct="1">
              <a:buFont typeface="Wingdings" pitchFamily="2" charset="2"/>
              <a:buNone/>
              <a:defRPr/>
            </a:pPr>
            <a:r>
              <a:rPr lang="ar-SA" b="1" smtClean="0">
                <a:cs typeface="B Lotus" pitchFamily="2" charset="-78"/>
              </a:rPr>
              <a:t>* معايب مصاحبه </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1</a:t>
            </a:r>
            <a:r>
              <a:rPr lang="ar-SA" smtClean="0">
                <a:cs typeface="B Lotus" pitchFamily="2" charset="-78"/>
              </a:rPr>
              <a:t>ـ وقت گيري و پرهزينه بودن</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2ـ محدوديت در تعميم نتايج</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3ـ مشكل بودن تعبير و تفسير نتايج</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 4ـ نياز به افراد ماهر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lstStyle/>
          <a:p>
            <a:pPr eaLnBrk="1" hangingPunct="1">
              <a:defRPr/>
            </a:pPr>
            <a:r>
              <a:rPr lang="fa-IR" b="1" smtClean="0">
                <a:cs typeface="B Lotus" pitchFamily="2" charset="-78"/>
              </a:rPr>
              <a:t>○</a:t>
            </a:r>
            <a:r>
              <a:rPr lang="ar-SA" b="1" smtClean="0">
                <a:cs typeface="B Lotus" pitchFamily="2" charset="-78"/>
              </a:rPr>
              <a:t> نكات قابل توجه در به كارگيري مصاحبه</a:t>
            </a:r>
            <a:r>
              <a:rPr lang="ar-SA" smtClean="0">
                <a:cs typeface="B Lotus" pitchFamily="2" charset="-78"/>
              </a:rPr>
              <a:t> </a:t>
            </a:r>
            <a:endParaRPr lang="en-US" smtClean="0">
              <a:cs typeface="B Lotus" pitchFamily="2" charset="-78"/>
            </a:endParaRPr>
          </a:p>
        </p:txBody>
      </p:sp>
      <p:sp>
        <p:nvSpPr>
          <p:cNvPr id="237571" name="Rectangle 3"/>
          <p:cNvSpPr>
            <a:spLocks noGrp="1" noChangeArrowheads="1"/>
          </p:cNvSpPr>
          <p:nvPr>
            <p:ph idx="1"/>
          </p:nvPr>
        </p:nvSpPr>
        <p:spPr>
          <a:xfrm>
            <a:off x="457200" y="1341438"/>
            <a:ext cx="8229600" cy="5256212"/>
          </a:xfrm>
        </p:spPr>
        <p:txBody>
          <a:bodyPr/>
          <a:lstStyle/>
          <a:p>
            <a:pPr algn="r" eaLnBrk="1" hangingPunct="1">
              <a:buFont typeface="Wingdings" pitchFamily="2" charset="2"/>
              <a:buNone/>
              <a:defRPr/>
            </a:pPr>
            <a:r>
              <a:rPr lang="ar-SA" smtClean="0">
                <a:cs typeface="B Lotus" pitchFamily="2" charset="-78"/>
              </a:rPr>
              <a:t>1ـ ايجاد جو دوستانه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2ـ تحريك توجه و علاقه مصاحبه گر</a:t>
            </a:r>
            <a:endParaRPr lang="fa-IR" smtClean="0">
              <a:cs typeface="B Lotus" pitchFamily="2" charset="-78"/>
            </a:endParaRPr>
          </a:p>
          <a:p>
            <a:pPr algn="r" eaLnBrk="1" hangingPunct="1">
              <a:buFont typeface="Wingdings" pitchFamily="2" charset="2"/>
              <a:buNone/>
              <a:defRPr/>
            </a:pPr>
            <a:r>
              <a:rPr lang="ar-SA" smtClean="0">
                <a:cs typeface="B Lotus" pitchFamily="2" charset="-78"/>
              </a:rPr>
              <a:t> 3ـ نظم در ارايه سئوالها</a:t>
            </a:r>
            <a:endParaRPr lang="fa-IR" smtClean="0">
              <a:cs typeface="B Lotus" pitchFamily="2" charset="-78"/>
            </a:endParaRPr>
          </a:p>
          <a:p>
            <a:pPr algn="r" eaLnBrk="1" hangingPunct="1">
              <a:buFont typeface="Wingdings" pitchFamily="2" charset="2"/>
              <a:buNone/>
              <a:defRPr/>
            </a:pPr>
            <a:r>
              <a:rPr lang="ar-SA" smtClean="0">
                <a:cs typeface="B Lotus" pitchFamily="2" charset="-78"/>
              </a:rPr>
              <a:t> 4ـ نشان ندادن عكس العمل به پاسخهاي آزمودني</a:t>
            </a:r>
            <a:endParaRPr lang="fa-IR" smtClean="0">
              <a:cs typeface="B Lotus" pitchFamily="2" charset="-78"/>
            </a:endParaRPr>
          </a:p>
          <a:p>
            <a:pPr algn="r" eaLnBrk="1" hangingPunct="1">
              <a:buFont typeface="Wingdings" pitchFamily="2" charset="2"/>
              <a:buNone/>
              <a:defRPr/>
            </a:pPr>
            <a:r>
              <a:rPr lang="ar-SA" smtClean="0">
                <a:cs typeface="B Lotus" pitchFamily="2" charset="-78"/>
              </a:rPr>
              <a:t> 5ـ مطرح كردن سئوالها به شيوه مشابه در طول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6ـ آگاهي به فرد مقابل درباره هدف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7ـ ايجاد محيط آرام و با اطمينان براي مصاحبه</a:t>
            </a:r>
            <a:endParaRPr lang="fa-IR" smtClean="0">
              <a:cs typeface="B Lotus" pitchFamily="2" charset="-78"/>
            </a:endParaRPr>
          </a:p>
          <a:p>
            <a:pPr algn="r" eaLnBrk="1" hangingPunct="1">
              <a:buFont typeface="Wingdings" pitchFamily="2" charset="2"/>
              <a:buNone/>
              <a:defRPr/>
            </a:pPr>
            <a:r>
              <a:rPr lang="ar-SA" smtClean="0">
                <a:cs typeface="B Lotus" pitchFamily="2" charset="-78"/>
              </a:rPr>
              <a:t> 8ـ توجه به نكات روانشناسي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pPr eaLnBrk="1" hangingPunct="1">
              <a:defRPr/>
            </a:pPr>
            <a:r>
              <a:rPr lang="ar-SA" b="1" smtClean="0">
                <a:cs typeface="B Lotus" pitchFamily="2" charset="-78"/>
              </a:rPr>
              <a:t>4ـ پرسشنامه</a:t>
            </a:r>
            <a:r>
              <a:rPr lang="ar-SA" smtClean="0">
                <a:cs typeface="B Lotus" pitchFamily="2" charset="-78"/>
              </a:rPr>
              <a:t> </a:t>
            </a:r>
            <a:endParaRPr lang="en-US" smtClean="0">
              <a:cs typeface="B Lotus" pitchFamily="2" charset="-78"/>
            </a:endParaRPr>
          </a:p>
        </p:txBody>
      </p:sp>
      <p:sp>
        <p:nvSpPr>
          <p:cNvPr id="240643" name="Rectangle 3"/>
          <p:cNvSpPr>
            <a:spLocks noGrp="1" noChangeArrowheads="1"/>
          </p:cNvSpPr>
          <p:nvPr>
            <p:ph idx="1"/>
          </p:nvPr>
        </p:nvSpPr>
        <p:spPr/>
        <p:txBody>
          <a:bodyPr/>
          <a:lstStyle/>
          <a:p>
            <a:pPr algn="r" rtl="1" eaLnBrk="1" hangingPunct="1">
              <a:buFont typeface="Wingdings" pitchFamily="2" charset="2"/>
              <a:buNone/>
              <a:defRPr/>
            </a:pPr>
            <a:r>
              <a:rPr lang="fa-IR" b="1" smtClean="0">
                <a:cs typeface="B Lotus" pitchFamily="2" charset="-78"/>
              </a:rPr>
              <a:t>    </a:t>
            </a:r>
            <a:r>
              <a:rPr lang="ar-SA" b="1" smtClean="0">
                <a:cs typeface="B Lotus" pitchFamily="2" charset="-78"/>
              </a:rPr>
              <a:t>يك پرسشنامه نبايد همچون فهرستي از پرسشها در نظر گرفته شود» </a:t>
            </a:r>
            <a:r>
              <a:rPr lang="fa-IR" b="1" smtClean="0">
                <a:cs typeface="B Lotus" pitchFamily="2" charset="-78"/>
              </a:rPr>
              <a:t>.</a:t>
            </a: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a:t>
            </a:r>
            <a:r>
              <a:rPr lang="ar-SA" smtClean="0">
                <a:cs typeface="B Lotus" pitchFamily="2" charset="-78"/>
              </a:rPr>
              <a:t>پرسشنامه به عنوان يكي از متداول ترين ابزار جمع آوري اطلاعات در تحقيقات پيمايشي، عبارت است از مجموعه اي از پرسش هد</a:t>
            </a:r>
            <a:r>
              <a:rPr lang="fa-IR" smtClean="0">
                <a:cs typeface="B Lotus" pitchFamily="2" charset="-78"/>
              </a:rPr>
              <a:t> </a:t>
            </a:r>
            <a:r>
              <a:rPr lang="ar-SA" smtClean="0">
                <a:cs typeface="B Lotus" pitchFamily="2" charset="-78"/>
              </a:rPr>
              <a:t>ف مدار، كه با بهره گيري از مقياسهاي گوناگون (كه شرح آنها خواهد آمد)، نظر، ديد</a:t>
            </a:r>
            <a:r>
              <a:rPr lang="fa-IR" smtClean="0">
                <a:cs typeface="B Lotus" pitchFamily="2" charset="-78"/>
              </a:rPr>
              <a:t> </a:t>
            </a:r>
            <a:r>
              <a:rPr lang="ar-SA" smtClean="0">
                <a:cs typeface="B Lotus" pitchFamily="2" charset="-78"/>
              </a:rPr>
              <a:t>گاه و بينش يك فرد پاسخگو را مورد سنجش قرار مي دهد.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6" name="Rectangle 4"/>
          <p:cNvSpPr>
            <a:spLocks noGrp="1" noChangeArrowheads="1"/>
          </p:cNvSpPr>
          <p:nvPr>
            <p:ph type="ctrTitle" sz="quarter"/>
          </p:nvPr>
        </p:nvSpPr>
        <p:spPr>
          <a:xfrm>
            <a:off x="755650" y="476250"/>
            <a:ext cx="7772400" cy="1008063"/>
          </a:xfrm>
        </p:spPr>
        <p:txBody>
          <a:bodyPr/>
          <a:lstStyle/>
          <a:p>
            <a:pPr eaLnBrk="1" hangingPunct="1">
              <a:defRPr/>
            </a:pPr>
            <a:r>
              <a:rPr lang="ar-SA" sz="4800" smtClean="0">
                <a:cs typeface="B Lotus" pitchFamily="2" charset="-78"/>
              </a:rPr>
              <a:t>در ساختن يك پرسشنامه بايد به چهار جنبه توجه شود: </a:t>
            </a:r>
            <a:endParaRPr lang="en-US" sz="4800" smtClean="0">
              <a:cs typeface="B Lotus" pitchFamily="2" charset="-78"/>
            </a:endParaRPr>
          </a:p>
        </p:txBody>
      </p:sp>
      <p:sp>
        <p:nvSpPr>
          <p:cNvPr id="238595" name="Rectangle 3"/>
          <p:cNvSpPr>
            <a:spLocks noGrp="1" noChangeArrowheads="1"/>
          </p:cNvSpPr>
          <p:nvPr>
            <p:ph type="subTitle" sz="quarter" idx="1"/>
          </p:nvPr>
        </p:nvSpPr>
        <p:spPr>
          <a:xfrm>
            <a:off x="755650" y="1412875"/>
            <a:ext cx="7777163" cy="5184775"/>
          </a:xfrm>
        </p:spPr>
        <p:txBody>
          <a:bodyPr/>
          <a:lstStyle/>
          <a:p>
            <a:pPr algn="r" eaLnBrk="1" hangingPunct="1">
              <a:lnSpc>
                <a:spcPct val="80000"/>
              </a:lnSpc>
              <a:defRPr/>
            </a:pPr>
            <a:r>
              <a:rPr lang="ar-SA" sz="2800" b="1" smtClean="0">
                <a:cs typeface="B Lotus" pitchFamily="2" charset="-78"/>
              </a:rPr>
              <a:t>الف) انتخاب موضوع سئوالها </a:t>
            </a:r>
            <a:endParaRPr lang="fa-IR" sz="2800" smtClean="0">
              <a:cs typeface="B Lotus" pitchFamily="2" charset="-78"/>
            </a:endParaRPr>
          </a:p>
          <a:p>
            <a:pPr algn="r" eaLnBrk="1" hangingPunct="1">
              <a:lnSpc>
                <a:spcPct val="80000"/>
              </a:lnSpc>
              <a:defRPr/>
            </a:pPr>
            <a:r>
              <a:rPr lang="ar-SA" sz="2800" smtClean="0">
                <a:cs typeface="B Lotus" pitchFamily="2" charset="-78"/>
              </a:rPr>
              <a:t>سئوالات متعدد و متنوعي مي توانند در يك پرسشنامه مطرح شوند، اما ممكن است بسياري از اين سئوالها ارتباط چنداني با موضوع تحقيق نداشته باشند. شيوه هايي براي پي بردن به اينكه چه پرسشهايي بايد مطرح شود وجود دارد: </a:t>
            </a:r>
            <a:endParaRPr lang="fa-IR" sz="2800" smtClean="0">
              <a:cs typeface="B Lotus" pitchFamily="2" charset="-78"/>
            </a:endParaRPr>
          </a:p>
          <a:p>
            <a:pPr algn="r" eaLnBrk="1" hangingPunct="1">
              <a:lnSpc>
                <a:spcPct val="80000"/>
              </a:lnSpc>
              <a:defRPr/>
            </a:pPr>
            <a:r>
              <a:rPr lang="ar-SA" sz="2800" smtClean="0">
                <a:cs typeface="B Lotus" pitchFamily="2" charset="-78"/>
              </a:rPr>
              <a:t>الف) مسأله تحقيق مشخص مي كند كه چه مفاهيمي بايد اندازه گيري شود. </a:t>
            </a:r>
            <a:endParaRPr lang="fa-IR" sz="2800" smtClean="0">
              <a:cs typeface="B Lotus" pitchFamily="2" charset="-78"/>
            </a:endParaRPr>
          </a:p>
          <a:p>
            <a:pPr algn="r" eaLnBrk="1" hangingPunct="1">
              <a:lnSpc>
                <a:spcPct val="80000"/>
              </a:lnSpc>
              <a:defRPr/>
            </a:pPr>
            <a:r>
              <a:rPr lang="ar-SA" sz="2800" smtClean="0">
                <a:cs typeface="B Lotus" pitchFamily="2" charset="-78"/>
              </a:rPr>
              <a:t>ب) شاخص هايي كه براي اين مفاهيم مطرح شده.</a:t>
            </a:r>
            <a:r>
              <a:rPr lang="fa-IR" sz="2800" smtClean="0">
                <a:cs typeface="B Lotus" pitchFamily="2" charset="-78"/>
              </a:rPr>
              <a:t>  </a:t>
            </a:r>
          </a:p>
          <a:p>
            <a:pPr algn="r" eaLnBrk="1" hangingPunct="1">
              <a:lnSpc>
                <a:spcPct val="80000"/>
              </a:lnSpc>
              <a:defRPr/>
            </a:pPr>
            <a:r>
              <a:rPr lang="ar-SA" sz="2800" smtClean="0">
                <a:cs typeface="B Lotus" pitchFamily="2" charset="-78"/>
              </a:rPr>
              <a:t>ج) گمانهاي ما در مورد سازوكارهايي كه متغيرها را به هم مربوط مي كند يا درباره عواملي كه ممكن است ارتباطها را تبيين كند. </a:t>
            </a:r>
            <a:endParaRPr lang="fa-IR" sz="2800" smtClean="0">
              <a:cs typeface="B Lotus" pitchFamily="2" charset="-78"/>
            </a:endParaRPr>
          </a:p>
          <a:p>
            <a:pPr algn="r" eaLnBrk="1" hangingPunct="1">
              <a:lnSpc>
                <a:spcPct val="80000"/>
              </a:lnSpc>
              <a:defRPr/>
            </a:pPr>
            <a:r>
              <a:rPr lang="ar-SA" sz="2800" smtClean="0">
                <a:cs typeface="B Lotus" pitchFamily="2" charset="-78"/>
              </a:rPr>
              <a:t>د) شيوه اي كه بدان وسيله داده ها مورد تحليل قرار مي گيرند. </a:t>
            </a:r>
            <a:endParaRPr lang="fa-IR" sz="2800" smtClean="0">
              <a:cs typeface="B Lotus" pitchFamily="2" charset="-78"/>
            </a:endParaRPr>
          </a:p>
          <a:p>
            <a:pPr algn="r" rtl="1" eaLnBrk="1" hangingPunct="1">
              <a:lnSpc>
                <a:spcPct val="80000"/>
              </a:lnSpc>
              <a:defRPr/>
            </a:pPr>
            <a:r>
              <a:rPr lang="ar-SA" sz="2800" smtClean="0">
                <a:cs typeface="B Lotus" pitchFamily="2" charset="-78"/>
              </a:rPr>
              <a:t>هـ) شيوه انجام پرسشنامه.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0034" y="1428736"/>
            <a:ext cx="8229600" cy="2151055"/>
          </a:xfrm>
        </p:spPr>
        <p:txBody>
          <a:bodyPr/>
          <a:lstStyle/>
          <a:p>
            <a:pPr eaLnBrk="1" hangingPunct="1">
              <a:defRPr/>
            </a:pPr>
            <a:r>
              <a:rPr lang="fa-IR" dirty="0" smtClean="0">
                <a:cs typeface="B Lotus" pitchFamily="2" charset="-78"/>
              </a:rPr>
              <a:t>فصل </a:t>
            </a:r>
            <a:r>
              <a:rPr lang="fa-IR" dirty="0" smtClean="0">
                <a:cs typeface="B Lotus" pitchFamily="2" charset="-78"/>
              </a:rPr>
              <a:t>اول</a:t>
            </a:r>
            <a:br>
              <a:rPr lang="fa-IR" dirty="0" smtClean="0">
                <a:cs typeface="B Lotus" pitchFamily="2" charset="-78"/>
              </a:rPr>
            </a:br>
            <a:r>
              <a:rPr lang="fa-IR" dirty="0" smtClean="0">
                <a:cs typeface="B Lotus" pitchFamily="2" charset="-78"/>
              </a:rPr>
              <a:t/>
            </a:r>
            <a:br>
              <a:rPr lang="fa-IR" dirty="0" smtClean="0">
                <a:cs typeface="B Lotus" pitchFamily="2" charset="-78"/>
              </a:rPr>
            </a:br>
            <a:r>
              <a:rPr lang="fa-IR" dirty="0" smtClean="0">
                <a:cs typeface="B Lotus" pitchFamily="2" charset="-78"/>
              </a:rPr>
              <a:t>طرح </a:t>
            </a:r>
            <a:r>
              <a:rPr lang="fa-IR" dirty="0" err="1" smtClean="0">
                <a:cs typeface="B Lotus" pitchFamily="2" charset="-78"/>
              </a:rPr>
              <a:t>تحقيق</a:t>
            </a:r>
            <a:r>
              <a:rPr lang="fa-IR" dirty="0" smtClean="0">
                <a:cs typeface="B Lotus" pitchFamily="2" charset="-78"/>
              </a:rPr>
              <a:t> / </a:t>
            </a:r>
            <a:r>
              <a:rPr lang="fa-IR" dirty="0" err="1" smtClean="0">
                <a:cs typeface="B Lotus" pitchFamily="2" charset="-78"/>
              </a:rPr>
              <a:t>كليات</a:t>
            </a:r>
            <a:r>
              <a:rPr lang="en-US" dirty="0" smtClean="0">
                <a:cs typeface="B Lotus" pitchFamily="2" charset="-78"/>
              </a:rPr>
              <a:t/>
            </a:r>
            <a:br>
              <a:rPr lang="en-US" dirty="0" smtClean="0">
                <a:cs typeface="B Lotus" pitchFamily="2" charset="-78"/>
              </a:rPr>
            </a:br>
            <a:r>
              <a:rPr lang="fa-IR" dirty="0" smtClean="0">
                <a:cs typeface="B Lotus" pitchFamily="2" charset="-78"/>
              </a:rPr>
              <a:t/>
            </a:r>
            <a:br>
              <a:rPr lang="fa-IR" dirty="0" smtClean="0">
                <a:cs typeface="B Lotus" pitchFamily="2" charset="-78"/>
              </a:rPr>
            </a:b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fa-IR" smtClean="0">
                <a:cs typeface="B Lotus" pitchFamily="2" charset="-78"/>
              </a:rPr>
              <a:t>6-</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3555" name="Rectangle 3"/>
          <p:cNvSpPr>
            <a:spLocks noGrp="1" noChangeArrowheads="1"/>
          </p:cNvSpPr>
          <p:nvPr>
            <p:ph idx="1"/>
          </p:nvPr>
        </p:nvSpPr>
        <p:spPr/>
        <p:txBody>
          <a:bodyPr/>
          <a:lstStyle/>
          <a:p>
            <a:pPr algn="r" rtl="1" eaLnBrk="1" hangingPunct="1">
              <a:defRPr/>
            </a:pPr>
            <a:r>
              <a:rPr lang="fa-IR" smtClean="0">
                <a:cs typeface="B Lotus" pitchFamily="2" charset="-78"/>
              </a:rPr>
              <a:t>مبنايي است كه پژوهشگر بر اساس آن درباره روابط بين عواملي كه در ايجادمساله مهم تشخيص داده شده اند نظريه پردازي مي كند.</a:t>
            </a:r>
          </a:p>
          <a:p>
            <a:pPr algn="r" rtl="1" eaLnBrk="1" hangingPunct="1">
              <a:defRPr/>
            </a:pPr>
            <a:r>
              <a:rPr lang="fa-IR" smtClean="0">
                <a:cs typeface="B Lotus" pitchFamily="2" charset="-78"/>
              </a:rPr>
              <a:t>رابطه بين متغير هاي مستقل ،وابسته،مداخله گروتعديل گر</a:t>
            </a:r>
          </a:p>
          <a:p>
            <a:pPr algn="r" rtl="1" eaLnBrk="1" hangingPunct="1">
              <a:buFont typeface="Wingdings" pitchFamily="2" charset="2"/>
              <a:buNone/>
              <a:defRPr/>
            </a:pPr>
            <a:r>
              <a:rPr lang="fa-IR" smtClean="0">
                <a:cs typeface="B Lotus" pitchFamily="2" charset="-78"/>
              </a:rPr>
              <a:t>   مي پردازد.</a:t>
            </a:r>
          </a:p>
          <a:p>
            <a:pPr algn="r" rtl="1" eaLnBrk="1" hangingPunct="1">
              <a:buFont typeface="Wingdings" pitchFamily="2" charset="2"/>
              <a:buNone/>
              <a:defRPr/>
            </a:pPr>
            <a:r>
              <a:rPr lang="fa-IR" smtClean="0">
                <a:cs typeface="B Lotus" pitchFamily="2" charset="-78"/>
              </a:rPr>
              <a:t>   بعد ازشناسايي متغيرهاي مناسب،بايد شبكه ارتباطات بين متغيرهابه درستي بنا شود،به نحوي كه بتوان فرضيه هاي مربوط را ايجاد ومورد آزمون قرار داد.</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type="ctrTitle" sz="quarter"/>
          </p:nvPr>
        </p:nvSpPr>
        <p:spPr>
          <a:xfrm>
            <a:off x="685800" y="260350"/>
            <a:ext cx="7772400" cy="288925"/>
          </a:xfrm>
        </p:spPr>
        <p:txBody>
          <a:bodyPr/>
          <a:lstStyle/>
          <a:p>
            <a:pPr eaLnBrk="1" hangingPunct="1">
              <a:defRPr/>
            </a:pPr>
            <a:endParaRPr lang="en-US" sz="4800" smtClean="0">
              <a:cs typeface="B Lotus" pitchFamily="2" charset="-78"/>
            </a:endParaRPr>
          </a:p>
        </p:txBody>
      </p:sp>
      <p:sp>
        <p:nvSpPr>
          <p:cNvPr id="241669" name="Rectangle 5"/>
          <p:cNvSpPr>
            <a:spLocks noGrp="1" noChangeArrowheads="1"/>
          </p:cNvSpPr>
          <p:nvPr>
            <p:ph type="subTitle" sz="quarter" idx="1"/>
          </p:nvPr>
        </p:nvSpPr>
        <p:spPr>
          <a:xfrm>
            <a:off x="611188" y="620713"/>
            <a:ext cx="8064500" cy="6237287"/>
          </a:xfrm>
        </p:spPr>
        <p:txBody>
          <a:bodyPr/>
          <a:lstStyle/>
          <a:p>
            <a:pPr algn="r" eaLnBrk="1" hangingPunct="1">
              <a:lnSpc>
                <a:spcPct val="90000"/>
              </a:lnSpc>
              <a:defRPr/>
            </a:pPr>
            <a:r>
              <a:rPr lang="ar-SA" sz="2400" b="1" smtClean="0">
                <a:cs typeface="B Lotus" pitchFamily="2" charset="-78"/>
              </a:rPr>
              <a:t>ب) محتواي سئوال</a:t>
            </a:r>
            <a:endParaRPr lang="fa-IR" sz="2400" smtClean="0">
              <a:cs typeface="B Lotus" pitchFamily="2" charset="-78"/>
            </a:endParaRPr>
          </a:p>
          <a:p>
            <a:pPr algn="r" eaLnBrk="1" hangingPunct="1">
              <a:lnSpc>
                <a:spcPct val="90000"/>
              </a:lnSpc>
              <a:defRPr/>
            </a:pPr>
            <a:r>
              <a:rPr lang="ar-SA" sz="2400" smtClean="0">
                <a:cs typeface="B Lotus" pitchFamily="2" charset="-78"/>
              </a:rPr>
              <a:t>در هر پرسشنامه، سئوالات را مي توان به شكلهاي مختلف دسته بندي كرد: </a:t>
            </a:r>
            <a:endParaRPr lang="fa-IR" sz="2400" smtClean="0">
              <a:cs typeface="B Lotus" pitchFamily="2" charset="-78"/>
            </a:endParaRPr>
          </a:p>
          <a:p>
            <a:pPr algn="r" eaLnBrk="1" hangingPunct="1">
              <a:lnSpc>
                <a:spcPct val="90000"/>
              </a:lnSpc>
              <a:defRPr/>
            </a:pPr>
            <a:r>
              <a:rPr lang="ar-SA" sz="2400" smtClean="0">
                <a:cs typeface="B Lotus" pitchFamily="2" charset="-78"/>
              </a:rPr>
              <a:t>ـ پرسشهاي شناسايي، اطلاعاتي يا مشخصه اي (درباره سوابق، مشخصات و موقعيتها)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فعاليتي</a:t>
            </a:r>
            <a:r>
              <a:rPr lang="ar-SA" sz="2400" smtClean="0">
                <a:cs typeface="B Lotus" pitchFamily="2" charset="-78"/>
              </a:rPr>
              <a:t> (اعمال و تجارب گذشته و حال)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مربوط به قصد و نيت</a:t>
            </a:r>
            <a:r>
              <a:rPr lang="ar-SA" sz="2400" smtClean="0">
                <a:cs typeface="B Lotus" pitchFamily="2" charset="-78"/>
              </a:rPr>
              <a:t> (هدف و قصد از انجام اعمال)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دانشي</a:t>
            </a:r>
            <a:r>
              <a:rPr lang="ar-SA" sz="2400" smtClean="0">
                <a:cs typeface="B Lotus" pitchFamily="2" charset="-78"/>
              </a:rPr>
              <a:t> (ميزان شناخت و دانش درباره موضوع)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گرايشي، جهتي و اعتقادي</a:t>
            </a:r>
            <a:r>
              <a:rPr lang="ar-SA" sz="2400" smtClean="0">
                <a:cs typeface="B Lotus" pitchFamily="2" charset="-78"/>
              </a:rPr>
              <a:t> (اندازه گيري جهت گيري و گرايش)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ارزشيابي</a:t>
            </a:r>
            <a:r>
              <a:rPr lang="ar-SA" sz="2400" smtClean="0">
                <a:cs typeface="B Lotus" pitchFamily="2" charset="-78"/>
              </a:rPr>
              <a:t> (از پاسخگو مي خواهد مسأله اي را ارزشيابي كند)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ساده</a:t>
            </a:r>
            <a:r>
              <a:rPr lang="ar-SA" sz="2400" smtClean="0">
                <a:cs typeface="B Lotus" pitchFamily="2" charset="-78"/>
              </a:rPr>
              <a:t> (در مورد مفاهيم و متغيرهاي ساده)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مركب</a:t>
            </a:r>
            <a:r>
              <a:rPr lang="ar-SA" sz="2400" smtClean="0">
                <a:cs typeface="B Lotus" pitchFamily="2" charset="-78"/>
              </a:rPr>
              <a:t> (در مورد مفاهيم و متغيرهاي پيچيده)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بسته</a:t>
            </a:r>
            <a:r>
              <a:rPr lang="ar-SA" sz="2400" smtClean="0">
                <a:cs typeface="B Lotus" pitchFamily="2" charset="-78"/>
              </a:rPr>
              <a:t> (پاسخگو بايد فقط به موارد مطرح شده پاسخ دهد)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باز</a:t>
            </a:r>
            <a:r>
              <a:rPr lang="ar-SA" sz="2400" smtClean="0">
                <a:cs typeface="B Lotus" pitchFamily="2" charset="-78"/>
              </a:rPr>
              <a:t> (بدون محدوديت پاسخ مي دهند) </a:t>
            </a:r>
            <a:endParaRPr lang="fa-IR" sz="2400" b="1" smtClean="0">
              <a:cs typeface="B Lotus" pitchFamily="2" charset="-78"/>
            </a:endParaRPr>
          </a:p>
          <a:p>
            <a:pPr algn="r" eaLnBrk="1" hangingPunct="1">
              <a:lnSpc>
                <a:spcPct val="90000"/>
              </a:lnSpc>
              <a:defRPr/>
            </a:pPr>
            <a:r>
              <a:rPr lang="ar-SA" sz="2400" b="1" smtClean="0">
                <a:cs typeface="B Lotus" pitchFamily="2" charset="-78"/>
              </a:rPr>
              <a:t>ـ پرسشهاي تلفيقي</a:t>
            </a:r>
            <a:r>
              <a:rPr lang="ar-SA" sz="2400" smtClean="0">
                <a:cs typeface="B Lotus" pitchFamily="2" charset="-78"/>
              </a:rPr>
              <a:t> (مقولات مشخص ولي انتهاي پرسش باز است)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2" name="Rectangle 4"/>
          <p:cNvSpPr>
            <a:spLocks noGrp="1" noChangeArrowheads="1"/>
          </p:cNvSpPr>
          <p:nvPr>
            <p:ph type="ctrTitle" sz="quarter"/>
          </p:nvPr>
        </p:nvSpPr>
        <p:spPr>
          <a:xfrm>
            <a:off x="685800" y="404813"/>
            <a:ext cx="7772400" cy="360362"/>
          </a:xfrm>
        </p:spPr>
        <p:txBody>
          <a:bodyPr/>
          <a:lstStyle/>
          <a:p>
            <a:pPr eaLnBrk="1" hangingPunct="1">
              <a:defRPr/>
            </a:pPr>
            <a:endParaRPr lang="en-US" sz="4800" smtClean="0">
              <a:cs typeface="B Lotus" pitchFamily="2" charset="-78"/>
            </a:endParaRPr>
          </a:p>
        </p:txBody>
      </p:sp>
      <p:sp>
        <p:nvSpPr>
          <p:cNvPr id="242693" name="Rectangle 5"/>
          <p:cNvSpPr>
            <a:spLocks noGrp="1" noChangeArrowheads="1"/>
          </p:cNvSpPr>
          <p:nvPr>
            <p:ph type="subTitle" sz="quarter" idx="1"/>
          </p:nvPr>
        </p:nvSpPr>
        <p:spPr>
          <a:xfrm>
            <a:off x="684213" y="981075"/>
            <a:ext cx="7848600" cy="5543550"/>
          </a:xfrm>
        </p:spPr>
        <p:txBody>
          <a:bodyPr/>
          <a:lstStyle/>
          <a:p>
            <a:pPr algn="r" eaLnBrk="1" hangingPunct="1">
              <a:lnSpc>
                <a:spcPct val="80000"/>
              </a:lnSpc>
              <a:defRPr/>
            </a:pPr>
            <a:r>
              <a:rPr lang="ar-SA" sz="2800" b="1" smtClean="0">
                <a:cs typeface="B Lotus" pitchFamily="2" charset="-78"/>
              </a:rPr>
              <a:t>ج ـ جمله بندي پرسشها</a:t>
            </a:r>
            <a:r>
              <a:rPr lang="fa-IR" sz="2800" b="1" smtClean="0">
                <a:cs typeface="B Lotus" pitchFamily="2" charset="-78"/>
              </a:rPr>
              <a:t>:</a:t>
            </a:r>
          </a:p>
          <a:p>
            <a:pPr algn="r" eaLnBrk="1" hangingPunct="1">
              <a:lnSpc>
                <a:spcPct val="80000"/>
              </a:lnSpc>
              <a:defRPr/>
            </a:pPr>
            <a:r>
              <a:rPr lang="ar-SA" sz="2800" b="1" smtClean="0">
                <a:cs typeface="B Lotus" pitchFamily="2" charset="-78"/>
              </a:rPr>
              <a:t>1ـ از سئوالهاي نامفهوم و مبهم پرهيز شود. </a:t>
            </a:r>
            <a:endParaRPr lang="fa-IR" sz="2800" smtClean="0">
              <a:cs typeface="B Lotus" pitchFamily="2" charset="-78"/>
            </a:endParaRPr>
          </a:p>
          <a:p>
            <a:pPr algn="r" eaLnBrk="1" hangingPunct="1">
              <a:lnSpc>
                <a:spcPct val="80000"/>
              </a:lnSpc>
              <a:defRPr/>
            </a:pPr>
            <a:r>
              <a:rPr lang="ar-SA" sz="2800" smtClean="0">
                <a:cs typeface="B Lotus" pitchFamily="2" charset="-78"/>
              </a:rPr>
              <a:t>محقق بايد سئوالهاي پرسشنامه را به صورت روشن، دقيق و بدون ابهام ارايه دهد. اولين ويژگي يك پرسشنامه خوب آن است كه زبان مشتركي را بين محقق و پاسخ دهنده برقرار سازد. اگر پاسخ دهنده قادر به درك معاني سئوالها نباشد داده هاي حاصله از پرسشنامه معتبر نخواهد بود. در برخي موارد، واژگان تخصصي پرسشنامه در دستورالعمل تكميل پرسشنامه توضيح داده مي شود تا پاسخ دهنده با تعريف عملياتي مورد استفاده در پرسشنامه آشنايي كامل به دست آورد. </a:t>
            </a:r>
            <a:endParaRPr lang="fa-IR" sz="2800" b="1" smtClean="0">
              <a:cs typeface="B Lotus" pitchFamily="2" charset="-78"/>
            </a:endParaRPr>
          </a:p>
          <a:p>
            <a:pPr algn="r" eaLnBrk="1" hangingPunct="1">
              <a:lnSpc>
                <a:spcPct val="80000"/>
              </a:lnSpc>
              <a:defRPr/>
            </a:pPr>
            <a:r>
              <a:rPr lang="ar-SA" sz="2800" b="1" smtClean="0">
                <a:cs typeface="B Lotus" pitchFamily="2" charset="-78"/>
              </a:rPr>
              <a:t>مثال: </a:t>
            </a:r>
            <a:endParaRPr lang="fa-IR" sz="2800" smtClean="0">
              <a:cs typeface="B Lotus" pitchFamily="2" charset="-78"/>
            </a:endParaRPr>
          </a:p>
          <a:p>
            <a:pPr algn="r" eaLnBrk="1" hangingPunct="1">
              <a:lnSpc>
                <a:spcPct val="80000"/>
              </a:lnSpc>
              <a:defRPr/>
            </a:pPr>
            <a:r>
              <a:rPr lang="ar-SA" sz="2800" smtClean="0">
                <a:cs typeface="B Lotus" pitchFamily="2" charset="-78"/>
              </a:rPr>
              <a:t>دربارة سياستهاي جديد مديريتي در سازمان چه فكر مي كنيد؟ </a:t>
            </a:r>
            <a:endParaRPr lang="fa-IR" sz="2800" smtClean="0">
              <a:cs typeface="B Lotus" pitchFamily="2" charset="-78"/>
            </a:endParaRPr>
          </a:p>
          <a:p>
            <a:pPr algn="r" eaLnBrk="1" hangingPunct="1">
              <a:lnSpc>
                <a:spcPct val="80000"/>
              </a:lnSpc>
              <a:defRPr/>
            </a:pPr>
            <a:r>
              <a:rPr lang="ar-SA" sz="2800" smtClean="0">
                <a:cs typeface="B Lotus" pitchFamily="2" charset="-78"/>
              </a:rPr>
              <a:t>در رابطه با اين سئوال پاسخ دهنده از خود مي پرسد، كدام سياستهاي مديريتي به منظور از جديد، از چه تاريخي به بعد است؟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6" name="Rectangle 4"/>
          <p:cNvSpPr>
            <a:spLocks noGrp="1" noChangeArrowheads="1"/>
          </p:cNvSpPr>
          <p:nvPr>
            <p:ph type="ctrTitle" sz="quarter"/>
          </p:nvPr>
        </p:nvSpPr>
        <p:spPr>
          <a:xfrm>
            <a:off x="685800" y="260350"/>
            <a:ext cx="7772400" cy="504825"/>
          </a:xfrm>
        </p:spPr>
        <p:txBody>
          <a:bodyPr/>
          <a:lstStyle/>
          <a:p>
            <a:pPr eaLnBrk="1" hangingPunct="1">
              <a:defRPr/>
            </a:pPr>
            <a:endParaRPr lang="en-US" sz="4800" smtClean="0">
              <a:cs typeface="B Lotus" pitchFamily="2" charset="-78"/>
            </a:endParaRPr>
          </a:p>
        </p:txBody>
      </p:sp>
      <p:sp>
        <p:nvSpPr>
          <p:cNvPr id="243715" name="Rectangle 3"/>
          <p:cNvSpPr>
            <a:spLocks noGrp="1" noChangeArrowheads="1"/>
          </p:cNvSpPr>
          <p:nvPr>
            <p:ph type="subTitle" sz="quarter" idx="1"/>
          </p:nvPr>
        </p:nvSpPr>
        <p:spPr>
          <a:xfrm>
            <a:off x="684213" y="1052513"/>
            <a:ext cx="7704137" cy="5545137"/>
          </a:xfrm>
        </p:spPr>
        <p:txBody>
          <a:bodyPr/>
          <a:lstStyle/>
          <a:p>
            <a:pPr algn="r" eaLnBrk="1" hangingPunct="1">
              <a:defRPr/>
            </a:pPr>
            <a:r>
              <a:rPr lang="ar-SA" b="1" smtClean="0">
                <a:cs typeface="B Lotus" pitchFamily="2" charset="-78"/>
              </a:rPr>
              <a:t>2ـ از سئوالهايي كه پاسخ دهنده را به پاسخ خاصي هدايت مي كند بايد اجتناب كرد. </a:t>
            </a:r>
            <a:endParaRPr lang="fa-IR" smtClean="0">
              <a:cs typeface="B Lotus" pitchFamily="2" charset="-78"/>
            </a:endParaRPr>
          </a:p>
          <a:p>
            <a:pPr algn="r" eaLnBrk="1" hangingPunct="1">
              <a:defRPr/>
            </a:pPr>
            <a:r>
              <a:rPr lang="ar-SA" smtClean="0">
                <a:cs typeface="B Lotus" pitchFamily="2" charset="-78"/>
              </a:rPr>
              <a:t>سئوالهاي جهت دار پاسخ دهنده را به سمت و جهت خاصي هدايت كرده و بنابراين اطلاعات حاصله از آنها دقيق نخواهد بود. </a:t>
            </a:r>
            <a:endParaRPr lang="fa-IR" b="1" smtClean="0">
              <a:cs typeface="B Lotus" pitchFamily="2" charset="-78"/>
            </a:endParaRPr>
          </a:p>
          <a:p>
            <a:pPr algn="r" eaLnBrk="1" hangingPunct="1">
              <a:defRPr/>
            </a:pPr>
            <a:r>
              <a:rPr lang="ar-SA" b="1" smtClean="0">
                <a:cs typeface="B Lotus" pitchFamily="2" charset="-78"/>
              </a:rPr>
              <a:t>مثال: </a:t>
            </a:r>
            <a:endParaRPr lang="fa-IR" smtClean="0">
              <a:cs typeface="B Lotus" pitchFamily="2" charset="-78"/>
            </a:endParaRPr>
          </a:p>
          <a:p>
            <a:pPr algn="r" eaLnBrk="1" hangingPunct="1">
              <a:defRPr/>
            </a:pPr>
            <a:r>
              <a:rPr lang="ar-SA" smtClean="0">
                <a:cs typeface="B Lotus" pitchFamily="2" charset="-78"/>
              </a:rPr>
              <a:t>آيا شما سبك مديريتي مشاركتي </a:t>
            </a:r>
            <a:r>
              <a:rPr lang="fa-IR" smtClean="0">
                <a:cs typeface="B Lotus" pitchFamily="2" charset="-78"/>
              </a:rPr>
              <a:t> </a:t>
            </a:r>
            <a:r>
              <a:rPr lang="ar-SA" smtClean="0">
                <a:cs typeface="B Lotus" pitchFamily="2" charset="-78"/>
              </a:rPr>
              <a:t>را ترجيح مي دهيد يا سبك تفويضي </a:t>
            </a:r>
            <a:r>
              <a:rPr lang="fa-IR" smtClean="0">
                <a:cs typeface="B Lotus" pitchFamily="2" charset="-78"/>
              </a:rPr>
              <a:t> </a:t>
            </a:r>
            <a:r>
              <a:rPr lang="ar-SA" smtClean="0">
                <a:cs typeface="B Lotus" pitchFamily="2" charset="-78"/>
              </a:rPr>
              <a:t>را كه كاركنان در آن </a:t>
            </a:r>
            <a:r>
              <a:rPr lang="ar-SA" b="1" i="1" smtClean="0">
                <a:cs typeface="B Lotus" pitchFamily="2" charset="-78"/>
              </a:rPr>
              <a:t>آزادي عمل</a:t>
            </a:r>
            <a:r>
              <a:rPr lang="ar-SA" smtClean="0">
                <a:cs typeface="B Lotus" pitchFamily="2" charset="-78"/>
              </a:rPr>
              <a:t> بيشتري دارند؟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0" name="Rectangle 4"/>
          <p:cNvSpPr>
            <a:spLocks noGrp="1" noChangeArrowheads="1"/>
          </p:cNvSpPr>
          <p:nvPr>
            <p:ph type="ctrTitle" sz="quarter"/>
          </p:nvPr>
        </p:nvSpPr>
        <p:spPr>
          <a:xfrm>
            <a:off x="685800" y="333375"/>
            <a:ext cx="7772400" cy="358775"/>
          </a:xfrm>
        </p:spPr>
        <p:txBody>
          <a:bodyPr/>
          <a:lstStyle/>
          <a:p>
            <a:pPr eaLnBrk="1" hangingPunct="1">
              <a:defRPr/>
            </a:pPr>
            <a:endParaRPr lang="en-US" sz="4800" smtClean="0">
              <a:cs typeface="B Lotus" pitchFamily="2" charset="-78"/>
            </a:endParaRPr>
          </a:p>
        </p:txBody>
      </p:sp>
      <p:sp>
        <p:nvSpPr>
          <p:cNvPr id="244739" name="Rectangle 3"/>
          <p:cNvSpPr>
            <a:spLocks noGrp="1" noChangeArrowheads="1"/>
          </p:cNvSpPr>
          <p:nvPr>
            <p:ph type="subTitle" sz="quarter" idx="1"/>
          </p:nvPr>
        </p:nvSpPr>
        <p:spPr>
          <a:xfrm>
            <a:off x="684213" y="908050"/>
            <a:ext cx="7848600" cy="5545138"/>
          </a:xfrm>
        </p:spPr>
        <p:txBody>
          <a:bodyPr/>
          <a:lstStyle/>
          <a:p>
            <a:pPr algn="r" eaLnBrk="1" hangingPunct="1">
              <a:lnSpc>
                <a:spcPct val="90000"/>
              </a:lnSpc>
              <a:defRPr/>
            </a:pPr>
            <a:r>
              <a:rPr lang="ar-SA" sz="2800" b="1" smtClean="0">
                <a:cs typeface="B Lotus" pitchFamily="2" charset="-78"/>
              </a:rPr>
              <a:t>3ـ از سئوالهاي پيچيده پرهيز شود. </a:t>
            </a:r>
            <a:endParaRPr lang="fa-IR" sz="2800" smtClean="0">
              <a:cs typeface="B Lotus" pitchFamily="2" charset="-78"/>
            </a:endParaRPr>
          </a:p>
          <a:p>
            <a:pPr algn="r" eaLnBrk="1" hangingPunct="1">
              <a:lnSpc>
                <a:spcPct val="90000"/>
              </a:lnSpc>
              <a:defRPr/>
            </a:pPr>
            <a:r>
              <a:rPr lang="ar-SA" sz="2800" smtClean="0">
                <a:cs typeface="B Lotus" pitchFamily="2" charset="-78"/>
              </a:rPr>
              <a:t>از سئوالهاي طولاني و پيچيده بايد اجتناب كرد، اين گونه سئوالها به دشواري قابل درك است لذا پاسخ دهنده وقت زيادي را بايد صرف درك معاني آن كند سئوالها بايد به نحوي باشد كه پاسخ دهنده آنهارا به آساني درك كند. </a:t>
            </a:r>
            <a:endParaRPr lang="fa-IR" sz="2800" smtClean="0">
              <a:cs typeface="B Lotus" pitchFamily="2" charset="-78"/>
            </a:endParaRPr>
          </a:p>
          <a:p>
            <a:pPr algn="r" eaLnBrk="1" hangingPunct="1">
              <a:lnSpc>
                <a:spcPct val="90000"/>
              </a:lnSpc>
              <a:defRPr/>
            </a:pPr>
            <a:r>
              <a:rPr lang="fa-IR" sz="2800" smtClean="0">
                <a:cs typeface="B Lotus" pitchFamily="2" charset="-78"/>
              </a:rPr>
              <a:t>  </a:t>
            </a:r>
            <a:r>
              <a:rPr lang="ar-SA" sz="2800" smtClean="0">
                <a:cs typeface="B Lotus" pitchFamily="2" charset="-78"/>
              </a:rPr>
              <a:t>تذكر: مسأله پيچيدگي، مفهومي نسبي است و بايد نكته فوق را با توجه به سطح درك افراد نمونه آماري و ميزان تخصص آنها در نظر گرفت</a:t>
            </a:r>
            <a:r>
              <a:rPr lang="fa-IR" sz="2800" smtClean="0">
                <a:cs typeface="B Lotus" pitchFamily="2" charset="-78"/>
              </a:rPr>
              <a:t>.</a:t>
            </a:r>
            <a:r>
              <a:rPr lang="ar-SA" sz="2800" smtClean="0">
                <a:cs typeface="B Lotus" pitchFamily="2" charset="-78"/>
              </a:rPr>
              <a:t> </a:t>
            </a:r>
            <a:endParaRPr lang="fa-IR" sz="2800" b="1" smtClean="0">
              <a:cs typeface="B Lotus" pitchFamily="2" charset="-78"/>
            </a:endParaRPr>
          </a:p>
          <a:p>
            <a:pPr algn="r" eaLnBrk="1" hangingPunct="1">
              <a:lnSpc>
                <a:spcPct val="90000"/>
              </a:lnSpc>
              <a:defRPr/>
            </a:pPr>
            <a:r>
              <a:rPr lang="ar-SA" sz="2800" b="1" smtClean="0">
                <a:cs typeface="B Lotus" pitchFamily="2" charset="-78"/>
              </a:rPr>
              <a:t>مثال: </a:t>
            </a:r>
            <a:endParaRPr lang="fa-IR" sz="2800" smtClean="0">
              <a:cs typeface="B Lotus" pitchFamily="2" charset="-78"/>
            </a:endParaRPr>
          </a:p>
          <a:p>
            <a:pPr algn="r" eaLnBrk="1" hangingPunct="1">
              <a:lnSpc>
                <a:spcPct val="90000"/>
              </a:lnSpc>
              <a:defRPr/>
            </a:pPr>
            <a:r>
              <a:rPr lang="ar-SA" sz="2800" smtClean="0">
                <a:cs typeface="B Lotus" pitchFamily="2" charset="-78"/>
              </a:rPr>
              <a:t>سئوالي در يك پرسشنامه براي سرپرستاني با تحصيلات ديپلم </a:t>
            </a:r>
            <a:endParaRPr lang="en-US" sz="2800" smtClean="0">
              <a:cs typeface="B Lotus" pitchFamily="2" charset="-78"/>
            </a:endParaRPr>
          </a:p>
          <a:p>
            <a:pPr algn="r" eaLnBrk="1" hangingPunct="1">
              <a:lnSpc>
                <a:spcPct val="90000"/>
              </a:lnSpc>
              <a:defRPr/>
            </a:pPr>
            <a:r>
              <a:rPr lang="ar-SA" sz="2800" smtClean="0">
                <a:cs typeface="B Lotus" pitchFamily="2" charset="-78"/>
              </a:rPr>
              <a:t>نظر شما در رابطه با تأثيرات سيستم </a:t>
            </a:r>
            <a:r>
              <a:rPr lang="fa-IR" sz="2800" smtClean="0">
                <a:cs typeface="B Lotus" pitchFamily="2" charset="-78"/>
              </a:rPr>
              <a:t> </a:t>
            </a:r>
            <a:r>
              <a:rPr lang="ar-SA" sz="2800" smtClean="0">
                <a:cs typeface="B Lotus" pitchFamily="2" charset="-78"/>
              </a:rPr>
              <a:t>در تحولات ساختاري سازمان چيست؟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4" name="Rectangle 4"/>
          <p:cNvSpPr>
            <a:spLocks noGrp="1" noChangeArrowheads="1"/>
          </p:cNvSpPr>
          <p:nvPr>
            <p:ph type="ctrTitle" sz="quarter"/>
          </p:nvPr>
        </p:nvSpPr>
        <p:spPr>
          <a:xfrm>
            <a:off x="685800" y="260350"/>
            <a:ext cx="7772400" cy="360363"/>
          </a:xfrm>
        </p:spPr>
        <p:txBody>
          <a:bodyPr/>
          <a:lstStyle/>
          <a:p>
            <a:pPr eaLnBrk="1" hangingPunct="1">
              <a:defRPr/>
            </a:pPr>
            <a:endParaRPr lang="en-US" sz="4800" smtClean="0">
              <a:cs typeface="B Lotus" pitchFamily="2" charset="-78"/>
            </a:endParaRPr>
          </a:p>
        </p:txBody>
      </p:sp>
      <p:sp>
        <p:nvSpPr>
          <p:cNvPr id="245765" name="Rectangle 5"/>
          <p:cNvSpPr>
            <a:spLocks noGrp="1" noChangeArrowheads="1"/>
          </p:cNvSpPr>
          <p:nvPr>
            <p:ph type="subTitle" sz="quarter" idx="1"/>
          </p:nvPr>
        </p:nvSpPr>
        <p:spPr>
          <a:xfrm>
            <a:off x="395288" y="765175"/>
            <a:ext cx="8353425" cy="5738813"/>
          </a:xfrm>
        </p:spPr>
        <p:txBody>
          <a:bodyPr/>
          <a:lstStyle/>
          <a:p>
            <a:pPr algn="r" eaLnBrk="1" hangingPunct="1">
              <a:defRPr/>
            </a:pPr>
            <a:r>
              <a:rPr lang="ar-SA" b="1" smtClean="0">
                <a:cs typeface="B Lotus" pitchFamily="2" charset="-78"/>
              </a:rPr>
              <a:t>4ـ از سئوالهاي دو وجهي كه شامل دو سئوال در يك پرسش است اجتناب شود. </a:t>
            </a:r>
            <a:endParaRPr lang="fa-IR" smtClean="0">
              <a:cs typeface="B Lotus" pitchFamily="2" charset="-78"/>
            </a:endParaRPr>
          </a:p>
          <a:p>
            <a:pPr algn="r" eaLnBrk="1" hangingPunct="1">
              <a:defRPr/>
            </a:pPr>
            <a:r>
              <a:rPr lang="ar-SA" smtClean="0">
                <a:cs typeface="B Lotus" pitchFamily="2" charset="-78"/>
              </a:rPr>
              <a:t>اين نوع سئوالها پاسخ دهنده را در يك زمان در برابر دو سئوال قرار مي دهد در حالي كه وي تنها امكان يك پاسخ را دارد. در اين نوع سئوال، پاسخ دهنده ممكن است با جنبه اي از سئوال موافق و با جنبه ديگر مخالف باشد. </a:t>
            </a:r>
            <a:endParaRPr lang="fa-IR" b="1" smtClean="0">
              <a:cs typeface="B Lotus" pitchFamily="2" charset="-78"/>
            </a:endParaRPr>
          </a:p>
          <a:p>
            <a:pPr algn="r" eaLnBrk="1" hangingPunct="1">
              <a:defRPr/>
            </a:pPr>
            <a:r>
              <a:rPr lang="ar-SA" b="1" smtClean="0">
                <a:cs typeface="B Lotus" pitchFamily="2" charset="-78"/>
              </a:rPr>
              <a:t>مثال: </a:t>
            </a:r>
            <a:endParaRPr lang="en-US" smtClean="0">
              <a:cs typeface="B Lotus" pitchFamily="2" charset="-78"/>
            </a:endParaRPr>
          </a:p>
          <a:p>
            <a:pPr algn="r" eaLnBrk="1" hangingPunct="1">
              <a:defRPr/>
            </a:pPr>
            <a:r>
              <a:rPr lang="ar-SA" smtClean="0">
                <a:cs typeface="B Lotus" pitchFamily="2" charset="-78"/>
              </a:rPr>
              <a:t>يا مدير سازمان قادر به ايجاد هماهنگي بين بخش هاي مختلف سازمان و برقراري يك سيستم حسابداري صنعتي مي باشد؟</a:t>
            </a: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Grp="1" noChangeArrowheads="1"/>
          </p:cNvSpPr>
          <p:nvPr>
            <p:ph type="ctrTitle" sz="quarter"/>
          </p:nvPr>
        </p:nvSpPr>
        <p:spPr>
          <a:xfrm>
            <a:off x="827088" y="188913"/>
            <a:ext cx="7772400" cy="360362"/>
          </a:xfrm>
        </p:spPr>
        <p:txBody>
          <a:bodyPr/>
          <a:lstStyle/>
          <a:p>
            <a:pPr eaLnBrk="1" hangingPunct="1">
              <a:defRPr/>
            </a:pPr>
            <a:endParaRPr lang="en-US" sz="4800" smtClean="0">
              <a:cs typeface="B Lotus" pitchFamily="2" charset="-78"/>
            </a:endParaRPr>
          </a:p>
        </p:txBody>
      </p:sp>
      <p:sp>
        <p:nvSpPr>
          <p:cNvPr id="246789" name="Rectangle 5"/>
          <p:cNvSpPr>
            <a:spLocks noGrp="1" noChangeArrowheads="1"/>
          </p:cNvSpPr>
          <p:nvPr>
            <p:ph type="subTitle" sz="quarter" idx="1"/>
          </p:nvPr>
        </p:nvSpPr>
        <p:spPr>
          <a:xfrm>
            <a:off x="611188" y="692150"/>
            <a:ext cx="7985125" cy="5905500"/>
          </a:xfrm>
        </p:spPr>
        <p:txBody>
          <a:bodyPr/>
          <a:lstStyle/>
          <a:p>
            <a:pPr algn="r" eaLnBrk="1" hangingPunct="1">
              <a:defRPr/>
            </a:pPr>
            <a:r>
              <a:rPr lang="ar-SA" b="1" smtClean="0">
                <a:cs typeface="B Lotus" pitchFamily="2" charset="-78"/>
              </a:rPr>
              <a:t>5ـ </a:t>
            </a:r>
            <a:r>
              <a:rPr lang="fa-IR" b="1" smtClean="0">
                <a:cs typeface="B Lotus" pitchFamily="2" charset="-78"/>
              </a:rPr>
              <a:t> </a:t>
            </a:r>
            <a:r>
              <a:rPr lang="ar-SA" b="1" smtClean="0">
                <a:cs typeface="B Lotus" pitchFamily="2" charset="-78"/>
              </a:rPr>
              <a:t>تا جا</a:t>
            </a:r>
            <a:r>
              <a:rPr lang="fa-IR" b="1" smtClean="0">
                <a:cs typeface="B Lotus" pitchFamily="2" charset="-78"/>
              </a:rPr>
              <a:t> </a:t>
            </a:r>
            <a:r>
              <a:rPr lang="ar-SA" b="1" smtClean="0">
                <a:cs typeface="B Lotus" pitchFamily="2" charset="-78"/>
              </a:rPr>
              <a:t>يي كه ا</a:t>
            </a:r>
            <a:r>
              <a:rPr lang="fa-IR" b="1" smtClean="0">
                <a:cs typeface="B Lotus" pitchFamily="2" charset="-78"/>
              </a:rPr>
              <a:t> </a:t>
            </a:r>
            <a:r>
              <a:rPr lang="ar-SA" b="1" smtClean="0">
                <a:cs typeface="B Lotus" pitchFamily="2" charset="-78"/>
              </a:rPr>
              <a:t>مكا</a:t>
            </a:r>
            <a:r>
              <a:rPr lang="fa-IR" b="1" smtClean="0">
                <a:cs typeface="B Lotus" pitchFamily="2" charset="-78"/>
              </a:rPr>
              <a:t> </a:t>
            </a:r>
            <a:r>
              <a:rPr lang="ar-SA" b="1" smtClean="0">
                <a:cs typeface="B Lotus" pitchFamily="2" charset="-78"/>
              </a:rPr>
              <a:t>ن دارد از ارا</a:t>
            </a:r>
            <a:r>
              <a:rPr lang="fa-IR" b="1" smtClean="0">
                <a:cs typeface="B Lotus" pitchFamily="2" charset="-78"/>
              </a:rPr>
              <a:t> </a:t>
            </a:r>
            <a:r>
              <a:rPr lang="ar-SA" b="1" smtClean="0">
                <a:cs typeface="B Lotus" pitchFamily="2" charset="-78"/>
              </a:rPr>
              <a:t>يه سئوالهاي منفي </a:t>
            </a:r>
            <a:r>
              <a:rPr lang="fa-IR" b="1" smtClean="0">
                <a:cs typeface="B Lotus" pitchFamily="2" charset="-78"/>
              </a:rPr>
              <a:t>   </a:t>
            </a:r>
            <a:r>
              <a:rPr lang="ar-SA" b="1" smtClean="0">
                <a:cs typeface="B Lotus" pitchFamily="2" charset="-78"/>
              </a:rPr>
              <a:t>خودداري شود. </a:t>
            </a:r>
            <a:r>
              <a:rPr lang="fa-IR" b="1" smtClean="0">
                <a:cs typeface="B Lotus" pitchFamily="2" charset="-78"/>
              </a:rPr>
              <a:t> </a:t>
            </a:r>
            <a:endParaRPr lang="fa-IR" smtClean="0">
              <a:cs typeface="B Lotus" pitchFamily="2" charset="-78"/>
            </a:endParaRPr>
          </a:p>
          <a:p>
            <a:pPr algn="r" eaLnBrk="1" hangingPunct="1">
              <a:defRPr/>
            </a:pPr>
            <a:r>
              <a:rPr lang="ar-SA" smtClean="0">
                <a:cs typeface="B Lotus" pitchFamily="2" charset="-78"/>
              </a:rPr>
              <a:t>پاسخ دهنده در برابر سئوال منفي ممكن است به طور ناخودآگاه كلمات من</a:t>
            </a:r>
            <a:r>
              <a:rPr lang="fa-IR" smtClean="0">
                <a:cs typeface="B Lotus" pitchFamily="2" charset="-78"/>
              </a:rPr>
              <a:t>ف</a:t>
            </a:r>
            <a:r>
              <a:rPr lang="ar-SA" smtClean="0">
                <a:cs typeface="B Lotus" pitchFamily="2" charset="-78"/>
              </a:rPr>
              <a:t>ي را ناديده گرفته و متوجه آنها نشود. در اين حالت پاسخهاي او با واقعيت مطابقت نخواهد داشت. در صورتي كه پژوهشگر ناچار از استفاده سئوالهاي منفي باشد بهتر است كه زير كلمات منفي را خط كشيده و يا اين كلمات را با حروف درشت مشخص كند. </a:t>
            </a:r>
            <a:endParaRPr lang="en-US" smtClean="0">
              <a:cs typeface="B Lotus" pitchFamily="2" charset="-78"/>
            </a:endParaRPr>
          </a:p>
          <a:p>
            <a:pPr algn="r" eaLnBrk="1" hangingPunct="1">
              <a:defRPr/>
            </a:pPr>
            <a:r>
              <a:rPr lang="fa-IR" smtClean="0">
                <a:cs typeface="B Lotus" pitchFamily="2" charset="-78"/>
              </a:rPr>
              <a:t>‌‌‌</a:t>
            </a:r>
            <a:r>
              <a:rPr lang="ar-SA" smtClean="0">
                <a:cs typeface="B Lotus" pitchFamily="2" charset="-78"/>
              </a:rPr>
              <a:t>آيا شما با به كارگيري حلقه هاي بازخورد در فرآيند تصميم گيري موافق نيستيد؟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2" name="Rectangle 4"/>
          <p:cNvSpPr>
            <a:spLocks noGrp="1" noChangeArrowheads="1"/>
          </p:cNvSpPr>
          <p:nvPr>
            <p:ph type="ctrTitle" sz="quarter"/>
          </p:nvPr>
        </p:nvSpPr>
        <p:spPr>
          <a:xfrm>
            <a:off x="684213" y="333375"/>
            <a:ext cx="7772400" cy="863600"/>
          </a:xfrm>
        </p:spPr>
        <p:txBody>
          <a:bodyPr/>
          <a:lstStyle/>
          <a:p>
            <a:pPr eaLnBrk="1" hangingPunct="1">
              <a:defRPr/>
            </a:pPr>
            <a:r>
              <a:rPr lang="fa-IR" smtClean="0">
                <a:cs typeface="B Lotus" pitchFamily="2" charset="-78"/>
              </a:rPr>
              <a:t>انواع داده ها در يك پرسشنامه</a:t>
            </a:r>
            <a:endParaRPr lang="en-US" smtClean="0">
              <a:cs typeface="B Lotus" pitchFamily="2" charset="-78"/>
            </a:endParaRPr>
          </a:p>
        </p:txBody>
      </p:sp>
      <p:sp>
        <p:nvSpPr>
          <p:cNvPr id="247813" name="Rectangle 5"/>
          <p:cNvSpPr>
            <a:spLocks noGrp="1" noChangeArrowheads="1"/>
          </p:cNvSpPr>
          <p:nvPr>
            <p:ph type="subTitle" sz="quarter" idx="1"/>
          </p:nvPr>
        </p:nvSpPr>
        <p:spPr>
          <a:xfrm>
            <a:off x="755650" y="1196975"/>
            <a:ext cx="8064500" cy="5327650"/>
          </a:xfrm>
        </p:spPr>
        <p:txBody>
          <a:bodyPr/>
          <a:lstStyle/>
          <a:p>
            <a:pPr algn="r" rtl="1" eaLnBrk="1" hangingPunct="1">
              <a:lnSpc>
                <a:spcPct val="90000"/>
              </a:lnSpc>
              <a:defRPr/>
            </a:pPr>
            <a:r>
              <a:rPr lang="ar-SA" smtClean="0">
                <a:cs typeface="B Lotus" pitchFamily="2" charset="-78"/>
              </a:rPr>
              <a:t>پرسشنامه به عنوان يك ابزار اندازه گيري، سه دسته از داده ها را مورد توجه قرار مي دهد. </a:t>
            </a:r>
            <a:endParaRPr lang="fa-IR" smtClean="0">
              <a:cs typeface="B Lotus" pitchFamily="2" charset="-78"/>
            </a:endParaRPr>
          </a:p>
          <a:p>
            <a:pPr algn="r" rtl="1" eaLnBrk="1" hangingPunct="1">
              <a:lnSpc>
                <a:spcPct val="90000"/>
              </a:lnSpc>
              <a:defRPr/>
            </a:pPr>
            <a:r>
              <a:rPr lang="ar-SA" smtClean="0">
                <a:cs typeface="B Lotus" pitchFamily="2" charset="-78"/>
              </a:rPr>
              <a:t>الف) آن دسته از واقعيتها يا داده هاي واقعي كه به قلمرو شخصي افراد، پهن</a:t>
            </a:r>
            <a:r>
              <a:rPr lang="fa-IR" smtClean="0">
                <a:cs typeface="B Lotus" pitchFamily="2" charset="-78"/>
              </a:rPr>
              <a:t>ة</a:t>
            </a:r>
            <a:r>
              <a:rPr lang="ar-SA" smtClean="0">
                <a:cs typeface="B Lotus" pitchFamily="2" charset="-78"/>
              </a:rPr>
              <a:t> محيط زيست آنها و گستره رفتار آنها وابسته است. </a:t>
            </a:r>
            <a:endParaRPr lang="fa-IR" smtClean="0">
              <a:cs typeface="B Lotus" pitchFamily="2" charset="-78"/>
            </a:endParaRPr>
          </a:p>
          <a:p>
            <a:pPr algn="r" rtl="1" eaLnBrk="1" hangingPunct="1">
              <a:lnSpc>
                <a:spcPct val="90000"/>
              </a:lnSpc>
              <a:defRPr/>
            </a:pPr>
            <a:r>
              <a:rPr lang="ar-SA" smtClean="0">
                <a:cs typeface="B Lotus" pitchFamily="2" charset="-78"/>
              </a:rPr>
              <a:t>ب) قضاوتهاي ذهني درباره واقعيتها، ايده ها، نگرشها،</a:t>
            </a:r>
            <a:r>
              <a:rPr lang="en-US" smtClean="0">
                <a:cs typeface="B Lotus" pitchFamily="2" charset="-78"/>
              </a:rPr>
              <a:t> </a:t>
            </a:r>
            <a:r>
              <a:rPr lang="ar-SA" smtClean="0">
                <a:cs typeface="B Lotus" pitchFamily="2" charset="-78"/>
              </a:rPr>
              <a:t>رويدادها يا اشخاص. </a:t>
            </a:r>
            <a:endParaRPr lang="fa-IR" smtClean="0">
              <a:cs typeface="B Lotus" pitchFamily="2" charset="-78"/>
            </a:endParaRPr>
          </a:p>
          <a:p>
            <a:pPr algn="r" rtl="1" eaLnBrk="1" hangingPunct="1">
              <a:lnSpc>
                <a:spcPct val="90000"/>
              </a:lnSpc>
              <a:defRPr/>
            </a:pPr>
            <a:r>
              <a:rPr lang="ar-SA" smtClean="0">
                <a:cs typeface="B Lotus" pitchFamily="2" charset="-78"/>
              </a:rPr>
              <a:t>ج) شناختها، يعني شاخصهاي ميزان شناخت موض</a:t>
            </a:r>
            <a:r>
              <a:rPr lang="fa-IR" smtClean="0">
                <a:cs typeface="B Lotus" pitchFamily="2" charset="-78"/>
              </a:rPr>
              <a:t>و</a:t>
            </a:r>
            <a:r>
              <a:rPr lang="ar-SA" smtClean="0">
                <a:cs typeface="B Lotus" pitchFamily="2" charset="-78"/>
              </a:rPr>
              <a:t>عات گوناگون مورد پژوهش .</a:t>
            </a:r>
            <a:endParaRPr lang="en-US" smtClean="0">
              <a:cs typeface="B Lotus" pitchFamily="2" charset="-78"/>
            </a:endParaRPr>
          </a:p>
          <a:p>
            <a:pPr algn="r" rtl="1" eaLnBrk="1" hangingPunct="1">
              <a:lnSpc>
                <a:spcPct val="90000"/>
              </a:lnSpc>
              <a:defRPr/>
            </a:pPr>
            <a:r>
              <a:rPr lang="en-US" smtClean="0">
                <a:cs typeface="B Lotus" pitchFamily="2" charset="-78"/>
              </a:rPr>
              <a:t/>
            </a:r>
            <a:br>
              <a:rPr lang="en-US" smtClean="0">
                <a:cs typeface="B Lotus" pitchFamily="2" charset="-78"/>
              </a:rPr>
            </a:b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2" name="Rectangle 4"/>
          <p:cNvSpPr>
            <a:spLocks noGrp="1" noChangeArrowheads="1"/>
          </p:cNvSpPr>
          <p:nvPr>
            <p:ph type="ctrTitle" sz="quarter"/>
          </p:nvPr>
        </p:nvSpPr>
        <p:spPr>
          <a:xfrm>
            <a:off x="684213" y="0"/>
            <a:ext cx="7772400" cy="863600"/>
          </a:xfrm>
        </p:spPr>
        <p:txBody>
          <a:bodyPr/>
          <a:lstStyle/>
          <a:p>
            <a:pPr eaLnBrk="1" hangingPunct="1">
              <a:defRPr/>
            </a:pPr>
            <a:r>
              <a:rPr lang="ar-SA" b="1" smtClean="0">
                <a:cs typeface="B Lotus" pitchFamily="2" charset="-78"/>
              </a:rPr>
              <a:t>دستورالعمل تكميل پرسشنامه</a:t>
            </a:r>
            <a:r>
              <a:rPr lang="ar-SA" smtClean="0">
                <a:cs typeface="B Lotus" pitchFamily="2" charset="-78"/>
              </a:rPr>
              <a:t> </a:t>
            </a:r>
            <a:endParaRPr lang="en-US" smtClean="0">
              <a:cs typeface="B Lotus" pitchFamily="2" charset="-78"/>
            </a:endParaRPr>
          </a:p>
        </p:txBody>
      </p:sp>
      <p:sp>
        <p:nvSpPr>
          <p:cNvPr id="263173" name="Rectangle 5"/>
          <p:cNvSpPr>
            <a:spLocks noGrp="1" noChangeArrowheads="1"/>
          </p:cNvSpPr>
          <p:nvPr>
            <p:ph type="subTitle" sz="quarter" idx="1"/>
          </p:nvPr>
        </p:nvSpPr>
        <p:spPr>
          <a:xfrm>
            <a:off x="611188" y="908050"/>
            <a:ext cx="7993062" cy="5616575"/>
          </a:xfrm>
        </p:spPr>
        <p:txBody>
          <a:bodyPr/>
          <a:lstStyle/>
          <a:p>
            <a:pPr algn="r" eaLnBrk="1" hangingPunct="1">
              <a:defRPr/>
            </a:pPr>
            <a:r>
              <a:rPr lang="ar-SA" sz="2800" smtClean="0">
                <a:cs typeface="B Lotus" pitchFamily="2" charset="-78"/>
              </a:rPr>
              <a:t>معمولاً براي تكميل هر پرسشنامه چهار نوع دستورالعمل مي توان صادر كرد: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 كلي</a:t>
            </a:r>
            <a:r>
              <a:rPr lang="ar-SA" sz="2800" smtClean="0">
                <a:cs typeface="B Lotus" pitchFamily="2" charset="-78"/>
              </a:rPr>
              <a:t> (بايد شامل معرفي هدف پرسشنامه (تحقيق)، قول محرمانه ماندن اطلاعات، اين كه پاسخگو چگونه انتخاب شده است، پرسشنامه ها چگونه و چه وقت برگردانده شود).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a:t>
            </a:r>
            <a:r>
              <a:rPr lang="fa-IR" sz="2800" b="1" smtClean="0">
                <a:cs typeface="B Lotus" pitchFamily="2" charset="-78"/>
              </a:rPr>
              <a:t> </a:t>
            </a:r>
            <a:r>
              <a:rPr lang="ar-SA" sz="2800" b="1" smtClean="0">
                <a:cs typeface="B Lotus" pitchFamily="2" charset="-78"/>
              </a:rPr>
              <a:t>هاي مربوط به هر بخش</a:t>
            </a:r>
            <a:r>
              <a:rPr lang="ar-SA" sz="2800" smtClean="0">
                <a:cs typeface="B Lotus" pitchFamily="2" charset="-78"/>
              </a:rPr>
              <a:t> (زماني كه پرسشنامه به بخشهايي تقسيم شده است بهتر است مقدمه مختصري دربارة هر بخش فراهم شود).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 مربوط به سئوالها</a:t>
            </a:r>
            <a:r>
              <a:rPr lang="ar-SA" sz="2800" smtClean="0">
                <a:cs typeface="B Lotus" pitchFamily="2" charset="-78"/>
              </a:rPr>
              <a:t> (مشخص كنيد كه پاسخگو مي تواند چه تعداد از گزينه ها را علامت بزند). </a:t>
            </a:r>
            <a:endParaRPr lang="fa-IR" sz="2800" b="1" smtClean="0">
              <a:cs typeface="B Lotus" pitchFamily="2" charset="-78"/>
            </a:endParaRPr>
          </a:p>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دستور عمل</a:t>
            </a:r>
            <a:r>
              <a:rPr lang="fa-IR" sz="2800" b="1" smtClean="0">
                <a:cs typeface="B Lotus" pitchFamily="2" charset="-78"/>
              </a:rPr>
              <a:t> </a:t>
            </a:r>
            <a:r>
              <a:rPr lang="ar-SA" sz="2800" b="1" smtClean="0">
                <a:cs typeface="B Lotus" pitchFamily="2" charset="-78"/>
              </a:rPr>
              <a:t>هاي مرتبط با هدايت به مرحله بعدي</a:t>
            </a:r>
            <a:r>
              <a:rPr lang="ar-SA" sz="2800" smtClean="0">
                <a:cs typeface="B Lotus" pitchFamily="2" charset="-78"/>
              </a:rPr>
              <a:t> (هنگام استفاده از سئوالهاي مشروط بايد اين نوع دستور عملها را به كار بگيريد</a:t>
            </a:r>
            <a:r>
              <a:rPr lang="en-US" sz="2800" smtClean="0">
                <a:cs typeface="B Lotus" pitchFamily="2" charset="-78"/>
              </a:rPr>
              <a:t> </a:t>
            </a:r>
            <a:r>
              <a:rPr lang="fa-IR" sz="2800" smtClean="0">
                <a:cs typeface="B Lotus" pitchFamily="2" charset="-78"/>
              </a:rPr>
              <a:t>).</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68313" y="0"/>
            <a:ext cx="8229600" cy="777875"/>
          </a:xfrm>
        </p:spPr>
        <p:txBody>
          <a:bodyPr/>
          <a:lstStyle/>
          <a:p>
            <a:pPr eaLnBrk="1" hangingPunct="1">
              <a:defRPr/>
            </a:pPr>
            <a:r>
              <a:rPr lang="fa-IR" smtClean="0">
                <a:cs typeface="B Lotus" pitchFamily="2" charset="-78"/>
              </a:rPr>
              <a:t>انتخاب نوع سؤال</a:t>
            </a:r>
            <a:endParaRPr lang="en-US" smtClean="0">
              <a:cs typeface="B Lotus" pitchFamily="2" charset="-78"/>
            </a:endParaRPr>
          </a:p>
        </p:txBody>
      </p:sp>
      <p:sp>
        <p:nvSpPr>
          <p:cNvPr id="264195" name="Rectangle 3"/>
          <p:cNvSpPr>
            <a:spLocks noGrp="1" noChangeArrowheads="1"/>
          </p:cNvSpPr>
          <p:nvPr>
            <p:ph idx="1"/>
          </p:nvPr>
        </p:nvSpPr>
        <p:spPr>
          <a:xfrm>
            <a:off x="457200" y="908050"/>
            <a:ext cx="8229600" cy="5761038"/>
          </a:xfrm>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جنبه ديگري كه در تد</a:t>
            </a:r>
            <a:r>
              <a:rPr lang="fa-IR" sz="2800" smtClean="0">
                <a:cs typeface="B Lotus" pitchFamily="2" charset="-78"/>
              </a:rPr>
              <a:t> </a:t>
            </a:r>
            <a:r>
              <a:rPr lang="ar-SA" sz="2800" smtClean="0">
                <a:cs typeface="B Lotus" pitchFamily="2" charset="-78"/>
              </a:rPr>
              <a:t>وين پرسشنامه بايد مورد توجه قرار گيرد، انتخاب شكل پاسخ است. شكل پاسخ مي تواند دو حالت داشته باشد، انتخاب هر يك از حالتها، يا تركيبي از آنها به عوامل زيادي مانند محتواي سوال، انگيزه پاسخگو، شيوه اجرا، نوع پاسخگويان، دسترسي به كدگذاران ماهر براي كدگذاري پاسخهاي باز، شيوه تحليل و روش تحقيق ... دارد. </a:t>
            </a:r>
            <a:endParaRPr lang="fa-IR" sz="2800" b="1" smtClean="0">
              <a:cs typeface="B Lotus" pitchFamily="2" charset="-78"/>
            </a:endParaRPr>
          </a:p>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الف: سئوالات باز </a:t>
            </a:r>
            <a:endParaRPr lang="fa-IR" sz="2800" b="1" smtClean="0">
              <a:cs typeface="B Lotus" pitchFamily="2" charset="-78"/>
            </a:endParaRPr>
          </a:p>
          <a:p>
            <a:pPr algn="r" rtl="1" eaLnBrk="1" hangingPunct="1">
              <a:lnSpc>
                <a:spcPct val="90000"/>
              </a:lnSpc>
              <a:buFont typeface="Wingdings" pitchFamily="2" charset="2"/>
              <a:buNone/>
              <a:defRPr/>
            </a:pPr>
            <a:r>
              <a:rPr lang="fa-IR" sz="2800" b="1" smtClean="0">
                <a:cs typeface="B Lotus" pitchFamily="2" charset="-78"/>
              </a:rPr>
              <a:t>      </a:t>
            </a:r>
            <a:r>
              <a:rPr lang="ar-SA" sz="2800" b="1" smtClean="0">
                <a:cs typeface="B Lotus" pitchFamily="2" charset="-78"/>
              </a:rPr>
              <a:t>ب: سئوالات بسته </a:t>
            </a: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اين سئوالات به گونه اي هستند كه پژوهشگر براي هر يك از آنها مجموعه اي از گزينه ها را ارايه مي دهد تا پاسخ دهنده از ميان آنها يكي را انتخاب كند. پاسخ دهنده اين سئوالها را به سرعت درك كرده و به آساني به آنها پاسخ مي دهد. از طرفي ديگر هنگام استخراج داده ها، مي توان به سهولت آنها را مقوله بندي و تجزيه و تحليل كرد</a:t>
            </a:r>
            <a:r>
              <a:rPr lang="fa-IR" sz="2800" smtClean="0">
                <a:cs typeface="B Lotus" pitchFamily="2" charset="-78"/>
              </a:rPr>
              <a:t>.</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ctrTitle" sz="quarter"/>
          </p:nvPr>
        </p:nvSpPr>
        <p:spPr>
          <a:xfrm>
            <a:off x="684213" y="260350"/>
            <a:ext cx="7772400" cy="792163"/>
          </a:xfrm>
        </p:spPr>
        <p:txBody>
          <a:bodyPr/>
          <a:lstStyle/>
          <a:p>
            <a:pPr eaLnBrk="1" hangingPunct="1">
              <a:defRPr/>
            </a:pPr>
            <a:r>
              <a:rPr lang="ar-SA" sz="4800" b="1" smtClean="0">
                <a:cs typeface="B Lotus" pitchFamily="2" charset="-78"/>
              </a:rPr>
              <a:t>ابزارها و اندازه گيري آزمود</a:t>
            </a:r>
            <a:r>
              <a:rPr lang="fa-IR" sz="4800" b="1" smtClean="0">
                <a:cs typeface="B Lotus" pitchFamily="2" charset="-78"/>
              </a:rPr>
              <a:t> </a:t>
            </a:r>
            <a:r>
              <a:rPr lang="ar-SA" sz="4800" b="1" smtClean="0">
                <a:cs typeface="B Lotus" pitchFamily="2" charset="-78"/>
              </a:rPr>
              <a:t>نيها</a:t>
            </a:r>
            <a:r>
              <a:rPr lang="fa-IR" b="1" smtClean="0">
                <a:cs typeface="B Lotus" pitchFamily="2" charset="-78"/>
              </a:rPr>
              <a:t>:</a:t>
            </a:r>
            <a:r>
              <a:rPr lang="ar-SA" b="1" smtClean="0">
                <a:cs typeface="B Lotus" pitchFamily="2" charset="-78"/>
              </a:rPr>
              <a:t> </a:t>
            </a:r>
            <a:endParaRPr lang="en-US" b="1" smtClean="0">
              <a:cs typeface="B Lotus" pitchFamily="2" charset="-78"/>
            </a:endParaRPr>
          </a:p>
        </p:txBody>
      </p:sp>
      <p:sp>
        <p:nvSpPr>
          <p:cNvPr id="265220" name="Rectangle 4"/>
          <p:cNvSpPr>
            <a:spLocks noGrp="1" noChangeArrowheads="1"/>
          </p:cNvSpPr>
          <p:nvPr>
            <p:ph type="subTitle" sz="quarter" idx="1"/>
          </p:nvPr>
        </p:nvSpPr>
        <p:spPr>
          <a:xfrm>
            <a:off x="684213" y="1052513"/>
            <a:ext cx="8208962" cy="5616575"/>
          </a:xfrm>
        </p:spPr>
        <p:txBody>
          <a:bodyPr/>
          <a:lstStyle/>
          <a:p>
            <a:pPr algn="r" rtl="1" eaLnBrk="1" hangingPunct="1">
              <a:defRPr/>
            </a:pPr>
            <a:r>
              <a:rPr lang="ar-SA" b="1" i="1" smtClean="0">
                <a:cs typeface="B Lotus" pitchFamily="2" charset="-78"/>
              </a:rPr>
              <a:t>اگر چيزي موجود باشد، داراي مقداري است و اگر داراي مقدار باشد قابل اندازه گيري است.</a:t>
            </a:r>
            <a:r>
              <a:rPr lang="ar-SA" smtClean="0">
                <a:cs typeface="B Lotus" pitchFamily="2" charset="-78"/>
              </a:rPr>
              <a:t>«اي.ال.ثرندايك» </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هر يك از ابزارهاي جمع آوري داده ها، در واقع اين مكان را فراهم مي آورند كه داده هاي مختلف را از آزمودنيها (يا پيرامون آنها) جمع آوري نمود. </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در ميان اين ابزارها، پرسشنامه هايي كه داراي سئوالات بسته هستند به علت وسعت كاربردي كه دارند از اهميت خاصي برخوردارند،لذا بايد هر پژوهشگر پيش از طراحي پرسشنامه، آگاهي</a:t>
            </a:r>
            <a:r>
              <a:rPr lang="fa-IR" smtClean="0">
                <a:cs typeface="B Lotus" pitchFamily="2" charset="-78"/>
              </a:rPr>
              <a:t> </a:t>
            </a:r>
            <a:r>
              <a:rPr lang="ar-SA" smtClean="0">
                <a:cs typeface="B Lotus" pitchFamily="2" charset="-78"/>
              </a:rPr>
              <a:t>هاي لازم را در رابطه با موارد زير به دست آورد</a:t>
            </a:r>
            <a:r>
              <a:rPr lang="en-US" smtClean="0">
                <a:cs typeface="B Lotus" pitchFamily="2" charset="-78"/>
              </a:rPr>
              <a:t> </a:t>
            </a:r>
            <a:r>
              <a:rPr lang="fa-IR" smtClean="0">
                <a:cs typeface="B Lotus" pitchFamily="2" charset="-78"/>
              </a:rPr>
              <a:t>:</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اجزاء</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4579"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1- متغيرهاي مورد بحث مربوط به تحقيق بايد به روشني شناسايي و نامگذاري شوند.</a:t>
            </a:r>
          </a:p>
          <a:p>
            <a:pPr algn="r" rtl="1" eaLnBrk="1" hangingPunct="1">
              <a:lnSpc>
                <a:spcPct val="90000"/>
              </a:lnSpc>
              <a:buFont typeface="Wingdings" pitchFamily="2" charset="2"/>
              <a:buNone/>
              <a:defRPr/>
            </a:pPr>
            <a:r>
              <a:rPr lang="fa-IR" sz="2800" smtClean="0">
                <a:cs typeface="B Lotus" pitchFamily="2" charset="-78"/>
              </a:rPr>
              <a:t>2- در تحقيق بايد چگونگي ارتباط بين دو يا چند متغير وابسته و مستقل بيان شود.</a:t>
            </a:r>
          </a:p>
          <a:p>
            <a:pPr algn="r" rtl="1" eaLnBrk="1" hangingPunct="1">
              <a:lnSpc>
                <a:spcPct val="90000"/>
              </a:lnSpc>
              <a:buFont typeface="Wingdings" pitchFamily="2" charset="2"/>
              <a:buNone/>
              <a:defRPr/>
            </a:pPr>
            <a:r>
              <a:rPr lang="fa-IR" sz="2800" smtClean="0">
                <a:cs typeface="B Lotus" pitchFamily="2" charset="-78"/>
              </a:rPr>
              <a:t>3- اگر بتوان ماهيت و جهت روابط را بر اساس يافته هاي حاصل ازتحقيقات قبلي به صورت نظري بيان كرد،دراين صورت بايد در بحث ها، نشانه اي دال برمثبت يا منفي بودن اين روابط آورده شود.</a:t>
            </a:r>
          </a:p>
          <a:p>
            <a:pPr algn="r" rtl="1" eaLnBrk="1" hangingPunct="1">
              <a:lnSpc>
                <a:spcPct val="90000"/>
              </a:lnSpc>
              <a:buFont typeface="Wingdings" pitchFamily="2" charset="2"/>
              <a:buNone/>
              <a:defRPr/>
            </a:pPr>
            <a:r>
              <a:rPr lang="fa-IR" sz="2800" smtClean="0">
                <a:cs typeface="B Lotus" pitchFamily="2" charset="-78"/>
              </a:rPr>
              <a:t>4- بايد به اين سؤال پاسخ دادكه ،چرا ما انتظار داريم اين روابط وجود داشته باشد.</a:t>
            </a:r>
          </a:p>
          <a:p>
            <a:pPr algn="r" rtl="1" eaLnBrk="1" hangingPunct="1">
              <a:lnSpc>
                <a:spcPct val="90000"/>
              </a:lnSpc>
              <a:buFont typeface="Wingdings" pitchFamily="2" charset="2"/>
              <a:buNone/>
              <a:defRPr/>
            </a:pPr>
            <a:r>
              <a:rPr lang="fa-IR" sz="2800" smtClean="0">
                <a:cs typeface="B Lotus" pitchFamily="2" charset="-78"/>
              </a:rPr>
              <a:t>5- نمودارشماتيك چارچوب نظري (مدل تحليلي ) بايد ارائه  گردد تاخواننده بتواند روابط نظري رامجسم نمايد.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Grp="1" noChangeArrowheads="1"/>
          </p:cNvSpPr>
          <p:nvPr>
            <p:ph type="ctrTitle" sz="quarter"/>
          </p:nvPr>
        </p:nvSpPr>
        <p:spPr>
          <a:xfrm>
            <a:off x="755650" y="333375"/>
            <a:ext cx="7772400" cy="720725"/>
          </a:xfrm>
        </p:spPr>
        <p:txBody>
          <a:bodyPr/>
          <a:lstStyle/>
          <a:p>
            <a:pPr eaLnBrk="1" hangingPunct="1">
              <a:defRPr/>
            </a:pPr>
            <a:r>
              <a:rPr lang="ar-SA" sz="4800" b="1" smtClean="0">
                <a:cs typeface="B Lotus" pitchFamily="2" charset="-78"/>
              </a:rPr>
              <a:t>مقياسها</a:t>
            </a:r>
            <a:r>
              <a:rPr lang="fa-IR" sz="4800" b="1" smtClean="0">
                <a:cs typeface="B Lotus" pitchFamily="2" charset="-78"/>
              </a:rPr>
              <a:t> :</a:t>
            </a:r>
            <a:r>
              <a:rPr lang="en-US" sz="4800" b="1" smtClean="0">
                <a:cs typeface="B Lotus" pitchFamily="2" charset="-78"/>
              </a:rPr>
              <a:t> </a:t>
            </a:r>
          </a:p>
        </p:txBody>
      </p:sp>
      <p:sp>
        <p:nvSpPr>
          <p:cNvPr id="266245" name="Rectangle 5"/>
          <p:cNvSpPr>
            <a:spLocks noGrp="1" noChangeArrowheads="1"/>
          </p:cNvSpPr>
          <p:nvPr>
            <p:ph type="subTitle" sz="quarter" idx="1"/>
          </p:nvPr>
        </p:nvSpPr>
        <p:spPr>
          <a:xfrm>
            <a:off x="539750" y="1125538"/>
            <a:ext cx="7920038" cy="5732462"/>
          </a:xfrm>
        </p:spPr>
        <p:txBody>
          <a:bodyPr/>
          <a:lstStyle/>
          <a:p>
            <a:pPr algn="r" rtl="1" eaLnBrk="1" hangingPunct="1">
              <a:defRPr/>
            </a:pPr>
            <a:r>
              <a:rPr lang="ar-SA" smtClean="0">
                <a:cs typeface="B Lotus" pitchFamily="2" charset="-78"/>
              </a:rPr>
              <a:t>داده هايي كه در جامعه آماري آزمودنيها يا از مدارك به دست مي آيند چه نوع داده هايي هستند و پرسشنامه ها براي جمع آوري چه نوع داده هايي مناسب هستند؟ </a:t>
            </a:r>
            <a:r>
              <a:rPr lang="ar-SA" b="1" smtClean="0">
                <a:cs typeface="B Lotus" pitchFamily="2" charset="-78"/>
              </a:rPr>
              <a:t>طيف</a:t>
            </a:r>
            <a:r>
              <a:rPr lang="ar-SA" smtClean="0">
                <a:cs typeface="B Lotus" pitchFamily="2" charset="-78"/>
              </a:rPr>
              <a:t> (به چه شيوه هايي مي توان سئوالات پرسشنامه را بست؟ به عبارت ديگر چند نوع طيف سازي وجود دارد و براي سنجش آزمودني و جمع آوري داده هاي مورد نظر چه نوع طيفي مناسب است؟) </a:t>
            </a:r>
            <a:r>
              <a:rPr lang="ar-SA" b="1" smtClean="0">
                <a:cs typeface="B Lotus" pitchFamily="2" charset="-78"/>
              </a:rPr>
              <a:t>روايي و پايايي</a:t>
            </a:r>
            <a:r>
              <a:rPr lang="ar-SA" smtClean="0">
                <a:cs typeface="B Lotus" pitchFamily="2" charset="-78"/>
              </a:rPr>
              <a:t> (آيا ابزار اندازه گيري چيزي را كه مدعي اندازه گيري آن است اندازه مي گيرد؟ آيا دقيق، پيوسته و ثابت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ctrTitle" sz="quarter"/>
          </p:nvPr>
        </p:nvSpPr>
        <p:spPr>
          <a:xfrm>
            <a:off x="755650" y="188913"/>
            <a:ext cx="7772400" cy="647700"/>
          </a:xfrm>
        </p:spPr>
        <p:txBody>
          <a:bodyPr/>
          <a:lstStyle/>
          <a:p>
            <a:pPr eaLnBrk="1" hangingPunct="1">
              <a:defRPr/>
            </a:pPr>
            <a:r>
              <a:rPr lang="ar-SA" sz="4800" b="1" smtClean="0">
                <a:cs typeface="B Lotus" pitchFamily="2" charset="-78"/>
              </a:rPr>
              <a:t>1ـ مقياسها</a:t>
            </a:r>
            <a:r>
              <a:rPr lang="ar-SA" sz="4800" smtClean="0">
                <a:cs typeface="B Lotus" pitchFamily="2" charset="-78"/>
              </a:rPr>
              <a:t> </a:t>
            </a:r>
            <a:endParaRPr lang="en-US" sz="4800" smtClean="0">
              <a:cs typeface="B Lotus" pitchFamily="2" charset="-78"/>
            </a:endParaRPr>
          </a:p>
        </p:txBody>
      </p:sp>
      <p:sp>
        <p:nvSpPr>
          <p:cNvPr id="267268" name="Rectangle 4"/>
          <p:cNvSpPr>
            <a:spLocks noGrp="1" noChangeArrowheads="1"/>
          </p:cNvSpPr>
          <p:nvPr>
            <p:ph type="subTitle" sz="quarter" idx="1"/>
          </p:nvPr>
        </p:nvSpPr>
        <p:spPr>
          <a:xfrm>
            <a:off x="395288" y="981075"/>
            <a:ext cx="8353425" cy="5876925"/>
          </a:xfrm>
        </p:spPr>
        <p:txBody>
          <a:bodyPr/>
          <a:lstStyle/>
          <a:p>
            <a:pPr algn="r" eaLnBrk="1" hangingPunct="1">
              <a:defRPr/>
            </a:pPr>
            <a:r>
              <a:rPr lang="fa-IR" sz="2800" b="1" smtClean="0">
                <a:cs typeface="B Lotus" pitchFamily="2" charset="-78"/>
              </a:rPr>
              <a:t>   </a:t>
            </a:r>
            <a:r>
              <a:rPr lang="ar-SA" sz="2800" smtClean="0">
                <a:cs typeface="B Lotus" pitchFamily="2" charset="-78"/>
              </a:rPr>
              <a:t>مقياس اندازه گيري، مجموعه قواعدي براي انتساب آزمودنيها به مقوله يا اعداد به آزمودنيها است و به طور كلي به چهار دسته تقسيم </a:t>
            </a:r>
            <a:endParaRPr lang="fa-IR" sz="2800" smtClean="0">
              <a:cs typeface="B Lotus" pitchFamily="2" charset="-78"/>
            </a:endParaRPr>
          </a:p>
          <a:p>
            <a:pPr algn="r" eaLnBrk="1" hangingPunct="1">
              <a:defRPr/>
            </a:pPr>
            <a:r>
              <a:rPr lang="ar-SA" sz="2800" smtClean="0">
                <a:cs typeface="B Lotus" pitchFamily="2" charset="-78"/>
              </a:rPr>
              <a:t>مي شوند: </a:t>
            </a:r>
            <a:endParaRPr lang="fa-IR" sz="2800" smtClean="0">
              <a:cs typeface="B Lotus" pitchFamily="2" charset="-78"/>
            </a:endParaRPr>
          </a:p>
          <a:p>
            <a:pPr algn="r" eaLnBrk="1" hangingPunct="1">
              <a:defRPr/>
            </a:pPr>
            <a:r>
              <a:rPr lang="ar-SA" sz="2800" smtClean="0">
                <a:cs typeface="B Lotus" pitchFamily="2" charset="-78"/>
              </a:rPr>
              <a:t>الف ـ مقياس اسمي </a:t>
            </a:r>
            <a:endParaRPr lang="fa-IR" sz="2800" smtClean="0">
              <a:cs typeface="B Lotus" pitchFamily="2" charset="-78"/>
            </a:endParaRP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 </a:t>
            </a:r>
            <a:r>
              <a:rPr lang="fa-IR" sz="2800" smtClean="0">
                <a:cs typeface="B Lotus" pitchFamily="2" charset="-78"/>
              </a:rPr>
              <a:t>ترتيبي</a:t>
            </a: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a:t>
            </a:r>
            <a:r>
              <a:rPr lang="fa-IR" sz="2800" smtClean="0">
                <a:cs typeface="B Lotus" pitchFamily="2" charset="-78"/>
              </a:rPr>
              <a:t> فاصله اي</a:t>
            </a:r>
          </a:p>
          <a:p>
            <a:pPr algn="r" eaLnBrk="1" hangingPunct="1">
              <a:defRPr/>
            </a:pPr>
            <a:endParaRPr lang="fa-IR" sz="2800" smtClean="0">
              <a:cs typeface="B Lotus" pitchFamily="2" charset="-78"/>
            </a:endParaRPr>
          </a:p>
          <a:p>
            <a:pPr algn="r" eaLnBrk="1" hangingPunct="1">
              <a:defRPr/>
            </a:pPr>
            <a:r>
              <a:rPr lang="ar-SA" sz="2800" smtClean="0">
                <a:cs typeface="B Lotus" pitchFamily="2" charset="-78"/>
              </a:rPr>
              <a:t>الف ـ مقياس </a:t>
            </a:r>
            <a:r>
              <a:rPr lang="fa-IR" sz="2800" smtClean="0">
                <a:cs typeface="B Lotus" pitchFamily="2" charset="-78"/>
              </a:rPr>
              <a:t>نسبي</a:t>
            </a:r>
            <a:endParaRPr lang="en-US" sz="2800" smtClean="0">
              <a:cs typeface="B Lotus" pitchFamily="2" charset="-78"/>
            </a:endParaRPr>
          </a:p>
          <a:p>
            <a:pPr algn="r" eaLnBrk="1" hangingPunct="1">
              <a:defRPr/>
            </a:pPr>
            <a:r>
              <a:rPr lang="ar-SA" sz="2800" smtClean="0">
                <a:cs typeface="B Lotus" pitchFamily="2" charset="-78"/>
              </a:rPr>
              <a:t> </a:t>
            </a:r>
            <a:endParaRPr lang="en-US" sz="2800" smtClean="0">
              <a:cs typeface="B Lotus" pitchFamily="2" charset="-78"/>
            </a:endParaRPr>
          </a:p>
          <a:p>
            <a:pPr algn="r" eaLnBrk="1" hangingPunct="1">
              <a:defRPr/>
            </a:pPr>
            <a:endParaRPr lang="en-US" sz="2800" smtClean="0">
              <a:cs typeface="B Lotus" pitchFamily="2" charset="-78"/>
            </a:endParaRPr>
          </a:p>
          <a:p>
            <a:pPr algn="r" eaLnBrk="1" hangingPunct="1">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Grp="1" noChangeArrowheads="1"/>
          </p:cNvSpPr>
          <p:nvPr>
            <p:ph type="ctrTitle" sz="quarter"/>
          </p:nvPr>
        </p:nvSpPr>
        <p:spPr>
          <a:xfrm>
            <a:off x="900113" y="0"/>
            <a:ext cx="7772400" cy="936625"/>
          </a:xfrm>
        </p:spPr>
        <p:txBody>
          <a:bodyPr/>
          <a:lstStyle/>
          <a:p>
            <a:pPr eaLnBrk="1" hangingPunct="1">
              <a:defRPr/>
            </a:pPr>
            <a:r>
              <a:rPr lang="ar-SA" b="1" smtClean="0">
                <a:cs typeface="B Lotus" pitchFamily="2" charset="-78"/>
              </a:rPr>
              <a:t>الف ـ مقياس اسمي</a:t>
            </a:r>
            <a:r>
              <a:rPr lang="ar-SA" smtClean="0">
                <a:cs typeface="B Lotus" pitchFamily="2" charset="-78"/>
              </a:rPr>
              <a:t> </a:t>
            </a:r>
            <a:endParaRPr lang="en-US" smtClean="0">
              <a:cs typeface="B Lotus" pitchFamily="2" charset="-78"/>
            </a:endParaRPr>
          </a:p>
        </p:txBody>
      </p:sp>
      <p:sp>
        <p:nvSpPr>
          <p:cNvPr id="268293" name="Rectangle 5"/>
          <p:cNvSpPr>
            <a:spLocks noGrp="1" noChangeArrowheads="1"/>
          </p:cNvSpPr>
          <p:nvPr>
            <p:ph type="subTitle" sz="quarter" idx="1"/>
          </p:nvPr>
        </p:nvSpPr>
        <p:spPr>
          <a:xfrm>
            <a:off x="539750" y="981075"/>
            <a:ext cx="7848600" cy="5616575"/>
          </a:xfrm>
        </p:spPr>
        <p:txBody>
          <a:bodyPr/>
          <a:lstStyle/>
          <a:p>
            <a:pPr algn="r" eaLnBrk="1" hangingPunct="1">
              <a:lnSpc>
                <a:spcPct val="90000"/>
              </a:lnSpc>
              <a:defRPr/>
            </a:pPr>
            <a:r>
              <a:rPr lang="ar-SA" sz="2800" smtClean="0">
                <a:cs typeface="B Lotus" pitchFamily="2" charset="-78"/>
              </a:rPr>
              <a:t>عبارت اسمي يعني «نام گذاري كردن»، در اين طبقه بندي افراد، اشياء و يا مطالب را بر حسب نام آنها طبقه بندي مي كنيم، اين طبقه بندي ساده ترين و ابتدايي ترين نوع طبقه بندي است، حتي عده اي آن را يك طبقه بندي كه قابل ارزيابي باشد نمي دانند. در اين </a:t>
            </a:r>
            <a:r>
              <a:rPr lang="ar-SA" sz="2800" b="1" smtClean="0">
                <a:cs typeface="B Lotus" pitchFamily="2" charset="-78"/>
              </a:rPr>
              <a:t>مقياس اعدادي كه به كار مي روند اختيار بوده</a:t>
            </a:r>
            <a:r>
              <a:rPr lang="ar-SA" sz="2800" smtClean="0">
                <a:cs typeface="B Lotus" pitchFamily="2" charset="-78"/>
              </a:rPr>
              <a:t> و تنها كاركردي جهت نامگذاري دارند و در واقع كارشناسايي را سهولت مي بخشند و هيچ گونه معنايي از آنها استنباط نمي شود و نماينده مقدار مطلق يا نسبي ويژگي مورد نظر نيستند. </a:t>
            </a:r>
            <a:endParaRPr lang="fa-IR" sz="2800" b="1" smtClean="0">
              <a:cs typeface="B Lotus" pitchFamily="2" charset="-78"/>
            </a:endParaRPr>
          </a:p>
          <a:p>
            <a:pPr algn="r" eaLnBrk="1" hangingPunct="1">
              <a:lnSpc>
                <a:spcPct val="90000"/>
              </a:lnSpc>
              <a:defRPr/>
            </a:pPr>
            <a:r>
              <a:rPr lang="ar-SA" sz="2800" b="1" smtClean="0">
                <a:cs typeface="B Lotus" pitchFamily="2" charset="-78"/>
              </a:rPr>
              <a:t>مثال: طبقه بندي سبك هاي مديريت </a:t>
            </a:r>
            <a:endParaRPr lang="fa-IR" sz="2800" smtClean="0">
              <a:cs typeface="B Lotus" pitchFamily="2" charset="-78"/>
            </a:endParaRPr>
          </a:p>
          <a:p>
            <a:pPr algn="r" eaLnBrk="1" hangingPunct="1">
              <a:lnSpc>
                <a:spcPct val="90000"/>
              </a:lnSpc>
              <a:defRPr/>
            </a:pPr>
            <a:r>
              <a:rPr lang="ar-SA" sz="2800" smtClean="0">
                <a:cs typeface="B Lotus" pitchFamily="2" charset="-78"/>
              </a:rPr>
              <a:t>1ـ دستوري </a:t>
            </a:r>
            <a:r>
              <a:rPr lang="fa-IR" sz="2800" smtClean="0">
                <a:cs typeface="B Lotus" pitchFamily="2" charset="-78"/>
              </a:rPr>
              <a:t> </a:t>
            </a:r>
          </a:p>
          <a:p>
            <a:pPr algn="r" eaLnBrk="1" hangingPunct="1">
              <a:lnSpc>
                <a:spcPct val="90000"/>
              </a:lnSpc>
              <a:defRPr/>
            </a:pPr>
            <a:r>
              <a:rPr lang="ar-SA" sz="2800" smtClean="0">
                <a:cs typeface="B Lotus" pitchFamily="2" charset="-78"/>
              </a:rPr>
              <a:t>2ـ حمايتي ـ متقاعد</a:t>
            </a:r>
            <a:r>
              <a:rPr lang="fa-IR" sz="2800" smtClean="0">
                <a:cs typeface="B Lotus" pitchFamily="2" charset="-78"/>
              </a:rPr>
              <a:t> </a:t>
            </a:r>
            <a:r>
              <a:rPr lang="ar-SA" sz="2800" smtClean="0">
                <a:cs typeface="B Lotus" pitchFamily="2" charset="-78"/>
              </a:rPr>
              <a:t>كننده </a:t>
            </a:r>
            <a:r>
              <a:rPr lang="fa-IR" sz="2800" smtClean="0">
                <a:cs typeface="B Lotus" pitchFamily="2" charset="-78"/>
              </a:rPr>
              <a:t> </a:t>
            </a:r>
          </a:p>
          <a:p>
            <a:pPr algn="r" eaLnBrk="1" hangingPunct="1">
              <a:lnSpc>
                <a:spcPct val="90000"/>
              </a:lnSpc>
              <a:defRPr/>
            </a:pPr>
            <a:r>
              <a:rPr lang="ar-SA" sz="2800" smtClean="0">
                <a:cs typeface="B Lotus" pitchFamily="2" charset="-78"/>
              </a:rPr>
              <a:t>3ـ مشاركتي </a:t>
            </a:r>
            <a:r>
              <a:rPr lang="fa-IR" sz="2800" smtClean="0">
                <a:cs typeface="B Lotus" pitchFamily="2" charset="-78"/>
              </a:rPr>
              <a:t> </a:t>
            </a:r>
          </a:p>
          <a:p>
            <a:pPr algn="r" eaLnBrk="1" hangingPunct="1">
              <a:lnSpc>
                <a:spcPct val="90000"/>
              </a:lnSpc>
              <a:defRPr/>
            </a:pPr>
            <a:r>
              <a:rPr lang="ar-SA" sz="2800" smtClean="0">
                <a:cs typeface="B Lotus" pitchFamily="2" charset="-78"/>
              </a:rPr>
              <a:t>4ـ تفويضي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Grp="1" noChangeArrowheads="1"/>
          </p:cNvSpPr>
          <p:nvPr>
            <p:ph type="ctrTitle"/>
          </p:nvPr>
        </p:nvSpPr>
        <p:spPr>
          <a:xfrm>
            <a:off x="685800" y="476250"/>
            <a:ext cx="7772400" cy="720725"/>
          </a:xfrm>
        </p:spPr>
        <p:txBody>
          <a:bodyPr/>
          <a:lstStyle/>
          <a:p>
            <a:pPr eaLnBrk="1" hangingPunct="1"/>
            <a:endParaRPr lang="en-US" sz="4000" smtClean="0">
              <a:cs typeface="B Lotus" pitchFamily="2" charset="-78"/>
            </a:endParaRPr>
          </a:p>
        </p:txBody>
      </p:sp>
      <p:pic>
        <p:nvPicPr>
          <p:cNvPr id="222211" name="Picture 6" descr="1"/>
          <p:cNvPicPr>
            <a:picLocks noGrp="1" noChangeAspect="1" noChangeArrowheads="1"/>
          </p:cNvPicPr>
          <p:nvPr>
            <p:ph type="subTitle" idx="1"/>
          </p:nvPr>
        </p:nvPicPr>
        <p:blipFill>
          <a:blip r:embed="rId2">
            <a:clrChange>
              <a:clrFrom>
                <a:srgbClr val="FFFFFF"/>
              </a:clrFrom>
              <a:clrTo>
                <a:srgbClr val="FFFFFF">
                  <a:alpha val="0"/>
                </a:srgbClr>
              </a:clrTo>
            </a:clrChange>
            <a:lum bright="12000"/>
            <a:grayscl/>
          </a:blip>
          <a:srcRect/>
          <a:stretch>
            <a:fillRect/>
          </a:stretch>
        </p:blipFill>
        <p:spPr>
          <a:xfrm>
            <a:off x="1042988" y="1628775"/>
            <a:ext cx="7416800" cy="4154488"/>
          </a:xfrm>
          <a:noFill/>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0" name="Rectangle 4"/>
          <p:cNvSpPr>
            <a:spLocks noGrp="1" noChangeArrowheads="1"/>
          </p:cNvSpPr>
          <p:nvPr>
            <p:ph type="ctrTitle" sz="quarter"/>
          </p:nvPr>
        </p:nvSpPr>
        <p:spPr>
          <a:xfrm>
            <a:off x="684213" y="0"/>
            <a:ext cx="7772400" cy="792163"/>
          </a:xfrm>
        </p:spPr>
        <p:txBody>
          <a:bodyPr/>
          <a:lstStyle/>
          <a:p>
            <a:pPr eaLnBrk="1" hangingPunct="1">
              <a:defRPr/>
            </a:pPr>
            <a:r>
              <a:rPr lang="ar-SA" b="1" smtClean="0">
                <a:cs typeface="B Lotus" pitchFamily="2" charset="-78"/>
              </a:rPr>
              <a:t>ب ـ مقياس ترتيبي (رتبه اي</a:t>
            </a:r>
            <a:r>
              <a:rPr lang="fa-IR" b="1" smtClean="0">
                <a:cs typeface="B Lotus" pitchFamily="2" charset="-78"/>
              </a:rPr>
              <a:t>)</a:t>
            </a:r>
            <a:r>
              <a:rPr lang="en-US" smtClean="0">
                <a:cs typeface="B Lotus" pitchFamily="2" charset="-78"/>
              </a:rPr>
              <a:t> </a:t>
            </a:r>
          </a:p>
        </p:txBody>
      </p:sp>
      <p:sp>
        <p:nvSpPr>
          <p:cNvPr id="270341" name="Rectangle 5"/>
          <p:cNvSpPr>
            <a:spLocks noGrp="1" noChangeArrowheads="1"/>
          </p:cNvSpPr>
          <p:nvPr>
            <p:ph type="subTitle" sz="quarter" idx="1"/>
          </p:nvPr>
        </p:nvSpPr>
        <p:spPr>
          <a:xfrm>
            <a:off x="755650" y="836613"/>
            <a:ext cx="7848600" cy="5832475"/>
          </a:xfrm>
        </p:spPr>
        <p:txBody>
          <a:bodyPr/>
          <a:lstStyle/>
          <a:p>
            <a:pPr algn="r" eaLnBrk="1" hangingPunct="1">
              <a:lnSpc>
                <a:spcPct val="90000"/>
              </a:lnSpc>
              <a:defRPr/>
            </a:pPr>
            <a:r>
              <a:rPr lang="ar-SA" sz="2400" smtClean="0">
                <a:cs typeface="B Lotus" pitchFamily="2" charset="-78"/>
              </a:rPr>
              <a:t>عبارت ترتيبي يعني «ترتيب دادن»، مقياس رتبه ايت مقياسي است كه افراد يا اشياء را از لحاظ صفت ويژه اي رتبه بندي مي كند. در اين مقياس به تعداد افراد، رتبه وجود دارد. اعداد در مقياس رتبه اي فقط اطلاعاتي درباره سلسله مراتب، يا به عبارتي رتبه اشياء يا افراد در طول مقياس فراهم مي آورد .</a:t>
            </a:r>
            <a:endParaRPr lang="fa-IR" sz="2400" b="1" smtClean="0">
              <a:cs typeface="B Lotus" pitchFamily="2" charset="-78"/>
            </a:endParaRPr>
          </a:p>
          <a:p>
            <a:pPr algn="r" eaLnBrk="1" hangingPunct="1">
              <a:lnSpc>
                <a:spcPct val="90000"/>
              </a:lnSpc>
              <a:defRPr/>
            </a:pPr>
            <a:r>
              <a:rPr lang="ar-SA" sz="2400" b="1" smtClean="0">
                <a:cs typeface="B Lotus" pitchFamily="2" charset="-78"/>
              </a:rPr>
              <a:t>مثال: طبقه بندي افراد بر حسب ميزان تحصيلات </a:t>
            </a:r>
            <a:endParaRPr lang="fa-IR" sz="2400" smtClean="0">
              <a:cs typeface="B Lotus" pitchFamily="2" charset="-78"/>
            </a:endParaRPr>
          </a:p>
          <a:p>
            <a:pPr algn="r" eaLnBrk="1" hangingPunct="1">
              <a:lnSpc>
                <a:spcPct val="90000"/>
              </a:lnSpc>
              <a:defRPr/>
            </a:pPr>
            <a:r>
              <a:rPr lang="ar-SA" sz="2400" smtClean="0">
                <a:cs typeface="B Lotus" pitchFamily="2" charset="-78"/>
              </a:rPr>
              <a:t>1ـ بي سواد </a:t>
            </a:r>
            <a:endParaRPr lang="fa-IR" sz="2400" smtClean="0">
              <a:cs typeface="B Lotus" pitchFamily="2" charset="-78"/>
            </a:endParaRPr>
          </a:p>
          <a:p>
            <a:pPr algn="r" eaLnBrk="1" hangingPunct="1">
              <a:lnSpc>
                <a:spcPct val="90000"/>
              </a:lnSpc>
              <a:defRPr/>
            </a:pPr>
            <a:r>
              <a:rPr lang="ar-SA" sz="2400" smtClean="0">
                <a:cs typeface="B Lotus" pitchFamily="2" charset="-78"/>
              </a:rPr>
              <a:t>2ـ پنجم ابتدايي </a:t>
            </a:r>
            <a:endParaRPr lang="fa-IR" sz="2400" smtClean="0">
              <a:cs typeface="B Lotus" pitchFamily="2" charset="-78"/>
            </a:endParaRPr>
          </a:p>
          <a:p>
            <a:pPr algn="r" eaLnBrk="1" hangingPunct="1">
              <a:lnSpc>
                <a:spcPct val="90000"/>
              </a:lnSpc>
              <a:defRPr/>
            </a:pPr>
            <a:r>
              <a:rPr lang="ar-SA" sz="2400" smtClean="0">
                <a:cs typeface="B Lotus" pitchFamily="2" charset="-78"/>
              </a:rPr>
              <a:t>3ـ زير سوم راهنمايي و بالاتر از پنجم ابتدايي </a:t>
            </a:r>
            <a:endParaRPr lang="fa-IR" sz="2400" smtClean="0">
              <a:cs typeface="B Lotus" pitchFamily="2" charset="-78"/>
            </a:endParaRPr>
          </a:p>
          <a:p>
            <a:pPr algn="r" eaLnBrk="1" hangingPunct="1">
              <a:lnSpc>
                <a:spcPct val="90000"/>
              </a:lnSpc>
              <a:defRPr/>
            </a:pPr>
            <a:r>
              <a:rPr lang="ar-SA" sz="2400" smtClean="0">
                <a:cs typeface="B Lotus" pitchFamily="2" charset="-78"/>
              </a:rPr>
              <a:t>4ـ بالاتر از سوم راهنمايي </a:t>
            </a:r>
            <a:endParaRPr lang="fa-IR" sz="2400" smtClean="0">
              <a:cs typeface="B Lotus" pitchFamily="2" charset="-78"/>
            </a:endParaRPr>
          </a:p>
          <a:p>
            <a:pPr algn="r" eaLnBrk="1" hangingPunct="1">
              <a:lnSpc>
                <a:spcPct val="90000"/>
              </a:lnSpc>
              <a:defRPr/>
            </a:pPr>
            <a:r>
              <a:rPr lang="ar-SA" sz="2400" smtClean="0">
                <a:cs typeface="B Lotus" pitchFamily="2" charset="-78"/>
              </a:rPr>
              <a:t>5ـ ديپلم </a:t>
            </a:r>
            <a:endParaRPr lang="fa-IR" sz="2400" smtClean="0">
              <a:cs typeface="B Lotus" pitchFamily="2" charset="-78"/>
            </a:endParaRPr>
          </a:p>
          <a:p>
            <a:pPr algn="r" eaLnBrk="1" hangingPunct="1">
              <a:lnSpc>
                <a:spcPct val="90000"/>
              </a:lnSpc>
              <a:defRPr/>
            </a:pPr>
            <a:r>
              <a:rPr lang="ar-SA" sz="2400" smtClean="0">
                <a:cs typeface="B Lotus" pitchFamily="2" charset="-78"/>
              </a:rPr>
              <a:t>6ـ فوق ديپلم </a:t>
            </a:r>
            <a:endParaRPr lang="fa-IR" sz="2400" smtClean="0">
              <a:cs typeface="B Lotus" pitchFamily="2" charset="-78"/>
            </a:endParaRPr>
          </a:p>
          <a:p>
            <a:pPr algn="r" eaLnBrk="1" hangingPunct="1">
              <a:lnSpc>
                <a:spcPct val="90000"/>
              </a:lnSpc>
              <a:defRPr/>
            </a:pPr>
            <a:r>
              <a:rPr lang="ar-SA" sz="2400" smtClean="0">
                <a:cs typeface="B Lotus" pitchFamily="2" charset="-78"/>
              </a:rPr>
              <a:t>7ـ ليسانس </a:t>
            </a:r>
            <a:endParaRPr lang="fa-IR" sz="2400" smtClean="0">
              <a:cs typeface="B Lotus" pitchFamily="2" charset="-78"/>
            </a:endParaRPr>
          </a:p>
          <a:p>
            <a:pPr algn="r" eaLnBrk="1" hangingPunct="1">
              <a:lnSpc>
                <a:spcPct val="90000"/>
              </a:lnSpc>
              <a:defRPr/>
            </a:pPr>
            <a:r>
              <a:rPr lang="ar-SA" sz="2400" smtClean="0">
                <a:cs typeface="B Lotus" pitchFamily="2" charset="-78"/>
              </a:rPr>
              <a:t>8ـ فوق ليسانس </a:t>
            </a:r>
            <a:endParaRPr lang="fa-IR" sz="2400" smtClean="0">
              <a:cs typeface="B Lotus" pitchFamily="2" charset="-78"/>
            </a:endParaRPr>
          </a:p>
          <a:p>
            <a:pPr algn="r" eaLnBrk="1" hangingPunct="1">
              <a:lnSpc>
                <a:spcPct val="90000"/>
              </a:lnSpc>
              <a:defRPr/>
            </a:pPr>
            <a:r>
              <a:rPr lang="ar-SA" sz="2400" smtClean="0">
                <a:cs typeface="B Lotus" pitchFamily="2" charset="-78"/>
              </a:rPr>
              <a:t>9ـ دكترا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Grp="1" noChangeArrowheads="1"/>
          </p:cNvSpPr>
          <p:nvPr>
            <p:ph type="ctrTitle"/>
          </p:nvPr>
        </p:nvSpPr>
        <p:spPr>
          <a:xfrm>
            <a:off x="685800" y="404813"/>
            <a:ext cx="7772400" cy="360362"/>
          </a:xfrm>
        </p:spPr>
        <p:txBody>
          <a:bodyPr/>
          <a:lstStyle/>
          <a:p>
            <a:pPr eaLnBrk="1" hangingPunct="1"/>
            <a:endParaRPr lang="en-US" sz="4000" smtClean="0">
              <a:cs typeface="B Lotus" pitchFamily="2" charset="-78"/>
            </a:endParaRPr>
          </a:p>
        </p:txBody>
      </p:sp>
      <p:pic>
        <p:nvPicPr>
          <p:cNvPr id="224259" name="Picture 6" descr="2"/>
          <p:cNvPicPr>
            <a:picLocks noGrp="1" noChangeAspect="1" noChangeArrowheads="1"/>
          </p:cNvPicPr>
          <p:nvPr>
            <p:ph type="subTitle" idx="1"/>
          </p:nvPr>
        </p:nvPicPr>
        <p:blipFill>
          <a:blip r:embed="rId2">
            <a:clrChange>
              <a:clrFrom>
                <a:srgbClr val="FFFFFF"/>
              </a:clrFrom>
              <a:clrTo>
                <a:srgbClr val="FFFFFF">
                  <a:alpha val="0"/>
                </a:srgbClr>
              </a:clrTo>
            </a:clrChange>
            <a:grayscl/>
          </a:blip>
          <a:srcRect/>
          <a:stretch>
            <a:fillRect/>
          </a:stretch>
        </p:blipFill>
        <p:spPr>
          <a:xfrm>
            <a:off x="684213" y="836613"/>
            <a:ext cx="7775575" cy="5400675"/>
          </a:xfrm>
          <a:noFill/>
        </p:spPr>
      </p:pic>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8" name="Rectangle 4"/>
          <p:cNvSpPr>
            <a:spLocks noGrp="1" noChangeArrowheads="1"/>
          </p:cNvSpPr>
          <p:nvPr>
            <p:ph type="ctrTitle" sz="quarter"/>
          </p:nvPr>
        </p:nvSpPr>
        <p:spPr>
          <a:xfrm>
            <a:off x="685800" y="404813"/>
            <a:ext cx="7772400" cy="576262"/>
          </a:xfrm>
        </p:spPr>
        <p:txBody>
          <a:bodyPr/>
          <a:lstStyle/>
          <a:p>
            <a:pPr eaLnBrk="1" hangingPunct="1">
              <a:defRPr/>
            </a:pPr>
            <a:r>
              <a:rPr lang="ar-SA" sz="4800" b="1" smtClean="0">
                <a:cs typeface="B Lotus" pitchFamily="2" charset="-78"/>
              </a:rPr>
              <a:t>ج ـ مقياس فاصله اي</a:t>
            </a:r>
            <a:r>
              <a:rPr lang="ar-SA" sz="4800" smtClean="0">
                <a:cs typeface="B Lotus" pitchFamily="2" charset="-78"/>
              </a:rPr>
              <a:t> </a:t>
            </a:r>
            <a:endParaRPr lang="en-US" sz="4800" smtClean="0">
              <a:cs typeface="B Lotus" pitchFamily="2" charset="-78"/>
            </a:endParaRPr>
          </a:p>
        </p:txBody>
      </p:sp>
      <p:sp>
        <p:nvSpPr>
          <p:cNvPr id="272389" name="Rectangle 5"/>
          <p:cNvSpPr>
            <a:spLocks noGrp="1" noChangeArrowheads="1"/>
          </p:cNvSpPr>
          <p:nvPr>
            <p:ph type="subTitle" sz="quarter" idx="1"/>
          </p:nvPr>
        </p:nvSpPr>
        <p:spPr>
          <a:xfrm>
            <a:off x="468313" y="1268413"/>
            <a:ext cx="8424862" cy="5329237"/>
          </a:xfrm>
        </p:spPr>
        <p:txBody>
          <a:bodyPr/>
          <a:lstStyle/>
          <a:p>
            <a:pPr algn="r" eaLnBrk="1" hangingPunct="1">
              <a:defRPr/>
            </a:pPr>
            <a:r>
              <a:rPr lang="fa-IR" smtClean="0">
                <a:cs typeface="B Lotus" pitchFamily="2" charset="-78"/>
              </a:rPr>
              <a:t>    </a:t>
            </a:r>
            <a:r>
              <a:rPr lang="ar-SA" smtClean="0">
                <a:cs typeface="B Lotus" pitchFamily="2" charset="-78"/>
              </a:rPr>
              <a:t>مقياس فاصله اي داراي كليه ويژگيهاي مقياسهاي اسمي و ترتيبي است و علاوه بر آنها، در اين مقياس فاصله هر صفت </a:t>
            </a:r>
            <a:endParaRPr lang="fa-IR" smtClean="0">
              <a:cs typeface="B Lotus" pitchFamily="2" charset="-78"/>
            </a:endParaRPr>
          </a:p>
          <a:p>
            <a:pPr algn="r" eaLnBrk="1" hangingPunct="1">
              <a:defRPr/>
            </a:pPr>
            <a:r>
              <a:rPr lang="ar-SA" smtClean="0">
                <a:cs typeface="B Lotus" pitchFamily="2" charset="-78"/>
              </a:rPr>
              <a:t>تا مبدأ آن نيز مشخص است. </a:t>
            </a:r>
            <a:endParaRPr lang="fa-IR" smtClean="0">
              <a:cs typeface="B Lotus" pitchFamily="2" charset="-78"/>
            </a:endParaRPr>
          </a:p>
          <a:p>
            <a:pPr algn="r" eaLnBrk="1" hangingPunct="1">
              <a:defRPr/>
            </a:pPr>
            <a:r>
              <a:rPr lang="fa-IR" smtClean="0">
                <a:cs typeface="B Lotus" pitchFamily="2" charset="-78"/>
              </a:rPr>
              <a:t>    </a:t>
            </a:r>
            <a:r>
              <a:rPr lang="ar-SA" smtClean="0">
                <a:cs typeface="B Lotus" pitchFamily="2" charset="-78"/>
              </a:rPr>
              <a:t>در اين مقياس نه تنها ترتيب اشياء يا صفتهاي مورد اندازه گيري مشخص است، بلكه فاصله بين واحدهاي اندازه گيري </a:t>
            </a:r>
            <a:endParaRPr lang="fa-IR" smtClean="0">
              <a:cs typeface="B Lotus" pitchFamily="2" charset="-78"/>
            </a:endParaRPr>
          </a:p>
          <a:p>
            <a:pPr algn="r" eaLnBrk="1" hangingPunct="1">
              <a:defRPr/>
            </a:pPr>
            <a:r>
              <a:rPr lang="ar-SA" smtClean="0">
                <a:cs typeface="B Lotus" pitchFamily="2" charset="-78"/>
              </a:rPr>
              <a:t>نيز معلوم است. در اين مقياس فواصل مساوي بين اعداد، نشان دهنده فواصل مسا</a:t>
            </a:r>
            <a:r>
              <a:rPr lang="fa-IR" smtClean="0">
                <a:cs typeface="B Lotus" pitchFamily="2" charset="-78"/>
              </a:rPr>
              <a:t> </a:t>
            </a:r>
            <a:r>
              <a:rPr lang="ar-SA" smtClean="0">
                <a:cs typeface="B Lotus" pitchFamily="2" charset="-78"/>
              </a:rPr>
              <a:t>وي بين صفتها</a:t>
            </a:r>
            <a:r>
              <a:rPr lang="fa-IR" smtClean="0">
                <a:cs typeface="B Lotus" pitchFamily="2" charset="-78"/>
              </a:rPr>
              <a:t> </a:t>
            </a:r>
            <a:r>
              <a:rPr lang="ar-SA" smtClean="0">
                <a:cs typeface="B Lotus" pitchFamily="2" charset="-78"/>
              </a:rPr>
              <a:t>ي مورد اندازه گيري است. </a:t>
            </a:r>
            <a:r>
              <a:rPr lang="fa-IR" smtClean="0">
                <a:cs typeface="B Lotus" pitchFamily="2" charset="-78"/>
              </a:rPr>
              <a:t> </a:t>
            </a:r>
            <a:r>
              <a:rPr lang="ar-SA" smtClean="0">
                <a:cs typeface="B Lotus" pitchFamily="2" charset="-78"/>
              </a:rPr>
              <a:t>در مقياس فاصله اي</a:t>
            </a:r>
            <a:r>
              <a:rPr lang="fa-IR" smtClean="0">
                <a:cs typeface="B Lotus" pitchFamily="2" charset="-78"/>
              </a:rPr>
              <a:t> </a:t>
            </a:r>
            <a:r>
              <a:rPr lang="ar-SA" smtClean="0">
                <a:cs typeface="B Lotus" pitchFamily="2" charset="-78"/>
              </a:rPr>
              <a:t>، همبستگي</a:t>
            </a:r>
            <a:r>
              <a:rPr lang="fa-IR" smtClean="0">
                <a:cs typeface="B Lotus" pitchFamily="2" charset="-78"/>
              </a:rPr>
              <a:t> </a:t>
            </a:r>
            <a:r>
              <a:rPr lang="ar-SA" smtClean="0">
                <a:cs typeface="B Lotus" pitchFamily="2" charset="-78"/>
              </a:rPr>
              <a:t> ترتيب و فاصله بين اعداد داراي معني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2" name="Rectangle 4"/>
          <p:cNvSpPr>
            <a:spLocks noGrp="1" noChangeArrowheads="1"/>
          </p:cNvSpPr>
          <p:nvPr>
            <p:ph type="ctrTitle" sz="quarter"/>
          </p:nvPr>
        </p:nvSpPr>
        <p:spPr>
          <a:xfrm>
            <a:off x="685800" y="549275"/>
            <a:ext cx="7772400" cy="358775"/>
          </a:xfrm>
        </p:spPr>
        <p:txBody>
          <a:bodyPr/>
          <a:lstStyle/>
          <a:p>
            <a:pPr eaLnBrk="1" hangingPunct="1">
              <a:defRPr/>
            </a:pPr>
            <a:endParaRPr lang="en-US" sz="4800" smtClean="0">
              <a:cs typeface="B Lotus" pitchFamily="2" charset="-78"/>
            </a:endParaRPr>
          </a:p>
        </p:txBody>
      </p:sp>
      <p:pic>
        <p:nvPicPr>
          <p:cNvPr id="226307" name="Picture 6" descr="3"/>
          <p:cNvPicPr>
            <a:picLocks noGrp="1" noChangeAspect="1" noChangeArrowheads="1"/>
          </p:cNvPicPr>
          <p:nvPr>
            <p:ph type="subTitle" sz="quarter" idx="1"/>
          </p:nvPr>
        </p:nvPicPr>
        <p:blipFill>
          <a:blip r:embed="rId2"/>
          <a:srcRect/>
          <a:stretch>
            <a:fillRect/>
          </a:stretch>
        </p:blipFill>
        <p:spPr>
          <a:xfrm>
            <a:off x="468313" y="620713"/>
            <a:ext cx="6696075" cy="5903912"/>
          </a:xfrm>
          <a:noFill/>
        </p:spPr>
      </p:pic>
      <p:sp>
        <p:nvSpPr>
          <p:cNvPr id="226308" name="Rectangle 7"/>
          <p:cNvSpPr>
            <a:spLocks noChangeArrowheads="1"/>
          </p:cNvSpPr>
          <p:nvPr/>
        </p:nvSpPr>
        <p:spPr bwMode="auto">
          <a:xfrm rot="10834219" flipV="1">
            <a:off x="7378700" y="5303838"/>
            <a:ext cx="1762125" cy="1739900"/>
          </a:xfrm>
          <a:prstGeom prst="rect">
            <a:avLst/>
          </a:prstGeom>
          <a:noFill/>
          <a:ln w="9525">
            <a:noFill/>
            <a:miter lim="800000"/>
            <a:headEnd/>
            <a:tailEnd/>
          </a:ln>
        </p:spPr>
        <p:txBody>
          <a:bodyPr anchor="ctr">
            <a:spAutoFit/>
          </a:bodyPr>
          <a:lstStyle/>
          <a:p>
            <a:pPr algn="ctr"/>
            <a:r>
              <a:rPr lang="ar-SA"/>
              <a:t>مثال: درجه هاي فارنهايت و سانتيگراد</a:t>
            </a:r>
            <a:endParaRPr lang="en-US"/>
          </a:p>
          <a:p>
            <a:pPr algn="ctr"/>
            <a:r>
              <a:rPr lang="ar-SA"/>
              <a:t>اين مقياس با نام نيمه متريک نيز ناميده </a:t>
            </a:r>
            <a:endParaRPr lang="fa-IR"/>
          </a:p>
          <a:p>
            <a:pPr algn="ctr"/>
            <a:r>
              <a:rPr lang="ar-SA"/>
              <a:t>می شود.</a:t>
            </a:r>
            <a:endParaRPr lang="en-US"/>
          </a:p>
          <a:p>
            <a:pPr algn="ctr" eaLnBrk="0" hangingPunct="0"/>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6" name="Rectangle 4"/>
          <p:cNvSpPr>
            <a:spLocks noGrp="1" noChangeArrowheads="1"/>
          </p:cNvSpPr>
          <p:nvPr>
            <p:ph type="ctrTitle" sz="quarter"/>
          </p:nvPr>
        </p:nvSpPr>
        <p:spPr>
          <a:xfrm>
            <a:off x="684213" y="-171450"/>
            <a:ext cx="7772400" cy="981075"/>
          </a:xfrm>
        </p:spPr>
        <p:txBody>
          <a:bodyPr/>
          <a:lstStyle/>
          <a:p>
            <a:pPr eaLnBrk="1" hangingPunct="1">
              <a:defRPr/>
            </a:pPr>
            <a:r>
              <a:rPr lang="ar-SA" b="1" smtClean="0">
                <a:cs typeface="B Lotus" pitchFamily="2" charset="-78"/>
              </a:rPr>
              <a:t>د ـ مقياس نسبي</a:t>
            </a:r>
            <a:r>
              <a:rPr lang="ar-SA" smtClean="0">
                <a:cs typeface="B Lotus" pitchFamily="2" charset="-78"/>
              </a:rPr>
              <a:t> </a:t>
            </a:r>
            <a:endParaRPr lang="en-US" smtClean="0">
              <a:cs typeface="B Lotus" pitchFamily="2" charset="-78"/>
            </a:endParaRPr>
          </a:p>
        </p:txBody>
      </p:sp>
      <p:sp>
        <p:nvSpPr>
          <p:cNvPr id="274437" name="Rectangle 5"/>
          <p:cNvSpPr>
            <a:spLocks noGrp="1" noChangeArrowheads="1"/>
          </p:cNvSpPr>
          <p:nvPr>
            <p:ph type="subTitle" sz="quarter" idx="1"/>
          </p:nvPr>
        </p:nvSpPr>
        <p:spPr>
          <a:xfrm>
            <a:off x="250825" y="836613"/>
            <a:ext cx="8642350" cy="5832475"/>
          </a:xfrm>
        </p:spPr>
        <p:txBody>
          <a:bodyPr/>
          <a:lstStyle/>
          <a:p>
            <a:pPr algn="r" eaLnBrk="1" hangingPunct="1">
              <a:defRPr/>
            </a:pPr>
            <a:r>
              <a:rPr lang="fa-IR" smtClean="0">
                <a:cs typeface="B Lotus" pitchFamily="2" charset="-78"/>
              </a:rPr>
              <a:t>  </a:t>
            </a:r>
            <a:r>
              <a:rPr lang="ar-SA" smtClean="0">
                <a:cs typeface="B Lotus" pitchFamily="2" charset="-78"/>
              </a:rPr>
              <a:t>مقياس نسبي داراي كليه ويژگيهاي مقياسهاي فاصله اي، ترتيبي و اسمي است. مقياس نسبي، دقيق ترين مقياس اندازه گيري است. اين مقياس داراي ارزش صفر حقيقي مي باشد. يعني نقطه اي در مقياس كه نمايانگر فقدان كامل ويژگي مورد اندازه گيري است </a:t>
            </a:r>
            <a:r>
              <a:rPr lang="fa-IR" smtClean="0">
                <a:cs typeface="B Lotus" pitchFamily="2" charset="-78"/>
              </a:rPr>
              <a:t> </a:t>
            </a:r>
            <a:r>
              <a:rPr lang="ar-SA" smtClean="0">
                <a:cs typeface="B Lotus" pitchFamily="2" charset="-78"/>
              </a:rPr>
              <a:t>با اين مقياس هم مي توان تفاوت ميان اعداد و هم اهميت نسبي آنها را مقايسه كرد</a:t>
            </a:r>
            <a:r>
              <a:rPr lang="fa-IR" smtClean="0">
                <a:cs typeface="B Lotus" pitchFamily="2" charset="-78"/>
              </a:rPr>
              <a:t>.</a:t>
            </a:r>
          </a:p>
          <a:p>
            <a:pPr algn="r" eaLnBrk="1" hangingPunct="1">
              <a:defRPr/>
            </a:pPr>
            <a:endParaRPr lang="fa-IR" b="1" smtClean="0">
              <a:cs typeface="B Lotus" pitchFamily="2" charset="-78"/>
            </a:endParaRPr>
          </a:p>
          <a:p>
            <a:pPr algn="r" eaLnBrk="1" hangingPunct="1">
              <a:defRPr/>
            </a:pPr>
            <a:r>
              <a:rPr lang="ar-SA" b="1" smtClean="0">
                <a:cs typeface="B Lotus" pitchFamily="2" charset="-78"/>
              </a:rPr>
              <a:t>مثال: شاخص هاي سنجش طول، زمان و وزن و ...</a:t>
            </a:r>
            <a:r>
              <a:rPr lang="ar-SA"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4"/>
          <p:cNvSpPr>
            <a:spLocks noGrp="1" noChangeArrowheads="1"/>
          </p:cNvSpPr>
          <p:nvPr>
            <p:ph type="ctrTitle"/>
          </p:nvPr>
        </p:nvSpPr>
        <p:spPr>
          <a:xfrm>
            <a:off x="684213" y="0"/>
            <a:ext cx="7772400" cy="358775"/>
          </a:xfrm>
        </p:spPr>
        <p:txBody>
          <a:bodyPr/>
          <a:lstStyle/>
          <a:p>
            <a:pPr eaLnBrk="1" hangingPunct="1"/>
            <a:endParaRPr lang="en-US" sz="4000" smtClean="0">
              <a:cs typeface="B Lotus" pitchFamily="2" charset="-78"/>
            </a:endParaRPr>
          </a:p>
        </p:txBody>
      </p:sp>
      <p:pic>
        <p:nvPicPr>
          <p:cNvPr id="228355" name="Picture 6" descr="4"/>
          <p:cNvPicPr>
            <a:picLocks noGrp="1" noChangeAspect="1" noChangeArrowheads="1"/>
          </p:cNvPicPr>
          <p:nvPr>
            <p:ph type="subTitle" idx="1"/>
          </p:nvPr>
        </p:nvPicPr>
        <p:blipFill>
          <a:blip r:embed="rId2">
            <a:clrChange>
              <a:clrFrom>
                <a:srgbClr val="FFFFFF"/>
              </a:clrFrom>
              <a:clrTo>
                <a:srgbClr val="FFFFFF">
                  <a:alpha val="0"/>
                </a:srgbClr>
              </a:clrTo>
            </a:clrChange>
            <a:grayscl/>
          </a:blip>
          <a:srcRect/>
          <a:stretch>
            <a:fillRect/>
          </a:stretch>
        </p:blipFill>
        <p:spPr>
          <a:xfrm>
            <a:off x="611188" y="908050"/>
            <a:ext cx="6192837" cy="4586288"/>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fa-IR" smtClean="0">
                <a:cs typeface="B Lotus" pitchFamily="2" charset="-78"/>
              </a:rPr>
              <a:t>كاركردهاي </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56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چارچوب نظري دو كار كرد اصلي دارد:</a:t>
            </a:r>
          </a:p>
          <a:p>
            <a:pPr algn="r" rtl="1" eaLnBrk="1" hangingPunct="1">
              <a:buFont typeface="Wingdings" pitchFamily="2" charset="2"/>
              <a:buNone/>
              <a:defRPr/>
            </a:pPr>
            <a:r>
              <a:rPr lang="fa-IR" smtClean="0">
                <a:cs typeface="B Lotus" pitchFamily="2" charset="-78"/>
              </a:rPr>
              <a:t>الف)اجازه مي دهد پرسش آغازي راازنو فرمول بندي يا به صورت دقيق تري بيان كرد.</a:t>
            </a:r>
          </a:p>
          <a:p>
            <a:pPr algn="r" rtl="1" eaLnBrk="1" hangingPunct="1">
              <a:buFont typeface="Wingdings" pitchFamily="2" charset="2"/>
              <a:buNone/>
              <a:defRPr/>
            </a:pPr>
            <a:r>
              <a:rPr lang="fa-IR" smtClean="0">
                <a:cs typeface="B Lotus" pitchFamily="2" charset="-78"/>
              </a:rPr>
              <a:t>ب) به عنوان شالوده اي براي فرضيه هايي به كار رود كه به </a:t>
            </a:r>
          </a:p>
          <a:p>
            <a:pPr algn="r" rtl="1" eaLnBrk="1" hangingPunct="1">
              <a:buFont typeface="Wingdings" pitchFamily="2" charset="2"/>
              <a:buNone/>
              <a:defRPr/>
            </a:pPr>
            <a:r>
              <a:rPr lang="fa-IR" smtClean="0">
                <a:cs typeface="B Lotus" pitchFamily="2" charset="-78"/>
              </a:rPr>
              <a:t>   اعتبار آنها محقق پاسخ منسجمي به پرسش آغازي خواهد داد.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p:cNvSpPr>
            <a:spLocks noGrp="1" noChangeArrowheads="1"/>
          </p:cNvSpPr>
          <p:nvPr>
            <p:ph type="ctrTitle"/>
          </p:nvPr>
        </p:nvSpPr>
        <p:spPr>
          <a:xfrm>
            <a:off x="685800" y="0"/>
            <a:ext cx="7772400" cy="404813"/>
          </a:xfrm>
        </p:spPr>
        <p:txBody>
          <a:bodyPr/>
          <a:lstStyle/>
          <a:p>
            <a:pPr eaLnBrk="1" hangingPunct="1"/>
            <a:endParaRPr lang="en-US" sz="4000" smtClean="0">
              <a:cs typeface="B Lotus" pitchFamily="2" charset="-78"/>
            </a:endParaRPr>
          </a:p>
        </p:txBody>
      </p:sp>
      <p:pic>
        <p:nvPicPr>
          <p:cNvPr id="229379" name="Picture 6" descr="5"/>
          <p:cNvPicPr>
            <a:picLocks noGrp="1" noChangeAspect="1" noChangeArrowheads="1"/>
          </p:cNvPicPr>
          <p:nvPr>
            <p:ph type="subTitle" idx="1"/>
          </p:nvPr>
        </p:nvPicPr>
        <p:blipFill>
          <a:blip r:embed="rId2">
            <a:clrChange>
              <a:clrFrom>
                <a:srgbClr val="FFFFFF"/>
              </a:clrFrom>
              <a:clrTo>
                <a:srgbClr val="FFFFFF">
                  <a:alpha val="0"/>
                </a:srgbClr>
              </a:clrTo>
            </a:clrChange>
            <a:lum bright="-12000"/>
            <a:grayscl/>
          </a:blip>
          <a:srcRect/>
          <a:stretch>
            <a:fillRect/>
          </a:stretch>
        </p:blipFill>
        <p:spPr>
          <a:xfrm>
            <a:off x="395288" y="188913"/>
            <a:ext cx="8280400" cy="6669087"/>
          </a:xfrm>
          <a:noFill/>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4"/>
          <p:cNvSpPr>
            <a:spLocks noGrp="1" noChangeArrowheads="1"/>
          </p:cNvSpPr>
          <p:nvPr>
            <p:ph type="ctrTitle"/>
          </p:nvPr>
        </p:nvSpPr>
        <p:spPr>
          <a:xfrm>
            <a:off x="685800" y="260350"/>
            <a:ext cx="7772400" cy="360363"/>
          </a:xfrm>
        </p:spPr>
        <p:txBody>
          <a:bodyPr/>
          <a:lstStyle/>
          <a:p>
            <a:pPr eaLnBrk="1" hangingPunct="1"/>
            <a:endParaRPr lang="en-US" sz="4000" smtClean="0">
              <a:cs typeface="B Lotus" pitchFamily="2" charset="-78"/>
            </a:endParaRPr>
          </a:p>
        </p:txBody>
      </p:sp>
      <p:pic>
        <p:nvPicPr>
          <p:cNvPr id="230403" name="Picture 6" descr="6"/>
          <p:cNvPicPr>
            <a:picLocks noGrp="1" noChangeAspect="1" noChangeArrowheads="1"/>
          </p:cNvPicPr>
          <p:nvPr>
            <p:ph type="subTitle" idx="1"/>
          </p:nvPr>
        </p:nvPicPr>
        <p:blipFill>
          <a:blip r:embed="rId2">
            <a:clrChange>
              <a:clrFrom>
                <a:srgbClr val="FFFFFF"/>
              </a:clrFrom>
              <a:clrTo>
                <a:srgbClr val="FFFFFF">
                  <a:alpha val="0"/>
                </a:srgbClr>
              </a:clrTo>
            </a:clrChange>
          </a:blip>
          <a:srcRect/>
          <a:stretch>
            <a:fillRect/>
          </a:stretch>
        </p:blipFill>
        <p:spPr>
          <a:xfrm>
            <a:off x="323850" y="-242888"/>
            <a:ext cx="8569325" cy="6911976"/>
          </a:xfrm>
          <a:noFill/>
        </p:spPr>
      </p:pic>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6" name="Rectangle 4"/>
          <p:cNvSpPr>
            <a:spLocks noGrp="1" noChangeArrowheads="1"/>
          </p:cNvSpPr>
          <p:nvPr>
            <p:ph type="ctrTitle" sz="quarter"/>
          </p:nvPr>
        </p:nvSpPr>
        <p:spPr>
          <a:xfrm>
            <a:off x="684213" y="260350"/>
            <a:ext cx="7772400" cy="1008063"/>
          </a:xfrm>
        </p:spPr>
        <p:txBody>
          <a:bodyPr/>
          <a:lstStyle/>
          <a:p>
            <a:pPr eaLnBrk="1" hangingPunct="1">
              <a:defRPr/>
            </a:pPr>
            <a:r>
              <a:rPr lang="ar-SA" b="1" smtClean="0">
                <a:cs typeface="B Lotus" pitchFamily="2" charset="-78"/>
              </a:rPr>
              <a:t>- طيف ها</a:t>
            </a:r>
            <a:r>
              <a:rPr lang="en-US" smtClean="0">
                <a:cs typeface="B Lotus" pitchFamily="2" charset="-78"/>
              </a:rPr>
              <a:t> </a:t>
            </a:r>
            <a:r>
              <a:rPr lang="fa-IR" smtClean="0">
                <a:cs typeface="B Lotus" pitchFamily="2" charset="-78"/>
              </a:rPr>
              <a:t>2</a:t>
            </a:r>
            <a:endParaRPr lang="en-US" smtClean="0">
              <a:cs typeface="B Lotus" pitchFamily="2" charset="-78"/>
            </a:endParaRPr>
          </a:p>
        </p:txBody>
      </p:sp>
      <p:sp>
        <p:nvSpPr>
          <p:cNvPr id="279557" name="Rectangle 5"/>
          <p:cNvSpPr>
            <a:spLocks noGrp="1" noChangeArrowheads="1"/>
          </p:cNvSpPr>
          <p:nvPr>
            <p:ph type="subTitle" sz="quarter" idx="1"/>
          </p:nvPr>
        </p:nvSpPr>
        <p:spPr>
          <a:xfrm>
            <a:off x="250825" y="1196975"/>
            <a:ext cx="8569325" cy="5472113"/>
          </a:xfrm>
        </p:spPr>
        <p:txBody>
          <a:bodyPr/>
          <a:lstStyle/>
          <a:p>
            <a:pPr algn="r" eaLnBrk="1" hangingPunct="1">
              <a:defRPr/>
            </a:pPr>
            <a:r>
              <a:rPr lang="en-US" sz="2800" smtClean="0">
                <a:cs typeface="B Lotus" pitchFamily="2" charset="-78"/>
              </a:rPr>
              <a:t>spectrum</a:t>
            </a:r>
            <a:r>
              <a:rPr lang="ar-SA" sz="2800" smtClean="0">
                <a:cs typeface="B Lotus" pitchFamily="2" charset="-78"/>
              </a:rPr>
              <a:t> </a:t>
            </a:r>
            <a:r>
              <a:rPr lang="fa-IR" sz="2800" smtClean="0">
                <a:cs typeface="B Lotus" pitchFamily="2" charset="-78"/>
              </a:rPr>
              <a:t>طيف هاي نگرش (هرچند </a:t>
            </a:r>
            <a:r>
              <a:rPr lang="ar-SA" sz="2800" smtClean="0">
                <a:cs typeface="B Lotus" pitchFamily="2" charset="-78"/>
              </a:rPr>
              <a:t>لغت</a:t>
            </a:r>
            <a:r>
              <a:rPr lang="fa-IR" sz="2800" smtClean="0">
                <a:cs typeface="B Lotus" pitchFamily="2" charset="-78"/>
              </a:rPr>
              <a:t> </a:t>
            </a:r>
            <a:r>
              <a:rPr lang="ar-SA" sz="2800" smtClean="0">
                <a:cs typeface="B Lotus" pitchFamily="2" charset="-78"/>
              </a:rPr>
              <a:t> طيف در معادل فارسي است و معناي دقيق فيزيكي دارد، اما در واقع طيف ها همان مقياسها با تركيب و پيچيدگي بيشتري هستند.) تعدادي عبارت نگرشي هستند كه پاسخگو نظر موافق يا مخالف خود را نسبت به آنها ابراز مي دارد. مقياسهاي نگرش، ابزارهاي اندازه گيري خامي هستند لذا نبايد از آنها انتظار بسيار داشت. گاه مشاهده مي شود فرضيه هاي علُي، با داده هاي حاصل از نگرش سنجي آزمون مي شوند. نقش اصلي اين ابزارها، تقسيم افراد به گروه هاي كلي، برحسب نگرش معيني است. لذا نمي توان انتظار داشت كه اين قبيل مقياس ها به تنهايي نگرش دقيقي از يك مورد منفرد فراهم آورند، زيرا تكنيكها براي قرار دادن افراد بر روي يك پيوستار خطي نسبت به يكديگر، آن هم به صورت نسبي (نه مطلق) طراحي </a:t>
            </a:r>
            <a:endParaRPr lang="fa-IR" sz="2800" smtClean="0">
              <a:cs typeface="B Lotus" pitchFamily="2" charset="-78"/>
            </a:endParaRPr>
          </a:p>
          <a:p>
            <a:pPr algn="r" eaLnBrk="1" hangingPunct="1">
              <a:defRPr/>
            </a:pPr>
            <a:r>
              <a:rPr lang="fa-IR" sz="2800" smtClean="0">
                <a:cs typeface="B Lotus" pitchFamily="2" charset="-78"/>
              </a:rPr>
              <a:t>مي شوند.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sz="quarter"/>
          </p:nvPr>
        </p:nvSpPr>
        <p:spPr>
          <a:xfrm>
            <a:off x="684213" y="260350"/>
            <a:ext cx="7772400" cy="476250"/>
          </a:xfrm>
        </p:spPr>
        <p:txBody>
          <a:bodyPr/>
          <a:lstStyle/>
          <a:p>
            <a:pPr eaLnBrk="1" hangingPunct="1">
              <a:defRPr/>
            </a:pPr>
            <a:r>
              <a:rPr lang="ar-SA" sz="4800" b="1" smtClean="0">
                <a:cs typeface="B Lotus" pitchFamily="2" charset="-78"/>
              </a:rPr>
              <a:t>1/2 - طيف بوگاردوس</a:t>
            </a:r>
            <a:r>
              <a:rPr lang="en-US" sz="4800" smtClean="0">
                <a:cs typeface="B Lotus" pitchFamily="2" charset="-78"/>
              </a:rPr>
              <a:t> </a:t>
            </a:r>
          </a:p>
        </p:txBody>
      </p:sp>
      <p:sp>
        <p:nvSpPr>
          <p:cNvPr id="280596" name="Rectangle 20"/>
          <p:cNvSpPr>
            <a:spLocks noGrp="1" noChangeArrowheads="1"/>
          </p:cNvSpPr>
          <p:nvPr>
            <p:ph type="subTitle" sz="quarter" idx="1"/>
          </p:nvPr>
        </p:nvSpPr>
        <p:spPr>
          <a:xfrm>
            <a:off x="250825" y="809625"/>
            <a:ext cx="8642350" cy="6048375"/>
          </a:xfrm>
          <a:ln>
            <a:solidFill>
              <a:schemeClr val="tx1"/>
            </a:solidFill>
          </a:ln>
        </p:spPr>
        <p:txBody>
          <a:bodyPr/>
          <a:lstStyle/>
          <a:p>
            <a:pPr algn="r" eaLnBrk="1" hangingPunct="1">
              <a:lnSpc>
                <a:spcPct val="90000"/>
              </a:lnSpc>
              <a:defRPr/>
            </a:pPr>
            <a:r>
              <a:rPr lang="ar-SA" sz="2400" smtClean="0">
                <a:cs typeface="B Lotus" pitchFamily="2" charset="-78"/>
              </a:rPr>
              <a:t>اين طيف در آغاز بوسيله بوگاردوس در مكتب شيكاگو ابداع گرديد. و ادامه فعاليت جامعه شناسان اين مكتب، براي حل مسايل شهري و مهاجرت خارجيها مورد استفاده قرار گرفت. در اين طيف، در يكسو(منتهااليه چپ)تمايل(يا پذيرش كامل)ودر سوي ديگر(منتهااليه راست)عدم تمايل(رد/ انزجار) و در وسط آن تمايل متوسط تعيين شده است. اين طيف به هفت قسمت تقسيم شده، بطوريكه امان انتخاب بين دو كرانه براي پاسخگو وجود داشته باشد و بدين وسيله امكان سنجش دقيقتر فراهم آيد.</a:t>
            </a:r>
            <a:endParaRPr lang="fa-IR" sz="2400" smtClean="0">
              <a:cs typeface="B Lotus" pitchFamily="2" charset="-78"/>
            </a:endParaRPr>
          </a:p>
          <a:p>
            <a:pPr eaLnBrk="1" hangingPunct="1">
              <a:lnSpc>
                <a:spcPct val="90000"/>
              </a:lnSpc>
              <a:defRPr/>
            </a:pPr>
            <a:r>
              <a:rPr lang="ar-SA" sz="2400" smtClean="0">
                <a:cs typeface="B Lotus" pitchFamily="2" charset="-78"/>
              </a:rPr>
              <a:t> </a:t>
            </a:r>
            <a:r>
              <a:rPr lang="fa-IR" sz="2400" smtClean="0">
                <a:cs typeface="B Lotus" pitchFamily="2" charset="-78"/>
              </a:rPr>
              <a:t> 7              6              5              4              3               2             1 </a:t>
            </a:r>
          </a:p>
          <a:p>
            <a:pPr eaLnBrk="1" hangingPunct="1">
              <a:lnSpc>
                <a:spcPct val="90000"/>
              </a:lnSpc>
              <a:defRPr/>
            </a:pPr>
            <a:endParaRPr lang="fa-IR" sz="2400" smtClean="0">
              <a:cs typeface="B Lotus" pitchFamily="2" charset="-78"/>
            </a:endParaRPr>
          </a:p>
          <a:p>
            <a:pPr eaLnBrk="1" hangingPunct="1">
              <a:lnSpc>
                <a:spcPct val="90000"/>
              </a:lnSpc>
              <a:defRPr/>
            </a:pPr>
            <a:endParaRPr lang="fa-IR" sz="2400" smtClean="0">
              <a:cs typeface="B Lotus" pitchFamily="2" charset="-78"/>
            </a:endParaRPr>
          </a:p>
          <a:p>
            <a:pPr algn="r" eaLnBrk="1" hangingPunct="1">
              <a:lnSpc>
                <a:spcPct val="90000"/>
              </a:lnSpc>
              <a:defRPr/>
            </a:pPr>
            <a:r>
              <a:rPr lang="ar-SA" sz="2400" smtClean="0">
                <a:cs typeface="B Lotus" pitchFamily="2" charset="-78"/>
              </a:rPr>
              <a:t>اين مقياس كاربرد وسيعي در سنجش نگرش مردم نسبت به گروههاي ديگر دارد. در آن پاسخگو خواسته مي شود درباره گروههاي خاصي انديشيده و نظر دهد كه در صورت برخورد با اعضاي هر قومي حاضر به چه نوع تعامل اجتماعي با آنهاست </a:t>
            </a:r>
            <a:r>
              <a:rPr lang="en-US" sz="2400" smtClean="0">
                <a:cs typeface="B Lotus" pitchFamily="2" charset="-78"/>
              </a:rPr>
              <a:t>.</a:t>
            </a:r>
            <a:endParaRPr lang="fa-IR" sz="2400" smtClean="0">
              <a:cs typeface="B Lotus" pitchFamily="2" charset="-78"/>
            </a:endParaRPr>
          </a:p>
          <a:p>
            <a:pPr algn="r" eaLnBrk="1" hangingPunct="1">
              <a:lnSpc>
                <a:spcPct val="90000"/>
              </a:lnSpc>
              <a:defRPr/>
            </a:pPr>
            <a:r>
              <a:rPr lang="ar-SA" sz="2400" smtClean="0">
                <a:cs typeface="B Lotus" pitchFamily="2" charset="-78"/>
              </a:rPr>
              <a:t>كاربرد اين مقياس در تحقيقات مديريتي مي تواند در رابطه با سنجش ميزان تمايل افراد با گروههاي كاري از قوميتهاي مختلف (طبقات اجتماعي) در يك محيط سازماني باشد.</a:t>
            </a:r>
            <a:endParaRPr lang="en-US" sz="2400" smtClean="0">
              <a:cs typeface="B Lotus" pitchFamily="2" charset="-78"/>
            </a:endParaRPr>
          </a:p>
        </p:txBody>
      </p:sp>
      <p:sp>
        <p:nvSpPr>
          <p:cNvPr id="232452" name="Line 21"/>
          <p:cNvSpPr>
            <a:spLocks noChangeShapeType="1"/>
          </p:cNvSpPr>
          <p:nvPr/>
        </p:nvSpPr>
        <p:spPr bwMode="auto">
          <a:xfrm>
            <a:off x="468313" y="3141663"/>
            <a:ext cx="8207375" cy="0"/>
          </a:xfrm>
          <a:prstGeom prst="line">
            <a:avLst/>
          </a:prstGeom>
          <a:noFill/>
          <a:ln w="9525">
            <a:solidFill>
              <a:schemeClr val="tx1"/>
            </a:solidFill>
            <a:round/>
            <a:headEnd/>
            <a:tailEnd/>
          </a:ln>
        </p:spPr>
        <p:txBody>
          <a:bodyPr/>
          <a:lstStyle/>
          <a:p>
            <a:endParaRPr lang="fa-IR"/>
          </a:p>
        </p:txBody>
      </p:sp>
      <p:sp>
        <p:nvSpPr>
          <p:cNvPr id="232453" name="WordArt 23"/>
          <p:cNvSpPr>
            <a:spLocks noChangeArrowheads="1" noChangeShapeType="1" noTextEdit="1"/>
          </p:cNvSpPr>
          <p:nvPr/>
        </p:nvSpPr>
        <p:spPr bwMode="auto">
          <a:xfrm>
            <a:off x="2268538" y="3213100"/>
            <a:ext cx="2790825"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cs typeface="B Mitra"/>
              </a:rPr>
              <a:t>تمايل متوسط                                         </a:t>
            </a:r>
          </a:p>
        </p:txBody>
      </p:sp>
      <p:sp>
        <p:nvSpPr>
          <p:cNvPr id="232454" name="WordArt 24"/>
          <p:cNvSpPr>
            <a:spLocks noChangeArrowheads="1" noChangeShapeType="1" noTextEdit="1"/>
          </p:cNvSpPr>
          <p:nvPr/>
        </p:nvSpPr>
        <p:spPr bwMode="auto">
          <a:xfrm>
            <a:off x="7596188" y="3284538"/>
            <a:ext cx="990600" cy="2889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cs typeface="B Mitra"/>
              </a:rPr>
              <a:t>عدم تمايل</a:t>
            </a:r>
          </a:p>
        </p:txBody>
      </p:sp>
      <p:sp>
        <p:nvSpPr>
          <p:cNvPr id="232455" name="WordArt 25"/>
          <p:cNvSpPr>
            <a:spLocks noChangeArrowheads="1" noChangeShapeType="1" noTextEdit="1"/>
          </p:cNvSpPr>
          <p:nvPr/>
        </p:nvSpPr>
        <p:spPr bwMode="auto">
          <a:xfrm>
            <a:off x="611188" y="3284538"/>
            <a:ext cx="1008062" cy="315912"/>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Unicode MS"/>
                <a:ea typeface="Arial Unicode MS"/>
                <a:cs typeface="Arial Unicode MS"/>
              </a:rPr>
              <a:t>تمايل كامل</a:t>
            </a: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4" name="Rectangle 4"/>
          <p:cNvSpPr>
            <a:spLocks noGrp="1" noChangeArrowheads="1"/>
          </p:cNvSpPr>
          <p:nvPr>
            <p:ph type="ctrTitle" sz="quarter"/>
          </p:nvPr>
        </p:nvSpPr>
        <p:spPr>
          <a:xfrm>
            <a:off x="684213" y="0"/>
            <a:ext cx="7772400" cy="792163"/>
          </a:xfrm>
        </p:spPr>
        <p:txBody>
          <a:bodyPr/>
          <a:lstStyle/>
          <a:p>
            <a:pPr eaLnBrk="1" hangingPunct="1">
              <a:defRPr/>
            </a:pPr>
            <a:r>
              <a:rPr lang="fa-IR" smtClean="0">
                <a:cs typeface="B Lotus" pitchFamily="2" charset="-78"/>
              </a:rPr>
              <a:t>نحوه كاربرد:</a:t>
            </a:r>
            <a:endParaRPr lang="en-US" smtClean="0">
              <a:cs typeface="B Lotus" pitchFamily="2" charset="-78"/>
            </a:endParaRPr>
          </a:p>
        </p:txBody>
      </p:sp>
      <p:sp>
        <p:nvSpPr>
          <p:cNvPr id="302085" name="Rectangle 5"/>
          <p:cNvSpPr>
            <a:spLocks noGrp="1" noChangeArrowheads="1"/>
          </p:cNvSpPr>
          <p:nvPr>
            <p:ph type="subTitle" sz="quarter" idx="1"/>
          </p:nvPr>
        </p:nvSpPr>
        <p:spPr>
          <a:xfrm>
            <a:off x="323850" y="765175"/>
            <a:ext cx="8820150" cy="4751388"/>
          </a:xfrm>
        </p:spPr>
        <p:txBody>
          <a:bodyPr/>
          <a:lstStyle/>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تهيه جدول استخراج داده ها مانند جدول</a:t>
            </a:r>
            <a:r>
              <a:rPr lang="fa-IR" smtClean="0">
                <a:cs typeface="B Lotus" pitchFamily="2" charset="-78"/>
              </a:rPr>
              <a:t> صفحه بعد</a:t>
            </a:r>
            <a:r>
              <a:rPr lang="ar-SA" smtClean="0">
                <a:cs typeface="B Lotus" pitchFamily="2" charset="-78"/>
              </a:rPr>
              <a:t> </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فقط گويه ها</a:t>
            </a:r>
            <a:r>
              <a:rPr lang="fa-IR" smtClean="0">
                <a:cs typeface="B Lotus" pitchFamily="2" charset="-78"/>
              </a:rPr>
              <a:t>ي</a:t>
            </a:r>
            <a:r>
              <a:rPr lang="ar-SA" smtClean="0">
                <a:cs typeface="B Lotus" pitchFamily="2" charset="-78"/>
              </a:rPr>
              <a:t>ي كه بيانگرتمايل هستند</a:t>
            </a:r>
            <a:r>
              <a:rPr lang="fa-IR" smtClean="0">
                <a:cs typeface="B Lotus" pitchFamily="2" charset="-78"/>
              </a:rPr>
              <a:t> </a:t>
            </a:r>
            <a:r>
              <a:rPr lang="ar-SA" smtClean="0">
                <a:cs typeface="B Lotus" pitchFamily="2" charset="-78"/>
              </a:rPr>
              <a:t>مورد</a:t>
            </a:r>
            <a:r>
              <a:rPr lang="fa-IR" smtClean="0">
                <a:cs typeface="B Lotus" pitchFamily="2" charset="-78"/>
              </a:rPr>
              <a:t> </a:t>
            </a:r>
            <a:r>
              <a:rPr lang="ar-SA" smtClean="0">
                <a:cs typeface="B Lotus" pitchFamily="2" charset="-78"/>
              </a:rPr>
              <a:t>توجه قرار</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مي گيرندوبه منفي ها توجه نمي شود.</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شماره هرگويه در</a:t>
            </a:r>
            <a:r>
              <a:rPr lang="fa-IR" smtClean="0">
                <a:cs typeface="B Lotus" pitchFamily="2" charset="-78"/>
              </a:rPr>
              <a:t>“</a:t>
            </a:r>
            <a:r>
              <a:rPr lang="ar-SA" smtClean="0">
                <a:cs typeface="B Lotus" pitchFamily="2" charset="-78"/>
              </a:rPr>
              <a:t>درصد</a:t>
            </a:r>
            <a:r>
              <a:rPr lang="fa-IR" smtClean="0">
                <a:cs typeface="B Lotus" pitchFamily="2" charset="-78"/>
              </a:rPr>
              <a:t>”</a:t>
            </a:r>
            <a:r>
              <a:rPr lang="ar-SA" smtClean="0">
                <a:cs typeface="B Lotus" pitchFamily="2" charset="-78"/>
              </a:rPr>
              <a:t> افرادي كه </a:t>
            </a:r>
            <a:r>
              <a:rPr lang="fa-IR" smtClean="0">
                <a:cs typeface="B Lotus" pitchFamily="2" charset="-78"/>
              </a:rPr>
              <a:t>ب</a:t>
            </a:r>
            <a:r>
              <a:rPr lang="ar-SA" smtClean="0">
                <a:cs typeface="B Lotus" pitchFamily="2" charset="-78"/>
              </a:rPr>
              <a:t>ا آن گويه موافق</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 بوده اند ضرب مي شود.</a:t>
            </a:r>
            <a:endParaRPr lang="fa-IR" smtClean="0">
              <a:cs typeface="B Lotus" pitchFamily="2" charset="-78"/>
            </a:endParaRPr>
          </a:p>
          <a:p>
            <a:pPr algn="r" rtl="1" eaLnBrk="1" hangingPunct="1">
              <a:buFont typeface="Wingdings" pitchFamily="2" charset="2"/>
              <a:buChar char="Ø"/>
              <a:defRPr/>
            </a:pPr>
            <a:r>
              <a:rPr lang="fa-IR" smtClean="0">
                <a:cs typeface="B Lotus" pitchFamily="2" charset="-78"/>
              </a:rPr>
              <a:t> </a:t>
            </a:r>
            <a:r>
              <a:rPr lang="ar-SA" smtClean="0">
                <a:cs typeface="B Lotus" pitchFamily="2" charset="-78"/>
              </a:rPr>
              <a:t>حاصلضرب ها را با هم جمع كرده و اين عدد بيانگر</a:t>
            </a:r>
            <a:endParaRPr lang="fa-IR" smtClean="0">
              <a:cs typeface="B Lotus" pitchFamily="2" charset="-78"/>
            </a:endParaRPr>
          </a:p>
          <a:p>
            <a:pPr algn="r" rtl="1" eaLnBrk="1" hangingPunct="1">
              <a:defRPr/>
            </a:pPr>
            <a:r>
              <a:rPr lang="fa-IR" smtClean="0">
                <a:cs typeface="B Lotus" pitchFamily="2" charset="-78"/>
              </a:rPr>
              <a:t> </a:t>
            </a:r>
            <a:r>
              <a:rPr lang="ar-SA" smtClean="0">
                <a:cs typeface="B Lotus" pitchFamily="2" charset="-78"/>
              </a:rPr>
              <a:t> گرايش پاسخگويان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10" name="Rectangle 6"/>
          <p:cNvSpPr>
            <a:spLocks noGrp="1" noChangeArrowheads="1"/>
          </p:cNvSpPr>
          <p:nvPr>
            <p:ph type="ctrTitle" sz="quarter"/>
          </p:nvPr>
        </p:nvSpPr>
        <p:spPr>
          <a:xfrm>
            <a:off x="684213" y="0"/>
            <a:ext cx="7772400" cy="1008063"/>
          </a:xfrm>
        </p:spPr>
        <p:txBody>
          <a:bodyPr/>
          <a:lstStyle/>
          <a:p>
            <a:pPr eaLnBrk="1" hangingPunct="1">
              <a:defRPr/>
            </a:pPr>
            <a:r>
              <a:rPr lang="fa-IR" smtClean="0">
                <a:cs typeface="B Lotus" pitchFamily="2" charset="-78"/>
              </a:rPr>
              <a:t>چارچوب استخراج داده ها</a:t>
            </a:r>
            <a:endParaRPr lang="en-US" smtClean="0">
              <a:cs typeface="B Lotus" pitchFamily="2" charset="-78"/>
            </a:endParaRPr>
          </a:p>
        </p:txBody>
      </p:sp>
      <p:sp>
        <p:nvSpPr>
          <p:cNvPr id="303111" name="Rectangle 7"/>
          <p:cNvSpPr>
            <a:spLocks noGrp="1" noChangeArrowheads="1"/>
          </p:cNvSpPr>
          <p:nvPr>
            <p:ph type="subTitle" sz="quarter" idx="1"/>
          </p:nvPr>
        </p:nvSpPr>
        <p:spPr>
          <a:xfrm>
            <a:off x="539750" y="1412875"/>
            <a:ext cx="7993063" cy="4968875"/>
          </a:xfrm>
        </p:spPr>
        <p:txBody>
          <a:bodyPr/>
          <a:lstStyle/>
          <a:p>
            <a:pPr eaLnBrk="1" hangingPunct="1">
              <a:defRPr/>
            </a:pPr>
            <a:endParaRPr lang="en-US" smtClean="0"/>
          </a:p>
        </p:txBody>
      </p:sp>
      <p:graphicFrame>
        <p:nvGraphicFramePr>
          <p:cNvPr id="303179" name="Group 75"/>
          <p:cNvGraphicFramePr>
            <a:graphicFrameLocks noGrp="1"/>
          </p:cNvGraphicFramePr>
          <p:nvPr/>
        </p:nvGraphicFramePr>
        <p:xfrm>
          <a:off x="539750" y="1125538"/>
          <a:ext cx="7920038" cy="5399087"/>
        </p:xfrm>
        <a:graphic>
          <a:graphicData uri="http://schemas.openxmlformats.org/drawingml/2006/table">
            <a:tbl>
              <a:tblPr/>
              <a:tblGrid>
                <a:gridCol w="806450"/>
                <a:gridCol w="879475"/>
                <a:gridCol w="1101725"/>
                <a:gridCol w="950913"/>
                <a:gridCol w="954087"/>
                <a:gridCol w="954088"/>
                <a:gridCol w="952500"/>
                <a:gridCol w="1320800"/>
              </a:tblGrid>
              <a:tr h="218281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7</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6</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پاسخ ها</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0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موضوع </a:t>
                      </a: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1627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X</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Y</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Z</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4529" name="Line 71"/>
          <p:cNvSpPr>
            <a:spLocks noChangeShapeType="1"/>
          </p:cNvSpPr>
          <p:nvPr/>
        </p:nvSpPr>
        <p:spPr bwMode="auto">
          <a:xfrm flipH="1" flipV="1">
            <a:off x="8459788" y="765175"/>
            <a:ext cx="73025" cy="71438"/>
          </a:xfrm>
          <a:prstGeom prst="line">
            <a:avLst/>
          </a:prstGeom>
          <a:noFill/>
          <a:ln w="9525">
            <a:solidFill>
              <a:schemeClr val="tx1"/>
            </a:solidFill>
            <a:round/>
            <a:headEnd/>
            <a:tailEnd/>
          </a:ln>
        </p:spPr>
        <p:txBody>
          <a:bodyPr/>
          <a:lstStyle/>
          <a:p>
            <a:endParaRPr lang="fa-IR"/>
          </a:p>
        </p:txBody>
      </p:sp>
      <p:sp>
        <p:nvSpPr>
          <p:cNvPr id="234530" name="Line 80"/>
          <p:cNvSpPr>
            <a:spLocks noChangeShapeType="1"/>
          </p:cNvSpPr>
          <p:nvPr/>
        </p:nvSpPr>
        <p:spPr bwMode="auto">
          <a:xfrm flipH="1">
            <a:off x="7164388" y="1125538"/>
            <a:ext cx="1295400" cy="2159000"/>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2" name="Rectangle 4"/>
          <p:cNvSpPr>
            <a:spLocks noGrp="1" noChangeArrowheads="1"/>
          </p:cNvSpPr>
          <p:nvPr>
            <p:ph type="ctrTitle" sz="quarter"/>
          </p:nvPr>
        </p:nvSpPr>
        <p:spPr>
          <a:xfrm>
            <a:off x="755650" y="0"/>
            <a:ext cx="7772400" cy="620713"/>
          </a:xfrm>
        </p:spPr>
        <p:txBody>
          <a:bodyPr/>
          <a:lstStyle/>
          <a:p>
            <a:pPr eaLnBrk="1" hangingPunct="1">
              <a:defRPr/>
            </a:pPr>
            <a:endParaRPr lang="en-US" sz="4800" smtClean="0">
              <a:cs typeface="B Lotus" pitchFamily="2" charset="-78"/>
            </a:endParaRPr>
          </a:p>
        </p:txBody>
      </p:sp>
      <p:sp>
        <p:nvSpPr>
          <p:cNvPr id="304133" name="Rectangle 5"/>
          <p:cNvSpPr>
            <a:spLocks noGrp="1" noChangeArrowheads="1"/>
          </p:cNvSpPr>
          <p:nvPr>
            <p:ph type="subTitle" sz="quarter" idx="1"/>
          </p:nvPr>
        </p:nvSpPr>
        <p:spPr>
          <a:xfrm>
            <a:off x="611188" y="908050"/>
            <a:ext cx="8137525" cy="5616575"/>
          </a:xfrm>
        </p:spPr>
        <p:txBody>
          <a:bodyPr/>
          <a:lstStyle/>
          <a:p>
            <a:pPr marL="609600" indent="-609600" algn="r" rtl="1" eaLnBrk="1" hangingPunct="1">
              <a:buFont typeface="Wingdings" pitchFamily="2" charset="2"/>
              <a:buChar char="Ø"/>
              <a:defRPr/>
            </a:pPr>
            <a:r>
              <a:rPr lang="ar-SA" b="1" smtClean="0">
                <a:cs typeface="B Lotus" pitchFamily="2" charset="-78"/>
              </a:rPr>
              <a:t>معايب </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امكان تأثيرپذيري از ارزشهاي خاص يكنفر</a:t>
            </a:r>
            <a:endParaRPr lang="fa-IR" smtClean="0">
              <a:cs typeface="B Lotus" pitchFamily="2" charset="-78"/>
            </a:endParaRPr>
          </a:p>
          <a:p>
            <a:pPr marL="609600" indent="-609600" algn="r" eaLnBrk="1" hangingPunct="1">
              <a:defRPr/>
            </a:pPr>
            <a:r>
              <a:rPr lang="ar-SA" smtClean="0">
                <a:cs typeface="B Lotus" pitchFamily="2" charset="-78"/>
              </a:rPr>
              <a:t>نابرابري فاصله ها</a:t>
            </a:r>
            <a:endParaRPr lang="fa-IR" smtClean="0">
              <a:cs typeface="B Lotus" pitchFamily="2" charset="-78"/>
            </a:endParaRPr>
          </a:p>
          <a:p>
            <a:pPr marL="609600" indent="-609600" algn="r" eaLnBrk="1" hangingPunct="1">
              <a:defRPr/>
            </a:pPr>
            <a:r>
              <a:rPr lang="fa-IR" smtClean="0">
                <a:cs typeface="B Lotus" pitchFamily="2" charset="-78"/>
              </a:rPr>
              <a:t>2- </a:t>
            </a:r>
            <a:r>
              <a:rPr lang="ar-SA" smtClean="0">
                <a:cs typeface="B Lotus" pitchFamily="2" charset="-78"/>
              </a:rPr>
              <a:t>عدم شناخت علل و عوامل در شكل گيري عقايد</a:t>
            </a:r>
            <a:endParaRPr lang="fa-IR" smtClean="0">
              <a:cs typeface="B Lotus" pitchFamily="2" charset="-78"/>
            </a:endParaRPr>
          </a:p>
          <a:p>
            <a:pPr marL="609600" indent="-609600" algn="r" eaLnBrk="1" hangingPunct="1">
              <a:defRPr/>
            </a:pPr>
            <a:endParaRPr lang="en-US" b="1" smtClean="0">
              <a:cs typeface="B Lotus" pitchFamily="2" charset="-78"/>
              <a:sym typeface="Symbol" pitchFamily="18" charset="2"/>
            </a:endParaRPr>
          </a:p>
          <a:p>
            <a:pPr marL="609600" indent="-609600" algn="r" rtl="1" eaLnBrk="1" hangingPunct="1">
              <a:buFont typeface="Wingdings" pitchFamily="2" charset="2"/>
              <a:buChar char="Ø"/>
              <a:defRPr/>
            </a:pPr>
            <a:r>
              <a:rPr lang="ar-SA" b="1" smtClean="0">
                <a:cs typeface="B Lotus" pitchFamily="2" charset="-78"/>
              </a:rPr>
              <a:t>مزايا</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امكان سنجش ميزان وجهه يك فرد يا گروه</a:t>
            </a:r>
            <a:endParaRPr lang="fa-IR" smtClean="0">
              <a:cs typeface="B Lotus" pitchFamily="2" charset="-78"/>
            </a:endParaRPr>
          </a:p>
          <a:p>
            <a:pPr marL="609600" indent="-609600" algn="r" eaLnBrk="1" hangingPunct="1">
              <a:defRPr/>
            </a:pPr>
            <a:r>
              <a:rPr lang="ar-SA" smtClean="0">
                <a:cs typeface="B Lotus" pitchFamily="2" charset="-78"/>
              </a:rPr>
              <a:t>امكان سنجش</a:t>
            </a:r>
            <a:r>
              <a:rPr lang="fa-IR" smtClean="0">
                <a:cs typeface="B Lotus" pitchFamily="2" charset="-78"/>
              </a:rPr>
              <a:t> مباحث حساس</a:t>
            </a:r>
            <a:r>
              <a:rPr lang="en-US" smtClean="0">
                <a:cs typeface="B Lotus" pitchFamily="2" charset="-78"/>
              </a:rPr>
              <a:t> </a:t>
            </a:r>
            <a:r>
              <a:rPr lang="fa-IR" smtClean="0">
                <a:cs typeface="B Lotus" pitchFamily="2" charset="-78"/>
              </a:rPr>
              <a:t>2-</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80" name="Rectangle 4"/>
          <p:cNvSpPr>
            <a:spLocks noGrp="1" noChangeArrowheads="1"/>
          </p:cNvSpPr>
          <p:nvPr>
            <p:ph type="ctrTitle" sz="quarter"/>
          </p:nvPr>
        </p:nvSpPr>
        <p:spPr>
          <a:xfrm>
            <a:off x="755650" y="0"/>
            <a:ext cx="7772400" cy="692150"/>
          </a:xfrm>
        </p:spPr>
        <p:txBody>
          <a:bodyPr/>
          <a:lstStyle/>
          <a:p>
            <a:pPr eaLnBrk="1" hangingPunct="1">
              <a:defRPr/>
            </a:pPr>
            <a:r>
              <a:rPr lang="fa-IR" sz="4800" b="1" smtClean="0">
                <a:cs typeface="B Lotus" pitchFamily="2" charset="-78"/>
              </a:rPr>
              <a:t>2-</a:t>
            </a:r>
            <a:r>
              <a:rPr lang="ar-SA" sz="4800" b="1" smtClean="0">
                <a:cs typeface="B Lotus" pitchFamily="2" charset="-78"/>
              </a:rPr>
              <a:t>2- طيف ترستون</a:t>
            </a:r>
            <a:endParaRPr lang="en-US" sz="4800" b="1" smtClean="0">
              <a:cs typeface="B Lotus" pitchFamily="2" charset="-78"/>
            </a:endParaRPr>
          </a:p>
        </p:txBody>
      </p:sp>
      <p:sp>
        <p:nvSpPr>
          <p:cNvPr id="306181" name="Rectangle 5"/>
          <p:cNvSpPr>
            <a:spLocks noGrp="1" noChangeArrowheads="1"/>
          </p:cNvSpPr>
          <p:nvPr>
            <p:ph type="subTitle" sz="quarter" idx="1"/>
          </p:nvPr>
        </p:nvSpPr>
        <p:spPr>
          <a:xfrm>
            <a:off x="395288" y="620713"/>
            <a:ext cx="8489950" cy="6237287"/>
          </a:xfrm>
        </p:spPr>
        <p:txBody>
          <a:bodyPr/>
          <a:lstStyle/>
          <a:p>
            <a:pPr algn="r" eaLnBrk="1" hangingPunct="1">
              <a:lnSpc>
                <a:spcPct val="80000"/>
              </a:lnSpc>
              <a:defRPr/>
            </a:pPr>
            <a:r>
              <a:rPr lang="ar-SA" sz="2000" smtClean="0">
                <a:cs typeface="B Lotus" pitchFamily="2" charset="-78"/>
              </a:rPr>
              <a:t>لوئيز ترستون بعنوان ابداع كننده اين مقياس مشهور است.اين مقياس شامل مجموعه اي از گويه ها است كه براي سنجش برخي ازمفاهيم بكار ميرود.درمقياس ترسيون ازپاسخ دهنده خواسته مي شود</a:t>
            </a:r>
            <a:r>
              <a:rPr lang="fa-IR" sz="2000" smtClean="0">
                <a:cs typeface="B Lotus" pitchFamily="2" charset="-78"/>
              </a:rPr>
              <a:t>.</a:t>
            </a:r>
          </a:p>
          <a:p>
            <a:pPr algn="r" eaLnBrk="1" hangingPunct="1">
              <a:lnSpc>
                <a:spcPct val="80000"/>
              </a:lnSpc>
              <a:defRPr/>
            </a:pPr>
            <a:r>
              <a:rPr lang="ar-SA" sz="2000" smtClean="0">
                <a:cs typeface="B Lotus" pitchFamily="2" charset="-78"/>
              </a:rPr>
              <a:t>تا تمام مواردي را كه با آنها موافق است مشخص سازد. امتياز هر فرد در اين مقياس به وسيله تعداد گويه هايي كه با آن موافق است تعيين مي شود. براي ساختن مقياس ترستون بايد مراحل زير رعايت شود:</a:t>
            </a:r>
            <a:endParaRPr lang="fa-IR" sz="2000" smtClean="0">
              <a:cs typeface="B Lotus" pitchFamily="2" charset="-78"/>
            </a:endParaRPr>
          </a:p>
          <a:p>
            <a:pPr algn="r" eaLnBrk="1" hangingPunct="1">
              <a:lnSpc>
                <a:spcPct val="80000"/>
              </a:lnSpc>
              <a:defRPr/>
            </a:pPr>
            <a:r>
              <a:rPr lang="ar-SA" sz="2000" smtClean="0">
                <a:cs typeface="B Lotus" pitchFamily="2" charset="-78"/>
              </a:rPr>
              <a:t>الف</a:t>
            </a:r>
            <a:r>
              <a:rPr lang="fa-IR" sz="2000" smtClean="0">
                <a:cs typeface="B Lotus" pitchFamily="2" charset="-78"/>
              </a:rPr>
              <a:t> </a:t>
            </a:r>
            <a:r>
              <a:rPr lang="ar-SA" sz="2000" smtClean="0">
                <a:cs typeface="B Lotus" pitchFamily="2" charset="-78"/>
              </a:rPr>
              <a:t>- تهيه مجموعه اي از گويه هايي كوتاه ودقيق، كه نشانگر طيفي از طرز فكر نسبت به پديده يا حادثه خاصي باشد.</a:t>
            </a:r>
            <a:endParaRPr lang="fa-IR" sz="2000" smtClean="0">
              <a:cs typeface="B Lotus" pitchFamily="2" charset="-78"/>
            </a:endParaRPr>
          </a:p>
          <a:p>
            <a:pPr algn="r" eaLnBrk="1" hangingPunct="1">
              <a:lnSpc>
                <a:spcPct val="80000"/>
              </a:lnSpc>
              <a:defRPr/>
            </a:pPr>
            <a:r>
              <a:rPr lang="ar-SA" sz="2000" smtClean="0">
                <a:cs typeface="B Lotus" pitchFamily="2" charset="-78"/>
              </a:rPr>
              <a:t>ب</a:t>
            </a:r>
            <a:r>
              <a:rPr lang="fa-IR" sz="2000" smtClean="0">
                <a:cs typeface="B Lotus" pitchFamily="2" charset="-78"/>
              </a:rPr>
              <a:t> </a:t>
            </a:r>
            <a:r>
              <a:rPr lang="ar-SA" sz="2000" smtClean="0">
                <a:cs typeface="B Lotus" pitchFamily="2" charset="-78"/>
              </a:rPr>
              <a:t>- طبقه بندي گويه ها روي يك مقياس از يك تا يازده (از قويترين تا ضعيفترين) به وسيله يك گروه داور</a:t>
            </a:r>
            <a:endParaRPr lang="fa-IR" sz="2000" smtClean="0">
              <a:cs typeface="B Lotus" pitchFamily="2" charset="-78"/>
            </a:endParaRPr>
          </a:p>
          <a:p>
            <a:pPr algn="r" eaLnBrk="1" hangingPunct="1">
              <a:lnSpc>
                <a:spcPct val="80000"/>
              </a:lnSpc>
              <a:defRPr/>
            </a:pPr>
            <a:r>
              <a:rPr lang="ar-SA" sz="2000" smtClean="0">
                <a:cs typeface="B Lotus" pitchFamily="2" charset="-78"/>
              </a:rPr>
              <a:t>ت</a:t>
            </a:r>
            <a:r>
              <a:rPr lang="fa-IR" sz="2000" smtClean="0">
                <a:cs typeface="B Lotus" pitchFamily="2" charset="-78"/>
              </a:rPr>
              <a:t> </a:t>
            </a:r>
            <a:r>
              <a:rPr lang="ar-SA" sz="2000" smtClean="0">
                <a:cs typeface="B Lotus" pitchFamily="2" charset="-78"/>
              </a:rPr>
              <a:t>- در نظر گرفتن توزيع ارزشهاي مقياسي (1 تا 11) هر گويه و محاسبه ميانه اين توزيع</a:t>
            </a:r>
            <a:endParaRPr lang="fa-IR" sz="2000" smtClean="0">
              <a:cs typeface="B Lotus" pitchFamily="2" charset="-78"/>
            </a:endParaRPr>
          </a:p>
          <a:p>
            <a:pPr algn="r" eaLnBrk="1" hangingPunct="1">
              <a:lnSpc>
                <a:spcPct val="80000"/>
              </a:lnSpc>
              <a:defRPr/>
            </a:pPr>
            <a:r>
              <a:rPr lang="ar-SA" sz="2000" smtClean="0">
                <a:cs typeface="B Lotus" pitchFamily="2" charset="-78"/>
              </a:rPr>
              <a:t>ث- گويه هايي كه ارزش نيم دامنه چاركينصف دامنه بين ربع اول و سوم خيلي زياد است بايد حذف شود. دامنه بزرگ نشانگر اختلاف زياد بين داوران است.</a:t>
            </a:r>
            <a:endParaRPr lang="fa-IR" sz="2000" smtClean="0">
              <a:cs typeface="B Lotus" pitchFamily="2" charset="-78"/>
            </a:endParaRPr>
          </a:p>
          <a:p>
            <a:pPr algn="r" eaLnBrk="1" hangingPunct="1">
              <a:lnSpc>
                <a:spcPct val="80000"/>
              </a:lnSpc>
              <a:defRPr/>
            </a:pPr>
            <a:r>
              <a:rPr lang="ar-SA" sz="2000" smtClean="0">
                <a:cs typeface="B Lotus" pitchFamily="2" charset="-78"/>
              </a:rPr>
              <a:t>ج</a:t>
            </a:r>
            <a:r>
              <a:rPr lang="fa-IR" sz="2000" smtClean="0">
                <a:cs typeface="B Lotus" pitchFamily="2" charset="-78"/>
              </a:rPr>
              <a:t> </a:t>
            </a:r>
            <a:r>
              <a:rPr lang="ar-SA" sz="2000" smtClean="0">
                <a:cs typeface="B Lotus" pitchFamily="2" charset="-78"/>
              </a:rPr>
              <a:t>- گويه هاي باقيمانده را به نمونه اي از آزمودني ها عرضه كرده واز آنان خواسته شود تا گويه هايي را كه با آن موافق هستند علامت بگذارند. گويه هايي كه از لحاظ آماري داراي هماهنگي دروني پايين است، حذف آنها شود.</a:t>
            </a:r>
            <a:endParaRPr lang="fa-IR" sz="2000" smtClean="0">
              <a:cs typeface="B Lotus" pitchFamily="2" charset="-78"/>
            </a:endParaRPr>
          </a:p>
          <a:p>
            <a:pPr algn="r" eaLnBrk="1" hangingPunct="1">
              <a:lnSpc>
                <a:spcPct val="80000"/>
              </a:lnSpc>
              <a:defRPr/>
            </a:pPr>
            <a:r>
              <a:rPr lang="ar-SA" sz="2000" smtClean="0">
                <a:cs typeface="B Lotus" pitchFamily="2" charset="-78"/>
              </a:rPr>
              <a:t>چ</a:t>
            </a:r>
            <a:r>
              <a:rPr lang="fa-IR" sz="2000" smtClean="0">
                <a:cs typeface="B Lotus" pitchFamily="2" charset="-78"/>
              </a:rPr>
              <a:t> </a:t>
            </a:r>
            <a:r>
              <a:rPr lang="ar-SA" sz="2000" smtClean="0">
                <a:cs typeface="B Lotus" pitchFamily="2" charset="-78"/>
              </a:rPr>
              <a:t>- بايدازميان گويه هاي باقيمانده آنهاييكه نيم فاصله چاركي آنها فواصل يكساني را نشان مي دهد، يكي انتخاب كرد.</a:t>
            </a:r>
            <a:endParaRPr lang="fa-IR" sz="2000" smtClean="0">
              <a:cs typeface="B Lotus" pitchFamily="2" charset="-78"/>
            </a:endParaRPr>
          </a:p>
          <a:p>
            <a:pPr algn="r" eaLnBrk="1" hangingPunct="1">
              <a:lnSpc>
                <a:spcPct val="80000"/>
              </a:lnSpc>
              <a:defRPr/>
            </a:pPr>
            <a:r>
              <a:rPr lang="ar-SA" sz="2000" smtClean="0">
                <a:cs typeface="B Lotus" pitchFamily="2" charset="-78"/>
              </a:rPr>
              <a:t>در مقايسه با مقياس ليكرت، ساختن مقياس ترستون بسيار وقتگير و دشوار است.</a:t>
            </a:r>
            <a:endParaRPr lang="fa-IR" sz="2000" smtClean="0">
              <a:cs typeface="B Lotus" pitchFamily="2" charset="-78"/>
            </a:endParaRPr>
          </a:p>
          <a:p>
            <a:pPr algn="r" eaLnBrk="1" hangingPunct="1">
              <a:lnSpc>
                <a:spcPct val="80000"/>
              </a:lnSpc>
              <a:defRPr/>
            </a:pPr>
            <a:r>
              <a:rPr lang="ar-SA" sz="2000" smtClean="0">
                <a:cs typeface="B Lotus" pitchFamily="2" charset="-78"/>
              </a:rPr>
              <a:t>در جدول شماره </a:t>
            </a:r>
            <a:r>
              <a:rPr lang="fa-IR" sz="2000" smtClean="0">
                <a:cs typeface="B Lotus" pitchFamily="2" charset="-78"/>
              </a:rPr>
              <a:t>(9-4)</a:t>
            </a:r>
            <a:r>
              <a:rPr lang="ar-SA" sz="2000" smtClean="0">
                <a:cs typeface="B Lotus" pitchFamily="2" charset="-78"/>
              </a:rPr>
              <a:t> مثالي از يك مقياس ترستون در رابطه با نگرش نسبت به دروس مختلف داده شده است. عدد مقابل هرگويه نشانگر ارزش مقياسي گويه (وزن گويه) است. با انتخاب گويه ها، ارزشهاي مقياسي متناظر آنها جمع و ميانگين آنها محاسبه مي شود. اين ميانگين نشانگر ميزان شدت يا ضعف طرز فكر فرد نسبت به موضوع مورد بررسي است.</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4" name="Rectangle 4"/>
          <p:cNvSpPr>
            <a:spLocks noGrp="1" noChangeArrowheads="1"/>
          </p:cNvSpPr>
          <p:nvPr>
            <p:ph type="ctrTitle" sz="quarter"/>
          </p:nvPr>
        </p:nvSpPr>
        <p:spPr>
          <a:xfrm>
            <a:off x="971550" y="333375"/>
            <a:ext cx="7772400" cy="287338"/>
          </a:xfrm>
        </p:spPr>
        <p:txBody>
          <a:bodyPr/>
          <a:lstStyle/>
          <a:p>
            <a:pPr eaLnBrk="1" hangingPunct="1">
              <a:defRPr/>
            </a:pPr>
            <a:endParaRPr lang="en-US" sz="4800" smtClean="0">
              <a:cs typeface="B Lotus" pitchFamily="2" charset="-78"/>
            </a:endParaRPr>
          </a:p>
        </p:txBody>
      </p:sp>
      <p:pic>
        <p:nvPicPr>
          <p:cNvPr id="237571" name="Picture 6" descr="1"/>
          <p:cNvPicPr>
            <a:picLocks noGrp="1" noChangeAspect="1" noChangeArrowheads="1"/>
          </p:cNvPicPr>
          <p:nvPr>
            <p:ph type="subTitle" sz="quarter" idx="1"/>
          </p:nvPr>
        </p:nvPicPr>
        <p:blipFill>
          <a:blip r:embed="rId2"/>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4"/>
          <p:cNvSpPr>
            <a:spLocks noGrp="1" noChangeArrowheads="1"/>
          </p:cNvSpPr>
          <p:nvPr>
            <p:ph type="ctrTitle" sz="quarter"/>
          </p:nvPr>
        </p:nvSpPr>
        <p:spPr>
          <a:xfrm>
            <a:off x="827088" y="260350"/>
            <a:ext cx="7772400" cy="360363"/>
          </a:xfrm>
        </p:spPr>
        <p:txBody>
          <a:bodyPr/>
          <a:lstStyle/>
          <a:p>
            <a:pPr eaLnBrk="1" hangingPunct="1">
              <a:defRPr/>
            </a:pPr>
            <a:endParaRPr lang="en-US" sz="4800" smtClean="0">
              <a:cs typeface="B Lotus" pitchFamily="2" charset="-78"/>
            </a:endParaRPr>
          </a:p>
        </p:txBody>
      </p:sp>
      <p:sp>
        <p:nvSpPr>
          <p:cNvPr id="308229" name="Rectangle 5"/>
          <p:cNvSpPr>
            <a:spLocks noGrp="1" noChangeArrowheads="1"/>
          </p:cNvSpPr>
          <p:nvPr>
            <p:ph type="subTitle" sz="quarter" idx="1"/>
          </p:nvPr>
        </p:nvSpPr>
        <p:spPr>
          <a:xfrm>
            <a:off x="395288" y="765175"/>
            <a:ext cx="8748712" cy="5832475"/>
          </a:xfrm>
        </p:spPr>
        <p:txBody>
          <a:bodyPr/>
          <a:lstStyle/>
          <a:p>
            <a:pPr algn="r" rtl="1" eaLnBrk="1" hangingPunct="1">
              <a:buFont typeface="Wingdings" pitchFamily="2" charset="2"/>
              <a:buChar char="Ø"/>
              <a:defRPr/>
            </a:pPr>
            <a:r>
              <a:rPr lang="fa-IR" sz="2800" b="1" smtClean="0">
                <a:cs typeface="B Lotus" pitchFamily="2" charset="-78"/>
              </a:rPr>
              <a:t> </a:t>
            </a:r>
            <a:r>
              <a:rPr lang="ar-SA" sz="2800" b="1" smtClean="0">
                <a:cs typeface="B Lotus" pitchFamily="2" charset="-78"/>
              </a:rPr>
              <a:t>معايب </a:t>
            </a:r>
            <a:endParaRPr lang="fa-IR" sz="2800" smtClean="0">
              <a:cs typeface="B Lotus" pitchFamily="2" charset="-78"/>
            </a:endParaRPr>
          </a:p>
          <a:p>
            <a:pPr algn="r" rtl="1" eaLnBrk="1" hangingPunct="1">
              <a:defRPr/>
            </a:pPr>
            <a:r>
              <a:rPr lang="fa-IR" sz="2800" smtClean="0">
                <a:cs typeface="B Lotus" pitchFamily="2" charset="-78"/>
              </a:rPr>
              <a:t>   1- </a:t>
            </a:r>
            <a:r>
              <a:rPr lang="ar-SA" sz="2800" smtClean="0">
                <a:cs typeface="B Lotus" pitchFamily="2" charset="-78"/>
              </a:rPr>
              <a:t>دشواري كاربرد</a:t>
            </a:r>
            <a:endParaRPr lang="fa-IR" sz="2800" smtClean="0">
              <a:cs typeface="B Lotus" pitchFamily="2" charset="-78"/>
            </a:endParaRPr>
          </a:p>
          <a:p>
            <a:pPr algn="r" rtl="1" eaLnBrk="1" hangingPunct="1">
              <a:defRPr/>
            </a:pPr>
            <a:r>
              <a:rPr lang="fa-IR" sz="2800" smtClean="0">
                <a:cs typeface="B Lotus" pitchFamily="2" charset="-78"/>
              </a:rPr>
              <a:t>   2- </a:t>
            </a:r>
            <a:r>
              <a:rPr lang="ar-SA" sz="2800" smtClean="0">
                <a:cs typeface="B Lotus" pitchFamily="2" charset="-78"/>
              </a:rPr>
              <a:t>نقش و تعدد داوران</a:t>
            </a:r>
            <a:endParaRPr lang="fa-IR" sz="2800" smtClean="0">
              <a:cs typeface="B Lotus" pitchFamily="2" charset="-78"/>
            </a:endParaRPr>
          </a:p>
          <a:p>
            <a:pPr algn="r" rtl="1" eaLnBrk="1" hangingPunct="1">
              <a:defRPr/>
            </a:pPr>
            <a:r>
              <a:rPr lang="fa-IR" sz="2800" smtClean="0">
                <a:cs typeface="B Lotus" pitchFamily="2" charset="-78"/>
              </a:rPr>
              <a:t>   3- </a:t>
            </a:r>
            <a:r>
              <a:rPr lang="ar-SA" sz="2800" smtClean="0">
                <a:cs typeface="B Lotus" pitchFamily="2" charset="-78"/>
              </a:rPr>
              <a:t>فهم و كاربرد دقيق دستورالعملها</a:t>
            </a:r>
            <a:endParaRPr lang="fa-IR" sz="2800" smtClean="0">
              <a:cs typeface="B Lotus" pitchFamily="2" charset="-78"/>
            </a:endParaRPr>
          </a:p>
          <a:p>
            <a:pPr algn="r" rtl="1" eaLnBrk="1" hangingPunct="1">
              <a:defRPr/>
            </a:pPr>
            <a:r>
              <a:rPr lang="fa-IR" sz="2800" smtClean="0">
                <a:cs typeface="B Lotus" pitchFamily="2" charset="-78"/>
              </a:rPr>
              <a:t>   4- </a:t>
            </a:r>
            <a:r>
              <a:rPr lang="ar-SA" sz="2800" smtClean="0">
                <a:cs typeface="B Lotus" pitchFamily="2" charset="-78"/>
              </a:rPr>
              <a:t>نياز به مهارت</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ar-SA" sz="2800" b="1" smtClean="0">
                <a:cs typeface="B Lotus" pitchFamily="2" charset="-78"/>
              </a:rPr>
              <a:t> مزايا</a:t>
            </a:r>
            <a:endParaRPr lang="fa-IR" sz="2800" smtClean="0">
              <a:cs typeface="B Lotus" pitchFamily="2" charset="-78"/>
            </a:endParaRPr>
          </a:p>
          <a:p>
            <a:pPr algn="r" rtl="1" eaLnBrk="1" hangingPunct="1">
              <a:defRPr/>
            </a:pPr>
            <a:r>
              <a:rPr lang="fa-IR" sz="2800" smtClean="0">
                <a:cs typeface="B Lotus" pitchFamily="2" charset="-78"/>
              </a:rPr>
              <a:t>   1- </a:t>
            </a:r>
            <a:r>
              <a:rPr lang="ar-SA" sz="2800" smtClean="0">
                <a:cs typeface="B Lotus" pitchFamily="2" charset="-78"/>
              </a:rPr>
              <a:t>نهايت دقت در تدوين منطقي سنجه ها</a:t>
            </a:r>
            <a:endParaRPr lang="fa-IR" sz="2800" smtClean="0">
              <a:cs typeface="B Lotus" pitchFamily="2" charset="-78"/>
            </a:endParaRPr>
          </a:p>
          <a:p>
            <a:pPr algn="r" rtl="1" eaLnBrk="1" hangingPunct="1">
              <a:defRPr/>
            </a:pPr>
            <a:r>
              <a:rPr lang="fa-IR" sz="2800" smtClean="0">
                <a:cs typeface="B Lotus" pitchFamily="2" charset="-78"/>
              </a:rPr>
              <a:t>    2- </a:t>
            </a:r>
            <a:r>
              <a:rPr lang="ar-SA" sz="2800" smtClean="0">
                <a:cs typeface="B Lotus" pitchFamily="2" charset="-78"/>
              </a:rPr>
              <a:t>ارزيابي توسط داوران بسيار</a:t>
            </a:r>
            <a:endParaRPr lang="fa-IR" sz="2800" smtClean="0">
              <a:cs typeface="B Lotus" pitchFamily="2" charset="-78"/>
            </a:endParaRPr>
          </a:p>
          <a:p>
            <a:pPr algn="r" rtl="1" eaLnBrk="1" hangingPunct="1">
              <a:defRPr/>
            </a:pPr>
            <a:r>
              <a:rPr lang="fa-IR" sz="2800" smtClean="0">
                <a:cs typeface="B Lotus" pitchFamily="2" charset="-78"/>
              </a:rPr>
              <a:t>    3- </a:t>
            </a:r>
            <a:r>
              <a:rPr lang="ar-SA" sz="2800" smtClean="0">
                <a:cs typeface="B Lotus" pitchFamily="2" charset="-78"/>
              </a:rPr>
              <a:t>تعيين جاي خاص سنجه بر روي مدرج</a:t>
            </a:r>
            <a:endParaRPr lang="fa-IR" sz="2800" smtClean="0">
              <a:cs typeface="B Lotus" pitchFamily="2" charset="-78"/>
            </a:endParaRPr>
          </a:p>
          <a:p>
            <a:pPr algn="r" rtl="1" eaLnBrk="1" hangingPunct="1">
              <a:defRPr/>
            </a:pPr>
            <a:r>
              <a:rPr lang="fa-IR" sz="2800" smtClean="0">
                <a:cs typeface="B Lotus" pitchFamily="2" charset="-78"/>
              </a:rPr>
              <a:t>    4- </a:t>
            </a:r>
            <a:r>
              <a:rPr lang="ar-SA" sz="2800" smtClean="0">
                <a:cs typeface="B Lotus" pitchFamily="2" charset="-78"/>
              </a:rPr>
              <a:t>فراهم بودن امكان شناخت غير مستقيم در موضوعات حساس</a:t>
            </a:r>
            <a:endParaRPr lang="fa-IR" sz="2800" smtClean="0">
              <a:cs typeface="B Lotus" pitchFamily="2" charset="-78"/>
            </a:endParaRPr>
          </a:p>
          <a:p>
            <a:pPr algn="r" rtl="1" eaLnBrk="1" hangingPunct="1">
              <a:defRPr/>
            </a:pPr>
            <a:r>
              <a:rPr lang="fa-IR" sz="2800" smtClean="0">
                <a:cs typeface="B Lotus" pitchFamily="2" charset="-78"/>
              </a:rPr>
              <a:t>    5- </a:t>
            </a:r>
            <a:r>
              <a:rPr lang="ar-SA" sz="2800" smtClean="0">
                <a:cs typeface="B Lotus" pitchFamily="2" charset="-78"/>
              </a:rPr>
              <a:t>فاصله هاي يكسان و پيوسته مدرج</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fa-IR" smtClean="0">
                <a:cs typeface="B Lotus" pitchFamily="2" charset="-78"/>
              </a:rPr>
              <a:t>چگونگي انتخاب </a:t>
            </a:r>
            <a:r>
              <a:rPr lang="ar-SA" smtClean="0">
                <a:cs typeface="B Lotus" pitchFamily="2" charset="-78"/>
              </a:rPr>
              <a:t>چارچوب نظري</a:t>
            </a:r>
            <a:r>
              <a:rPr lang="fa-IR" smtClean="0">
                <a:cs typeface="B Lotus" pitchFamily="2" charset="-78"/>
              </a:rPr>
              <a:t> تحقيق</a:t>
            </a:r>
            <a:endParaRPr lang="en-US" smtClean="0">
              <a:cs typeface="B Lotus" pitchFamily="2" charset="-78"/>
            </a:endParaRPr>
          </a:p>
        </p:txBody>
      </p:sp>
      <p:sp>
        <p:nvSpPr>
          <p:cNvPr id="266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آنچه در اينجا اهميت داردنشان دادن مقتضيات انتخاب يك چارچوب نظري است بايد آن را حتمابا آگاهي تمام انتخاب كرد.</a:t>
            </a:r>
          </a:p>
          <a:p>
            <a:pPr algn="r" rtl="1" eaLnBrk="1" hangingPunct="1">
              <a:buFont typeface="Wingdings" pitchFamily="2" charset="2"/>
              <a:buNone/>
              <a:defRPr/>
            </a:pPr>
            <a:r>
              <a:rPr lang="fa-IR" smtClean="0">
                <a:cs typeface="B Lotus" pitchFamily="2" charset="-78"/>
              </a:rPr>
              <a:t>  انتخاب </a:t>
            </a:r>
            <a:r>
              <a:rPr lang="ar-SA" smtClean="0">
                <a:cs typeface="B Lotus" pitchFamily="2" charset="-78"/>
              </a:rPr>
              <a:t>چارچوب نظري</a:t>
            </a:r>
            <a:r>
              <a:rPr lang="fa-IR" smtClean="0">
                <a:cs typeface="B Lotus" pitchFamily="2" charset="-78"/>
              </a:rPr>
              <a:t> تحقيق به طورمعمول درپي جهتي كه پرسش آغازي ترسيم مي كندوكيفيت اطلاعاتي كه از مصاحبه هاي اكتشافي وآمارهاي موجود فراهم آمده است به عمل مي آيد.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2" name="Rectangle 4"/>
          <p:cNvSpPr>
            <a:spLocks noGrp="1" noChangeArrowheads="1"/>
          </p:cNvSpPr>
          <p:nvPr>
            <p:ph type="ctrTitle" sz="quarter"/>
          </p:nvPr>
        </p:nvSpPr>
        <p:spPr>
          <a:xfrm>
            <a:off x="900113" y="0"/>
            <a:ext cx="7772400" cy="836613"/>
          </a:xfrm>
        </p:spPr>
        <p:txBody>
          <a:bodyPr/>
          <a:lstStyle/>
          <a:p>
            <a:pPr eaLnBrk="1" hangingPunct="1">
              <a:defRPr/>
            </a:pPr>
            <a:r>
              <a:rPr lang="fa-IR" b="1" smtClean="0">
                <a:cs typeface="B Lotus" pitchFamily="2" charset="-78"/>
              </a:rPr>
              <a:t>2-3- </a:t>
            </a:r>
            <a:r>
              <a:rPr lang="ar-SA" b="1" smtClean="0">
                <a:cs typeface="B Lotus" pitchFamily="2" charset="-78"/>
              </a:rPr>
              <a:t>طيف ليكرت (مجموع)</a:t>
            </a:r>
            <a:r>
              <a:rPr lang="ar-SA" smtClean="0">
                <a:cs typeface="B Lotus" pitchFamily="2" charset="-78"/>
              </a:rPr>
              <a:t> </a:t>
            </a:r>
            <a:endParaRPr lang="en-US" smtClean="0">
              <a:cs typeface="B Lotus" pitchFamily="2" charset="-78"/>
            </a:endParaRPr>
          </a:p>
        </p:txBody>
      </p:sp>
      <p:sp>
        <p:nvSpPr>
          <p:cNvPr id="309253" name="Rectangle 5"/>
          <p:cNvSpPr>
            <a:spLocks noGrp="1" noChangeArrowheads="1"/>
          </p:cNvSpPr>
          <p:nvPr>
            <p:ph type="subTitle" sz="quarter" idx="1"/>
          </p:nvPr>
        </p:nvSpPr>
        <p:spPr>
          <a:xfrm>
            <a:off x="250825" y="765175"/>
            <a:ext cx="8642350" cy="5832475"/>
          </a:xfrm>
        </p:spPr>
        <p:txBody>
          <a:bodyPr/>
          <a:lstStyle/>
          <a:p>
            <a:pPr algn="r" eaLnBrk="1" hangingPunct="1">
              <a:lnSpc>
                <a:spcPct val="80000"/>
              </a:lnSpc>
              <a:defRPr/>
            </a:pPr>
            <a:r>
              <a:rPr lang="ar-SA" sz="2000" smtClean="0">
                <a:cs typeface="B Lotus" pitchFamily="2" charset="-78"/>
              </a:rPr>
              <a:t>يك مقياس فاصله اي است كه تعدادي عبارت و گزينه هاي جوابيه تشكيل شده است. لذا مقياس ليكرت مقياس مركب است. گزينه هاي جوابيه در اين مقياس، معمولاً نشانگر ميزان موافقت يا مخالفت پاسخگو نسبت به يك موضوع يا مفهوم معين، اعم از مثبت يا منفي است. به ديگر سخن، از طريق اين مقياس مي توان حساسيت، نگرش ، تعلق يا باور و احساسات پاسخگو را تعيين كرد. دليل اين امر آن است كه پاسخگويي كه نسبت به يك موضوع خاص داراي حساسيت عاطفي كم يا تشديد باشد، اين حساسيت را، خواه جنبه مثبت داشته باشد، خواه منفي، از طريق انتخاب عبا</a:t>
            </a:r>
            <a:r>
              <a:rPr lang="fa-IR" sz="2000" smtClean="0">
                <a:cs typeface="B Lotus" pitchFamily="2" charset="-78"/>
              </a:rPr>
              <a:t> </a:t>
            </a:r>
            <a:r>
              <a:rPr lang="ar-SA" sz="2000" smtClean="0">
                <a:cs typeface="B Lotus" pitchFamily="2" charset="-78"/>
              </a:rPr>
              <a:t>رات مربوط به موضوع مورد نظر از خود بروز خواهد داد.</a:t>
            </a:r>
            <a:endParaRPr lang="fa-IR" sz="2000" smtClean="0">
              <a:cs typeface="B Lotus" pitchFamily="2" charset="-78"/>
            </a:endParaRPr>
          </a:p>
          <a:p>
            <a:pPr algn="r" eaLnBrk="1" hangingPunct="1">
              <a:lnSpc>
                <a:spcPct val="80000"/>
              </a:lnSpc>
              <a:defRPr/>
            </a:pPr>
            <a:endParaRPr lang="fa-IR" sz="2000" smtClean="0">
              <a:cs typeface="B Lotus" pitchFamily="2" charset="-78"/>
            </a:endParaRPr>
          </a:p>
          <a:p>
            <a:pPr algn="r" eaLnBrk="1" hangingPunct="1">
              <a:lnSpc>
                <a:spcPct val="80000"/>
              </a:lnSpc>
              <a:defRPr/>
            </a:pPr>
            <a:r>
              <a:rPr lang="ar-SA" sz="2000" smtClean="0">
                <a:cs typeface="B Lotus" pitchFamily="2" charset="-78"/>
              </a:rPr>
              <a:t>هنگاميكه عبارات مقياس براساس ارزشهاي عددي مقياس، امتياز بندي شد و امتياز هر پاسخ مربوط به هر سؤال يا عبارت مشخص شد امتياز هر پاسخگو نسبت به هر عبارت تعيين مي شود و امتياز كل هر پاسخگو كه مجموع امتيازهاي او نسبت به تمامي عبارات است بعنوان پاسخ سنجيده هر پاسخگو در مورد موضوع يا مفهوم مورد نظر محاسبه مي شود. آنگاه پاسخگويان را مي توان بر حسب مجموع امتيازات يا مجموع ارزشهاي عددي بدست آمده از مقياس تفكيك كرد.</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معيار اساسي براي ساختن عبارات در اين مقيا</a:t>
            </a:r>
            <a:r>
              <a:rPr lang="fa-IR" sz="2000" b="1" smtClean="0">
                <a:cs typeface="B Lotus" pitchFamily="2" charset="-78"/>
              </a:rPr>
              <a:t> </a:t>
            </a:r>
            <a:r>
              <a:rPr lang="ar-SA" sz="2000" b="1" smtClean="0">
                <a:cs typeface="B Lotus" pitchFamily="2" charset="-78"/>
              </a:rPr>
              <a:t>س، ايده آلها و امور مطلوب است نه واقعيتها</a:t>
            </a:r>
            <a:r>
              <a:rPr lang="fa-IR" sz="2000" smtClean="0">
                <a:cs typeface="B Lotus" pitchFamily="2" charset="-78"/>
              </a:rPr>
              <a:t> </a:t>
            </a:r>
            <a:r>
              <a:rPr lang="ar-SA" sz="2000" b="1" smtClean="0">
                <a:cs typeface="B Lotus" pitchFamily="2" charset="-78"/>
              </a:rPr>
              <a:t>و موجوديتها</a:t>
            </a:r>
            <a:r>
              <a:rPr lang="fa-IR" sz="2000" smtClean="0">
                <a:cs typeface="B Lotus" pitchFamily="2" charset="-78"/>
              </a:rPr>
              <a:t> .</a:t>
            </a:r>
            <a:r>
              <a:rPr lang="ar-SA" sz="2000" b="1" smtClean="0">
                <a:cs typeface="B Lotus" pitchFamily="2" charset="-78"/>
              </a:rPr>
              <a:t> به سخن ديگر، آنچه بايد باشد يا بايد انجام گيرد معيار طرح عبارت است نه آنچه كه هست يا انجام مي شود. </a:t>
            </a:r>
            <a:r>
              <a:rPr lang="ar-SA" sz="2000" smtClean="0">
                <a:cs typeface="B Lotus" pitchFamily="2" charset="-78"/>
              </a:rPr>
              <a:t>گاه پيشنهاد مي شود براي ساختن عبارات مبتني بر رفتار مطلوب، لازم است در عبارت سازي واژه </a:t>
            </a:r>
            <a:r>
              <a:rPr lang="fa-IR" sz="2000" smtClean="0">
                <a:cs typeface="B Lotus" pitchFamily="2" charset="-78"/>
              </a:rPr>
              <a:t>“</a:t>
            </a:r>
            <a:r>
              <a:rPr lang="ar-SA" sz="2000" b="1" smtClean="0">
                <a:cs typeface="B Lotus" pitchFamily="2" charset="-78"/>
              </a:rPr>
              <a:t>بايد</a:t>
            </a:r>
            <a:r>
              <a:rPr lang="fa-IR" sz="2000" b="1" smtClean="0">
                <a:cs typeface="B Lotus" pitchFamily="2" charset="-78"/>
              </a:rPr>
              <a:t>”</a:t>
            </a:r>
            <a:r>
              <a:rPr lang="ar-SA" sz="2000" b="1" smtClean="0">
                <a:cs typeface="B Lotus" pitchFamily="2" charset="-78"/>
              </a:rPr>
              <a:t> </a:t>
            </a:r>
            <a:r>
              <a:rPr lang="ar-SA" sz="2000" smtClean="0">
                <a:cs typeface="B Lotus" pitchFamily="2" charset="-78"/>
              </a:rPr>
              <a:t>بكار گرفته شود.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Rectangle 4"/>
          <p:cNvSpPr>
            <a:spLocks noGrp="1" noChangeArrowheads="1"/>
          </p:cNvSpPr>
          <p:nvPr>
            <p:ph type="ctrTitle" sz="quarter"/>
          </p:nvPr>
        </p:nvSpPr>
        <p:spPr>
          <a:xfrm>
            <a:off x="611188" y="404813"/>
            <a:ext cx="7772400" cy="792162"/>
          </a:xfrm>
        </p:spPr>
        <p:txBody>
          <a:bodyPr/>
          <a:lstStyle/>
          <a:p>
            <a:pPr eaLnBrk="1" hangingPunct="1">
              <a:defRPr/>
            </a:pPr>
            <a:r>
              <a:rPr lang="ar-SA" i="1" smtClean="0">
                <a:cs typeface="B Lotus" pitchFamily="2" charset="-78"/>
              </a:rPr>
              <a:t>نمونه اي از طيف ليكرت</a:t>
            </a:r>
            <a:r>
              <a:rPr lang="en-US" smtClean="0">
                <a:cs typeface="B Lotus" pitchFamily="2" charset="-78"/>
              </a:rPr>
              <a:t> </a:t>
            </a:r>
          </a:p>
        </p:txBody>
      </p:sp>
      <p:sp>
        <p:nvSpPr>
          <p:cNvPr id="310278" name="Rectangle 6"/>
          <p:cNvSpPr>
            <a:spLocks noGrp="1" noChangeArrowheads="1"/>
          </p:cNvSpPr>
          <p:nvPr>
            <p:ph type="subTitle" sz="quarter" idx="1"/>
          </p:nvPr>
        </p:nvSpPr>
        <p:spPr>
          <a:xfrm>
            <a:off x="1371600" y="2060575"/>
            <a:ext cx="6400800" cy="3578225"/>
          </a:xfrm>
        </p:spPr>
        <p:txBody>
          <a:bodyPr/>
          <a:lstStyle/>
          <a:p>
            <a:pPr eaLnBrk="1" hangingPunct="1">
              <a:defRPr/>
            </a:pPr>
            <a:endParaRPr lang="en-US" smtClean="0"/>
          </a:p>
        </p:txBody>
      </p:sp>
      <p:graphicFrame>
        <p:nvGraphicFramePr>
          <p:cNvPr id="310298" name="Group 26"/>
          <p:cNvGraphicFramePr>
            <a:graphicFrameLocks noGrp="1"/>
          </p:cNvGraphicFramePr>
          <p:nvPr/>
        </p:nvGraphicFramePr>
        <p:xfrm>
          <a:off x="1524000" y="1628775"/>
          <a:ext cx="6096000" cy="4895850"/>
        </p:xfrm>
        <a:graphic>
          <a:graphicData uri="http://schemas.openxmlformats.org/drawingml/2006/table">
            <a:tbl>
              <a:tblPr/>
              <a:tblGrid>
                <a:gridCol w="3048000"/>
                <a:gridCol w="3048000"/>
              </a:tblGrid>
              <a:tr h="178593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ارزش عددي مقياس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گزينه هاي جوابيه</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099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5</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4</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3</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2</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1</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كاملا مخالفم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مخالفم</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بي نظرم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موافقم</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كاملا موافقم</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300" name="Rectangle 4"/>
          <p:cNvSpPr>
            <a:spLocks noGrp="1" noChangeArrowheads="1"/>
          </p:cNvSpPr>
          <p:nvPr>
            <p:ph type="ctrTitle" sz="quarter"/>
          </p:nvPr>
        </p:nvSpPr>
        <p:spPr>
          <a:xfrm>
            <a:off x="755650" y="260350"/>
            <a:ext cx="7772400" cy="792163"/>
          </a:xfrm>
        </p:spPr>
        <p:txBody>
          <a:bodyPr/>
          <a:lstStyle/>
          <a:p>
            <a:pPr eaLnBrk="1" hangingPunct="1">
              <a:defRPr/>
            </a:pPr>
            <a:r>
              <a:rPr lang="ar-SA" b="1" smtClean="0">
                <a:cs typeface="B Lotus" pitchFamily="2" charset="-78"/>
              </a:rPr>
              <a:t>نحوه ارزش گذاري</a:t>
            </a:r>
            <a:r>
              <a:rPr lang="en-US" smtClean="0">
                <a:cs typeface="B Lotus" pitchFamily="2" charset="-78"/>
              </a:rPr>
              <a:t> </a:t>
            </a:r>
          </a:p>
        </p:txBody>
      </p:sp>
      <p:sp>
        <p:nvSpPr>
          <p:cNvPr id="311301" name="Rectangle 5"/>
          <p:cNvSpPr>
            <a:spLocks noGrp="1" noChangeArrowheads="1"/>
          </p:cNvSpPr>
          <p:nvPr>
            <p:ph type="subTitle" sz="quarter" idx="1"/>
          </p:nvPr>
        </p:nvSpPr>
        <p:spPr>
          <a:xfrm>
            <a:off x="468313" y="1341438"/>
            <a:ext cx="8280400" cy="4824412"/>
          </a:xfrm>
        </p:spPr>
        <p:txBody>
          <a:bodyPr/>
          <a:lstStyle/>
          <a:p>
            <a:pPr algn="r" eaLnBrk="1" hangingPunct="1">
              <a:lnSpc>
                <a:spcPct val="90000"/>
              </a:lnSpc>
              <a:defRPr/>
            </a:pPr>
            <a:r>
              <a:rPr lang="fa-IR" smtClean="0">
                <a:cs typeface="B Lotus" pitchFamily="2" charset="-78"/>
              </a:rPr>
              <a:t>   </a:t>
            </a:r>
            <a:r>
              <a:rPr lang="ar-SA" smtClean="0">
                <a:cs typeface="B Lotus" pitchFamily="2" charset="-78"/>
              </a:rPr>
              <a:t>در مورد عبارتهاي مثبت محقق ارزشهاي عددي مقياس را طوري تعيين مي كند كه بيشترين يا بالاترين ارزش عددي يا امتياز به موافق ترين افراد تعلق گيرد و در مورد عبارات منفي، محقق امتيازها يا ارزشهاي عددي را طوري جا به جا مي كند كه بطور مشابه بيشترين امتياز متعلق به مخالفترين افراد و كمترين امتياز متعلق به موافق ترين آنان شود و در اين رابطه اين ارزش گذاري معمولاً به دو روش</a:t>
            </a:r>
            <a:r>
              <a:rPr lang="fa-IR" smtClean="0">
                <a:cs typeface="B Lotus" pitchFamily="2" charset="-78"/>
              </a:rPr>
              <a:t> صورت </a:t>
            </a:r>
          </a:p>
          <a:p>
            <a:pPr algn="r" eaLnBrk="1" hangingPunct="1">
              <a:lnSpc>
                <a:spcPct val="90000"/>
              </a:lnSpc>
              <a:defRPr/>
            </a:pPr>
            <a:r>
              <a:rPr lang="fa-IR" smtClean="0">
                <a:cs typeface="B Lotus" pitchFamily="2" charset="-78"/>
              </a:rPr>
              <a:t>مي گيرد</a:t>
            </a:r>
            <a:r>
              <a:rPr lang="ar-SA" smtClean="0">
                <a:cs typeface="B Lotus" pitchFamily="2" charset="-78"/>
              </a:rPr>
              <a:t>:</a:t>
            </a:r>
            <a:r>
              <a:rPr lang="fa-IR" smtClean="0">
                <a:cs typeface="B Lotus" pitchFamily="2" charset="-78"/>
              </a:rPr>
              <a:t>  </a:t>
            </a:r>
          </a:p>
          <a:p>
            <a:pPr algn="r" eaLnBrk="1" hangingPunct="1">
              <a:lnSpc>
                <a:spcPct val="90000"/>
              </a:lnSpc>
              <a:defRPr/>
            </a:pPr>
            <a:r>
              <a:rPr lang="fa-IR" smtClean="0">
                <a:cs typeface="B Lotus" pitchFamily="2" charset="-78"/>
              </a:rPr>
              <a:t>  </a:t>
            </a:r>
            <a:r>
              <a:rPr lang="ar-SA" smtClean="0">
                <a:cs typeface="B Lotus" pitchFamily="2" charset="-78"/>
              </a:rPr>
              <a:t>1- جا به جايي ارزشهاي عددي</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2- جا به جايي گزينه هاي جوابيه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ctrTitle" sz="quarter"/>
          </p:nvPr>
        </p:nvSpPr>
        <p:spPr>
          <a:xfrm>
            <a:off x="684213" y="0"/>
            <a:ext cx="7772400" cy="574675"/>
          </a:xfrm>
        </p:spPr>
        <p:txBody>
          <a:bodyPr/>
          <a:lstStyle/>
          <a:p>
            <a:pPr eaLnBrk="1" hangingPunct="1">
              <a:defRPr/>
            </a:pPr>
            <a:endParaRPr lang="en-US" sz="4800" smtClean="0">
              <a:cs typeface="B Lotus" pitchFamily="2" charset="-78"/>
            </a:endParaRPr>
          </a:p>
        </p:txBody>
      </p:sp>
      <p:sp>
        <p:nvSpPr>
          <p:cNvPr id="312325" name="Rectangle 5"/>
          <p:cNvSpPr>
            <a:spLocks noGrp="1" noChangeArrowheads="1"/>
          </p:cNvSpPr>
          <p:nvPr>
            <p:ph type="subTitle" sz="quarter" idx="1"/>
          </p:nvPr>
        </p:nvSpPr>
        <p:spPr>
          <a:xfrm>
            <a:off x="323850" y="692150"/>
            <a:ext cx="8424863" cy="5689600"/>
          </a:xfrm>
        </p:spPr>
        <p:txBody>
          <a:bodyPr/>
          <a:lstStyle/>
          <a:p>
            <a:pPr marL="609600" indent="-609600" algn="r" rtl="1" eaLnBrk="1" hangingPunct="1">
              <a:lnSpc>
                <a:spcPct val="90000"/>
              </a:lnSpc>
              <a:buFont typeface="Wingdings" pitchFamily="2" charset="2"/>
              <a:buChar char="Ø"/>
              <a:defRPr/>
            </a:pPr>
            <a:r>
              <a:rPr lang="ar-SA" sz="2800" b="1" smtClean="0">
                <a:cs typeface="B Lotus" pitchFamily="2" charset="-78"/>
              </a:rPr>
              <a:t>معايب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1- </a:t>
            </a:r>
            <a:r>
              <a:rPr lang="ar-SA" sz="2800" smtClean="0">
                <a:cs typeface="B Lotus" pitchFamily="2" charset="-78"/>
              </a:rPr>
              <a:t>توصيف واقعيت بدون شناخت علل وعوامل</a:t>
            </a:r>
            <a:r>
              <a:rPr lang="fa-IR" sz="2800" smtClean="0">
                <a:cs typeface="B Lotus" pitchFamily="2" charset="-78"/>
              </a:rPr>
              <a:t> </a:t>
            </a:r>
          </a:p>
          <a:p>
            <a:pPr marL="609600" indent="-609600" algn="r" eaLnBrk="1" hangingPunct="1">
              <a:lnSpc>
                <a:spcPct val="90000"/>
              </a:lnSpc>
              <a:defRPr/>
            </a:pPr>
            <a:r>
              <a:rPr lang="fa-IR" sz="2800" smtClean="0">
                <a:cs typeface="B Lotus" pitchFamily="2" charset="-78"/>
              </a:rPr>
              <a:t>2- </a:t>
            </a:r>
            <a:r>
              <a:rPr lang="ar-SA" sz="2800" smtClean="0">
                <a:cs typeface="B Lotus" pitchFamily="2" charset="-78"/>
              </a:rPr>
              <a:t>عدم امكان شناخت صلاحيت پاسخگويان با آن</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3- </a:t>
            </a:r>
            <a:r>
              <a:rPr lang="ar-SA" sz="2800" smtClean="0">
                <a:cs typeface="B Lotus" pitchFamily="2" charset="-78"/>
              </a:rPr>
              <a:t>عدم امكان سنجش زمان باور و عقيده از نظر موقتي يا دائمي بودن</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4- </a:t>
            </a:r>
            <a:r>
              <a:rPr lang="ar-SA" sz="2800" smtClean="0">
                <a:cs typeface="B Lotus" pitchFamily="2" charset="-78"/>
              </a:rPr>
              <a:t>عدم كنترل موقعيت تحقيق</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5- </a:t>
            </a:r>
            <a:r>
              <a:rPr lang="ar-SA" sz="2800" smtClean="0">
                <a:cs typeface="B Lotus" pitchFamily="2" charset="-78"/>
              </a:rPr>
              <a:t>عدم توجه به مطالعات پيشين و تعيين حوزه ها يا ملاكهاي قضاوت.</a:t>
            </a:r>
            <a:endParaRPr lang="en-US" sz="2800" b="1" smtClean="0">
              <a:cs typeface="B Lotus" pitchFamily="2" charset="-78"/>
              <a:sym typeface="Symbol" pitchFamily="18" charset="2"/>
            </a:endParaRPr>
          </a:p>
          <a:p>
            <a:pPr marL="609600" indent="-609600" algn="r" rtl="1" eaLnBrk="1" hangingPunct="1">
              <a:lnSpc>
                <a:spcPct val="90000"/>
              </a:lnSpc>
              <a:buFont typeface="Wingdings" pitchFamily="2" charset="2"/>
              <a:buChar char="Ø"/>
              <a:defRPr/>
            </a:pPr>
            <a:r>
              <a:rPr lang="ar-SA" sz="2800" b="1" smtClean="0">
                <a:cs typeface="B Lotus" pitchFamily="2" charset="-78"/>
              </a:rPr>
              <a:t>مزايا</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1- </a:t>
            </a:r>
            <a:r>
              <a:rPr lang="ar-SA" sz="2800" smtClean="0">
                <a:cs typeface="B Lotus" pitchFamily="2" charset="-78"/>
              </a:rPr>
              <a:t>هماهنگي سنجه ها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2- </a:t>
            </a:r>
            <a:r>
              <a:rPr lang="ar-SA" sz="2800" smtClean="0">
                <a:cs typeface="B Lotus" pitchFamily="2" charset="-78"/>
              </a:rPr>
              <a:t>اندازه گيري محتواي هر سنجه </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3- </a:t>
            </a:r>
            <a:r>
              <a:rPr lang="ar-SA" sz="2800" smtClean="0">
                <a:cs typeface="B Lotus" pitchFamily="2" charset="-78"/>
              </a:rPr>
              <a:t>شناخت و سنجش نظرات از ديدگاههاي مختلف</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4- </a:t>
            </a:r>
            <a:r>
              <a:rPr lang="ar-SA" sz="2800" smtClean="0">
                <a:cs typeface="B Lotus" pitchFamily="2" charset="-78"/>
              </a:rPr>
              <a:t>رده بندي عقايد بر حسب شدت</a:t>
            </a:r>
            <a:endParaRPr lang="fa-IR" sz="2800" smtClean="0">
              <a:cs typeface="B Lotus" pitchFamily="2" charset="-78"/>
            </a:endParaRPr>
          </a:p>
          <a:p>
            <a:pPr marL="609600" indent="-609600" algn="r" eaLnBrk="1" hangingPunct="1">
              <a:lnSpc>
                <a:spcPct val="90000"/>
              </a:lnSpc>
              <a:defRPr/>
            </a:pPr>
            <a:r>
              <a:rPr lang="fa-IR" sz="2800" smtClean="0">
                <a:cs typeface="B Lotus" pitchFamily="2" charset="-78"/>
              </a:rPr>
              <a:t>5- </a:t>
            </a:r>
            <a:r>
              <a:rPr lang="ar-SA" sz="2800" smtClean="0">
                <a:cs typeface="B Lotus" pitchFamily="2" charset="-78"/>
              </a:rPr>
              <a:t>توجه به توان دروني سنجه و در نظر گرفتن ضريب توافق</a:t>
            </a:r>
            <a:endParaRPr lang="en-US" sz="2800" smtClean="0">
              <a:cs typeface="B Lotus" pitchFamily="2" charset="-78"/>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ctrTitle" sz="quarter"/>
          </p:nvPr>
        </p:nvSpPr>
        <p:spPr>
          <a:xfrm>
            <a:off x="755650" y="260350"/>
            <a:ext cx="7772400" cy="504825"/>
          </a:xfrm>
        </p:spPr>
        <p:txBody>
          <a:bodyPr/>
          <a:lstStyle/>
          <a:p>
            <a:pPr eaLnBrk="1" hangingPunct="1">
              <a:defRPr/>
            </a:pPr>
            <a:r>
              <a:rPr lang="ar-SA" sz="4800" b="1" smtClean="0">
                <a:cs typeface="B Lotus" pitchFamily="2" charset="-78"/>
              </a:rPr>
              <a:t>2-</a:t>
            </a:r>
            <a:r>
              <a:rPr lang="fa-IR" sz="4800" b="1" smtClean="0">
                <a:cs typeface="B Lotus" pitchFamily="2" charset="-78"/>
              </a:rPr>
              <a:t>5-</a:t>
            </a:r>
            <a:r>
              <a:rPr lang="ar-SA" sz="4800" b="1" smtClean="0">
                <a:cs typeface="B Lotus" pitchFamily="2" charset="-78"/>
              </a:rPr>
              <a:t> طيف گاتمن</a:t>
            </a:r>
            <a:r>
              <a:rPr lang="ar-SA" sz="4800" smtClean="0">
                <a:cs typeface="B Lotus" pitchFamily="2" charset="-78"/>
              </a:rPr>
              <a:t> </a:t>
            </a:r>
            <a:endParaRPr lang="en-US" sz="4800" smtClean="0">
              <a:cs typeface="B Lotus" pitchFamily="2" charset="-78"/>
            </a:endParaRPr>
          </a:p>
        </p:txBody>
      </p:sp>
      <p:sp>
        <p:nvSpPr>
          <p:cNvPr id="314372" name="Rectangle 4"/>
          <p:cNvSpPr>
            <a:spLocks noGrp="1" noChangeArrowheads="1"/>
          </p:cNvSpPr>
          <p:nvPr>
            <p:ph type="subTitle" sz="quarter" idx="1"/>
          </p:nvPr>
        </p:nvSpPr>
        <p:spPr>
          <a:xfrm>
            <a:off x="323850" y="836613"/>
            <a:ext cx="8496300" cy="5832475"/>
          </a:xfrm>
        </p:spPr>
        <p:txBody>
          <a:bodyPr/>
          <a:lstStyle/>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اين مقياس شامل مجموعه اي از گويه هاست كه در رابطه با نگرش فرد نسبت به يك موضوع تنظيم شده است. گويه ها برحسب دشواري، پيچيدگي يا ارزش وزني مرتب مي شوند و موافقت يا تأييد يك گويه، موافقت با ساير گويه هاي كم وزن تر را به دنبال دارد. در طيف گاتمن، هدف نهايي تنظيم سنجه ها، به نحوي كاملاً تراكمي است، بطوريكه اگر پنج سنجه خاص ميزان محافظه كاري مي سنجند، به ترتيب هر كس به بالاترين سنجه ها كه نشان دهنده محافظه كاري است. پاسخ مثبت داد به چهار سنجه بعد نيز بطور مثبت پاسخ دهد. بعنوان مثال، اگر پاسخگويي به سنجه پنجم پاسخ منفي داد ولي به سنجه چهارم پاسخي مثبت دهد به سه سنجه بعدي نيز بايد بطور مثبت پاسخ دهد، در غير اينصورت بعد تراكمي سنجه ها از بين مي رود (امري كه سخت مورد احتراز گاتمن است) البته تحقيق اين هدف در عمل كار ساده اي نيست و محقق بايد چند اقدام پياپي دست زند: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ابتدا با استفاده از منطق و استنتاج عقلي چنان سنجه ها را تهيه و تنظيم كند كه واقعاً رده بندي تراكمي (انباشتي) داشته باشند.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سپس در يك تحقيق مقدماتي و به منظور شناسايي دقيق جاي سنجه ها (بصورتيكه دقيقاً انباشتي باشند) آنانرا بر روي جمعيتي نمونه اعمال نمايد و نتايج نظراتشان را روي مقياس پياده كند.</a:t>
            </a:r>
            <a:endParaRPr lang="en-US" sz="2400" smtClean="0">
              <a:cs typeface="B Lotus" pitchFamily="2" charset="-78"/>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6" name="Rectangle 4"/>
          <p:cNvSpPr>
            <a:spLocks noGrp="1" noChangeArrowheads="1"/>
          </p:cNvSpPr>
          <p:nvPr>
            <p:ph type="ctrTitle" sz="quarter"/>
          </p:nvPr>
        </p:nvSpPr>
        <p:spPr>
          <a:xfrm>
            <a:off x="827088" y="260350"/>
            <a:ext cx="7772400" cy="215900"/>
          </a:xfrm>
        </p:spPr>
        <p:txBody>
          <a:bodyPr/>
          <a:lstStyle/>
          <a:p>
            <a:pPr eaLnBrk="1" hangingPunct="1">
              <a:defRPr/>
            </a:pPr>
            <a:endParaRPr lang="en-US" sz="4800" smtClean="0">
              <a:cs typeface="B Lotus" pitchFamily="2" charset="-78"/>
            </a:endParaRPr>
          </a:p>
        </p:txBody>
      </p:sp>
      <p:sp>
        <p:nvSpPr>
          <p:cNvPr id="315397" name="Rectangle 5"/>
          <p:cNvSpPr>
            <a:spLocks noGrp="1" noChangeArrowheads="1"/>
          </p:cNvSpPr>
          <p:nvPr>
            <p:ph type="subTitle" sz="quarter" idx="1"/>
          </p:nvPr>
        </p:nvSpPr>
        <p:spPr>
          <a:xfrm>
            <a:off x="395288" y="188913"/>
            <a:ext cx="8280400" cy="6669087"/>
          </a:xfrm>
        </p:spPr>
        <p:txBody>
          <a:bodyPr/>
          <a:lstStyle/>
          <a:p>
            <a:pPr algn="r" eaLnBrk="1" hangingPunct="1">
              <a:lnSpc>
                <a:spcPct val="80000"/>
              </a:lnSpc>
              <a:defRPr/>
            </a:pPr>
            <a:r>
              <a:rPr lang="ar-SA" sz="2800" smtClean="0">
                <a:cs typeface="B Lotus" pitchFamily="2" charset="-78"/>
              </a:rPr>
              <a:t>مثال: فرض كنيد تحقيقي در مورد گرايش ترك و فارس به يكديگر در يكي از محلات تهران صورت گيرد و سنجه ها چنين باشند:</a:t>
            </a:r>
            <a:endParaRPr lang="fa-IR" sz="2800" smtClean="0">
              <a:cs typeface="B Lotus" pitchFamily="2" charset="-78"/>
            </a:endParaRPr>
          </a:p>
          <a:p>
            <a:pPr algn="r" eaLnBrk="1" hangingPunct="1">
              <a:lnSpc>
                <a:spcPct val="80000"/>
              </a:lnSpc>
              <a:defRPr/>
            </a:pPr>
            <a:r>
              <a:rPr lang="fa-IR" sz="2800" smtClean="0">
                <a:cs typeface="B Lotus" pitchFamily="2" charset="-78"/>
              </a:rPr>
              <a:t>                                                         </a:t>
            </a:r>
            <a:r>
              <a:rPr lang="ar-SA" sz="2800" smtClean="0">
                <a:cs typeface="B Lotus" pitchFamily="2" charset="-78"/>
              </a:rPr>
              <a:t>نمرات</a:t>
            </a:r>
            <a:endParaRPr lang="fa-IR" sz="2800" smtClean="0">
              <a:cs typeface="B Lotus" pitchFamily="2" charset="-78"/>
            </a:endParaRPr>
          </a:p>
          <a:p>
            <a:pPr algn="r" eaLnBrk="1" hangingPunct="1">
              <a:lnSpc>
                <a:spcPct val="80000"/>
              </a:lnSpc>
              <a:defRPr/>
            </a:pPr>
            <a:r>
              <a:rPr lang="ar-SA" sz="2800" smtClean="0">
                <a:cs typeface="B Lotus" pitchFamily="2" charset="-78"/>
              </a:rPr>
              <a:t>1- حاضرم او را به خانه خود ببرم</a:t>
            </a:r>
            <a:r>
              <a:rPr lang="fa-IR" sz="2800" smtClean="0">
                <a:cs typeface="B Lotus" pitchFamily="2" charset="-78"/>
              </a:rPr>
              <a:t>                   4</a:t>
            </a:r>
          </a:p>
          <a:p>
            <a:pPr algn="r" eaLnBrk="1" hangingPunct="1">
              <a:lnSpc>
                <a:spcPct val="80000"/>
              </a:lnSpc>
              <a:defRPr/>
            </a:pPr>
            <a:r>
              <a:rPr lang="ar-SA" sz="2800" smtClean="0">
                <a:cs typeface="B Lotus" pitchFamily="2" charset="-78"/>
              </a:rPr>
              <a:t>2- حاضرم با او در يك محله زندگي كنم</a:t>
            </a:r>
            <a:r>
              <a:rPr lang="fa-IR" sz="2800" smtClean="0">
                <a:cs typeface="B Lotus" pitchFamily="2" charset="-78"/>
              </a:rPr>
              <a:t>          3</a:t>
            </a:r>
          </a:p>
          <a:p>
            <a:pPr algn="r" eaLnBrk="1" hangingPunct="1">
              <a:lnSpc>
                <a:spcPct val="80000"/>
              </a:lnSpc>
              <a:defRPr/>
            </a:pPr>
            <a:r>
              <a:rPr lang="ar-SA" sz="2800" smtClean="0">
                <a:cs typeface="B Lotus" pitchFamily="2" charset="-78"/>
              </a:rPr>
              <a:t>3- حاضرم با او در شهر زندگي كنم</a:t>
            </a:r>
            <a:r>
              <a:rPr lang="fa-IR" sz="2800" smtClean="0">
                <a:cs typeface="B Lotus" pitchFamily="2" charset="-78"/>
              </a:rPr>
              <a:t>                2</a:t>
            </a:r>
          </a:p>
          <a:p>
            <a:pPr algn="r" eaLnBrk="1" hangingPunct="1">
              <a:lnSpc>
                <a:spcPct val="80000"/>
              </a:lnSpc>
              <a:defRPr/>
            </a:pPr>
            <a:r>
              <a:rPr lang="ar-SA" sz="2800" smtClean="0">
                <a:cs typeface="B Lotus" pitchFamily="2" charset="-78"/>
              </a:rPr>
              <a:t>4- حاضرم با او در يك كشور زندگي كنم</a:t>
            </a:r>
            <a:r>
              <a:rPr lang="fa-IR" sz="2800" smtClean="0">
                <a:cs typeface="B Lotus" pitchFamily="2" charset="-78"/>
              </a:rPr>
              <a:t>         1</a:t>
            </a:r>
          </a:p>
          <a:p>
            <a:pPr algn="r" eaLnBrk="1" hangingPunct="1">
              <a:lnSpc>
                <a:spcPct val="80000"/>
              </a:lnSpc>
              <a:defRPr/>
            </a:pPr>
            <a:r>
              <a:rPr lang="ar-SA" sz="2800" smtClean="0">
                <a:cs typeface="B Lotus" pitchFamily="2" charset="-78"/>
              </a:rPr>
              <a:t>اين سنجه ها تراكمي هستند بدين معني كه هر كس گفت </a:t>
            </a:r>
            <a:r>
              <a:rPr lang="fa-IR" sz="2800" smtClean="0">
                <a:cs typeface="B Lotus" pitchFamily="2" charset="-78"/>
              </a:rPr>
              <a:t>“</a:t>
            </a:r>
            <a:r>
              <a:rPr lang="ar-SA" sz="2800" smtClean="0">
                <a:cs typeface="B Lotus" pitchFamily="2" charset="-78"/>
              </a:rPr>
              <a:t>حاضرم او را به خانه خودم ببرم</a:t>
            </a:r>
            <a:r>
              <a:rPr lang="fa-IR" sz="2800" smtClean="0">
                <a:cs typeface="B Lotus" pitchFamily="2" charset="-78"/>
              </a:rPr>
              <a:t>”</a:t>
            </a:r>
            <a:r>
              <a:rPr lang="ar-SA" sz="2800" smtClean="0">
                <a:cs typeface="B Lotus" pitchFamily="2" charset="-78"/>
              </a:rPr>
              <a:t> حتماً با ساير سنجه ها نيز موافق است، كسي كه با سنجه دوم موافق باشد، حتماً با ساير سنجه ها هم موافق است. پس </a:t>
            </a:r>
            <a:r>
              <a:rPr lang="fa-IR" sz="2800" smtClean="0">
                <a:cs typeface="B Lotus" pitchFamily="2" charset="-78"/>
              </a:rPr>
              <a:t>:</a:t>
            </a:r>
          </a:p>
          <a:p>
            <a:pPr algn="r" eaLnBrk="1" hangingPunct="1">
              <a:lnSpc>
                <a:spcPct val="80000"/>
              </a:lnSpc>
              <a:defRPr/>
            </a:pPr>
            <a:r>
              <a:rPr lang="fa-IR" sz="2800" smtClean="0">
                <a:cs typeface="B Lotus" pitchFamily="2" charset="-78"/>
              </a:rPr>
              <a:t>ت </a:t>
            </a:r>
            <a:r>
              <a:rPr lang="en-US" sz="2800" smtClean="0">
                <a:cs typeface="B Lotus" pitchFamily="2" charset="-78"/>
              </a:rPr>
              <a:t>&lt;</a:t>
            </a:r>
            <a:r>
              <a:rPr lang="ar-SA" sz="2800" smtClean="0">
                <a:cs typeface="B Lotus" pitchFamily="2" charset="-78"/>
              </a:rPr>
              <a:t> </a:t>
            </a:r>
            <a:r>
              <a:rPr lang="fa-IR" sz="2800" smtClean="0">
                <a:cs typeface="B Lotus" pitchFamily="2" charset="-78"/>
              </a:rPr>
              <a:t> </a:t>
            </a:r>
            <a:r>
              <a:rPr lang="ar-SA" sz="2800" smtClean="0">
                <a:cs typeface="B Lotus" pitchFamily="2" charset="-78"/>
              </a:rPr>
              <a:t>پ </a:t>
            </a:r>
            <a:r>
              <a:rPr lang="en-US" sz="2800" smtClean="0">
                <a:cs typeface="B Lotus" pitchFamily="2" charset="-78"/>
              </a:rPr>
              <a:t>&lt;</a:t>
            </a:r>
            <a:r>
              <a:rPr lang="fa-IR" sz="2800" smtClean="0">
                <a:cs typeface="B Lotus" pitchFamily="2" charset="-78"/>
              </a:rPr>
              <a:t> </a:t>
            </a:r>
            <a:r>
              <a:rPr lang="ar-SA" sz="2800" smtClean="0">
                <a:cs typeface="B Lotus" pitchFamily="2" charset="-78"/>
              </a:rPr>
              <a:t>ب </a:t>
            </a:r>
            <a:r>
              <a:rPr lang="fa-IR" sz="2800" smtClean="0">
                <a:cs typeface="B Lotus" pitchFamily="2" charset="-78"/>
              </a:rPr>
              <a:t> </a:t>
            </a:r>
            <a:r>
              <a:rPr lang="en-US" sz="2800" smtClean="0">
                <a:cs typeface="B Lotus" pitchFamily="2" charset="-78"/>
              </a:rPr>
              <a:t>&lt;</a:t>
            </a:r>
            <a:r>
              <a:rPr lang="fa-IR" sz="2800" smtClean="0">
                <a:cs typeface="B Lotus" pitchFamily="2" charset="-78"/>
              </a:rPr>
              <a:t>                        </a:t>
            </a:r>
            <a:r>
              <a:rPr lang="ar-SA" sz="2800" smtClean="0">
                <a:cs typeface="B Lotus" pitchFamily="2" charset="-78"/>
              </a:rPr>
              <a:t>الف</a:t>
            </a:r>
            <a:endParaRPr lang="fa-IR" sz="2800" smtClean="0">
              <a:cs typeface="B Lotus" pitchFamily="2" charset="-78"/>
            </a:endParaRPr>
          </a:p>
          <a:p>
            <a:pPr algn="r" eaLnBrk="1" hangingPunct="1">
              <a:lnSpc>
                <a:spcPct val="80000"/>
              </a:lnSpc>
              <a:defRPr/>
            </a:pPr>
            <a:r>
              <a:rPr lang="ar-SA" sz="2800" smtClean="0">
                <a:cs typeface="B Lotus" pitchFamily="2" charset="-78"/>
              </a:rPr>
              <a:t>بديهي است در اين نوع تحقيق، محقق مي كوشد تا سنجه ها دقيقاً انباشتي باشند، و بر حسب اهميت رده بندي شوند و به عنوان مثال چنانچه در اين ميان سنجه دو نسبت به سنجه بالا وزن بيشتري دارد حذف يا جابجا شود.</a:t>
            </a:r>
            <a:endParaRPr lang="fa-IR" sz="2800" smtClean="0">
              <a:cs typeface="B Lotus" pitchFamily="2" charset="-78"/>
            </a:endParaRPr>
          </a:p>
          <a:p>
            <a:pPr algn="r" eaLnBrk="1" hangingPunct="1">
              <a:lnSpc>
                <a:spcPct val="80000"/>
              </a:lnSpc>
              <a:defRPr/>
            </a:pPr>
            <a:r>
              <a:rPr lang="ar-SA" sz="2800" smtClean="0">
                <a:cs typeface="B Lotus" pitchFamily="2" charset="-78"/>
              </a:rPr>
              <a:t>فرض كنيد 5 نفر به سؤالهاي تحقيق فوق پاسخ دهند نتايج بدست آمده در جدول توزيع مي شود.</a:t>
            </a: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45" name="Rectangle 29"/>
          <p:cNvSpPr>
            <a:spLocks noGrp="1" noChangeArrowheads="1"/>
          </p:cNvSpPr>
          <p:nvPr>
            <p:ph type="title"/>
          </p:nvPr>
        </p:nvSpPr>
        <p:spPr>
          <a:xfrm>
            <a:off x="457200" y="336550"/>
            <a:ext cx="8229600" cy="501650"/>
          </a:xfrm>
        </p:spPr>
        <p:txBody>
          <a:bodyPr/>
          <a:lstStyle/>
          <a:p>
            <a:pPr eaLnBrk="1" hangingPunct="1">
              <a:defRPr/>
            </a:pPr>
            <a:r>
              <a:rPr lang="fa-IR" sz="3200" smtClean="0">
                <a:cs typeface="B Lotus" pitchFamily="2" charset="-78"/>
              </a:rPr>
              <a:t>داده هاي طيف گاتمن</a:t>
            </a:r>
            <a:r>
              <a:rPr lang="fa-IR" sz="4000" smtClean="0">
                <a:cs typeface="B Lotus" pitchFamily="2" charset="-78"/>
              </a:rPr>
              <a:t> </a:t>
            </a:r>
            <a:endParaRPr lang="en-US" sz="4000" smtClean="0">
              <a:cs typeface="B Lotus" pitchFamily="2" charset="-78"/>
            </a:endParaRPr>
          </a:p>
        </p:txBody>
      </p:sp>
      <p:graphicFrame>
        <p:nvGraphicFramePr>
          <p:cNvPr id="316850" name="Group 434"/>
          <p:cNvGraphicFramePr>
            <a:graphicFrameLocks noGrp="1"/>
          </p:cNvGraphicFramePr>
          <p:nvPr>
            <p:ph type="tbl" idx="1"/>
          </p:nvPr>
        </p:nvGraphicFramePr>
        <p:xfrm>
          <a:off x="179388" y="981075"/>
          <a:ext cx="8785225" cy="5630863"/>
        </p:xfrm>
        <a:graphic>
          <a:graphicData uri="http://schemas.openxmlformats.org/drawingml/2006/table">
            <a:tbl>
              <a:tblPr/>
              <a:tblGrid>
                <a:gridCol w="976312"/>
                <a:gridCol w="976313"/>
                <a:gridCol w="976312"/>
                <a:gridCol w="976313"/>
                <a:gridCol w="974725"/>
                <a:gridCol w="976312"/>
                <a:gridCol w="976313"/>
                <a:gridCol w="976312"/>
                <a:gridCol w="976313"/>
              </a:tblGrid>
              <a:tr h="1030294">
                <a:tc gridSpan="5">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عقايد مخالف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عقايد موافق </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8590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4</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3</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2</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سنجه 1</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پاسخگويان </a:t>
                      </a: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anchor="ct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7191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اول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دوم</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سوم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01087">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چهارم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79221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40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a:t>
                      </a: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rPr>
                        <a:t>نفر پنجم </a:t>
                      </a:r>
                      <a:endParaRPr kumimoji="0" lang="en-US" sz="1200" b="0" i="0" u="none" strike="noStrike" cap="none" normalizeH="0" baseline="0" smtClean="0">
                        <a:ln>
                          <a:noFill/>
                        </a:ln>
                        <a:solidFill>
                          <a:schemeClr val="tx1"/>
                        </a:solidFill>
                        <a:effectLst>
                          <a:outerShdw blurRad="38100" dist="38100" dir="2700000" algn="tl">
                            <a:srgbClr val="000000"/>
                          </a:outerShdw>
                        </a:effectLst>
                        <a:latin typeface="Arial" charset="0"/>
                        <a:cs typeface="B Titr" pitchFamily="2" charset="-78"/>
                      </a:endParaRPr>
                    </a:p>
                  </a:txBody>
                  <a:tcPr marT="45723" marB="4572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4" name="Rectangle 4"/>
          <p:cNvSpPr>
            <a:spLocks noGrp="1" noChangeArrowheads="1"/>
          </p:cNvSpPr>
          <p:nvPr>
            <p:ph type="ctrTitle" sz="quarter"/>
          </p:nvPr>
        </p:nvSpPr>
        <p:spPr>
          <a:xfrm>
            <a:off x="971550" y="0"/>
            <a:ext cx="7772400" cy="765175"/>
          </a:xfrm>
        </p:spPr>
        <p:txBody>
          <a:bodyPr/>
          <a:lstStyle/>
          <a:p>
            <a:pPr eaLnBrk="1" hangingPunct="1">
              <a:defRPr/>
            </a:pPr>
            <a:endParaRPr lang="en-US" smtClean="0">
              <a:cs typeface="B Lotus" pitchFamily="2" charset="-78"/>
            </a:endParaRPr>
          </a:p>
        </p:txBody>
      </p:sp>
      <p:sp>
        <p:nvSpPr>
          <p:cNvPr id="317445" name="Rectangle 5"/>
          <p:cNvSpPr>
            <a:spLocks noGrp="1" noChangeArrowheads="1"/>
          </p:cNvSpPr>
          <p:nvPr>
            <p:ph type="subTitle" sz="quarter" idx="1"/>
          </p:nvPr>
        </p:nvSpPr>
        <p:spPr>
          <a:xfrm>
            <a:off x="827088" y="908050"/>
            <a:ext cx="7777162" cy="5257800"/>
          </a:xfrm>
        </p:spPr>
        <p:txBody>
          <a:bodyPr/>
          <a:lstStyle/>
          <a:p>
            <a:pPr marL="609600" indent="-609600" algn="r" rtl="1" eaLnBrk="1" hangingPunct="1">
              <a:buFont typeface="Wingdings" pitchFamily="2" charset="2"/>
              <a:buChar char="Ø"/>
              <a:defRPr/>
            </a:pPr>
            <a:r>
              <a:rPr lang="ar-SA" b="1" smtClean="0">
                <a:cs typeface="B Lotus" pitchFamily="2" charset="-78"/>
              </a:rPr>
              <a:t>معايب </a:t>
            </a:r>
            <a:endParaRPr lang="fa-IR" smtClean="0">
              <a:cs typeface="B Lotus" pitchFamily="2" charset="-78"/>
            </a:endParaRPr>
          </a:p>
          <a:p>
            <a:pPr marL="609600" indent="-609600" algn="r" eaLnBrk="1" hangingPunct="1">
              <a:defRPr/>
            </a:pPr>
            <a:r>
              <a:rPr lang="fa-IR" smtClean="0">
                <a:cs typeface="B Lotus" pitchFamily="2" charset="-78"/>
              </a:rPr>
              <a:t>1- </a:t>
            </a:r>
            <a:r>
              <a:rPr lang="ar-SA" smtClean="0">
                <a:cs typeface="B Lotus" pitchFamily="2" charset="-78"/>
              </a:rPr>
              <a:t>فاقد توان تبديل به يك مقياس سنجش با فاصله هاي برابر</a:t>
            </a:r>
            <a:endParaRPr lang="fa-IR" smtClean="0">
              <a:cs typeface="B Lotus" pitchFamily="2" charset="-78"/>
            </a:endParaRPr>
          </a:p>
          <a:p>
            <a:pPr marL="609600" indent="-609600" algn="r" eaLnBrk="1" hangingPunct="1">
              <a:defRPr/>
            </a:pPr>
            <a:r>
              <a:rPr lang="fa-IR" smtClean="0">
                <a:cs typeface="B Lotus" pitchFamily="2" charset="-78"/>
              </a:rPr>
              <a:t>2- </a:t>
            </a:r>
            <a:r>
              <a:rPr lang="ar-SA" smtClean="0">
                <a:cs typeface="B Lotus" pitchFamily="2" charset="-78"/>
              </a:rPr>
              <a:t>حجم كار زياد</a:t>
            </a:r>
            <a:endParaRPr lang="fa-IR" smtClean="0">
              <a:cs typeface="B Lotus" pitchFamily="2" charset="-78"/>
            </a:endParaRPr>
          </a:p>
          <a:p>
            <a:pPr marL="609600" indent="-609600" algn="r" eaLnBrk="1" hangingPunct="1">
              <a:defRPr/>
            </a:pPr>
            <a:r>
              <a:rPr lang="fa-IR" smtClean="0">
                <a:cs typeface="B Lotus" pitchFamily="2" charset="-78"/>
              </a:rPr>
              <a:t>3- </a:t>
            </a:r>
            <a:r>
              <a:rPr lang="ar-SA" smtClean="0">
                <a:cs typeface="B Lotus" pitchFamily="2" charset="-78"/>
              </a:rPr>
              <a:t>تحت تاثير شديد ارزشها</a:t>
            </a:r>
            <a:endParaRPr lang="fa-IR" smtClean="0">
              <a:cs typeface="B Lotus" pitchFamily="2" charset="-78"/>
            </a:endParaRPr>
          </a:p>
          <a:p>
            <a:pPr marL="609600" indent="-609600" algn="r" eaLnBrk="1" hangingPunct="1">
              <a:defRPr/>
            </a:pPr>
            <a:r>
              <a:rPr lang="fa-IR" smtClean="0">
                <a:cs typeface="B Lotus" pitchFamily="2" charset="-78"/>
              </a:rPr>
              <a:t>4- </a:t>
            </a:r>
            <a:r>
              <a:rPr lang="ar-SA" smtClean="0">
                <a:cs typeface="B Lotus" pitchFamily="2" charset="-78"/>
              </a:rPr>
              <a:t>فقدان پرسشهاي صلاحيت</a:t>
            </a:r>
            <a:endParaRPr lang="fa-IR" smtClean="0">
              <a:cs typeface="B Lotus" pitchFamily="2" charset="-78"/>
            </a:endParaRPr>
          </a:p>
          <a:p>
            <a:pPr marL="609600" indent="-609600" algn="r" eaLnBrk="1" hangingPunct="1">
              <a:defRPr/>
            </a:pPr>
            <a:r>
              <a:rPr lang="fa-IR" smtClean="0">
                <a:cs typeface="B Lotus" pitchFamily="2" charset="-78"/>
              </a:rPr>
              <a:t>5- </a:t>
            </a:r>
            <a:r>
              <a:rPr lang="ar-SA" smtClean="0">
                <a:cs typeface="B Lotus" pitchFamily="2" charset="-78"/>
              </a:rPr>
              <a:t>ابهام در ميزان تاثيرگذاري حوادث اخير در ديدگاهها</a:t>
            </a:r>
            <a:endParaRPr lang="fa-IR" smtClean="0">
              <a:cs typeface="B Lotus" pitchFamily="2" charset="-78"/>
            </a:endParaRPr>
          </a:p>
          <a:p>
            <a:pPr marL="609600" indent="-609600" algn="r" eaLnBrk="1" hangingPunct="1">
              <a:defRPr/>
            </a:pPr>
            <a:r>
              <a:rPr lang="fa-IR" smtClean="0">
                <a:cs typeface="B Lotus" pitchFamily="2" charset="-78"/>
              </a:rPr>
              <a:t>6- </a:t>
            </a:r>
            <a:r>
              <a:rPr lang="ar-SA" smtClean="0">
                <a:cs typeface="B Lotus" pitchFamily="2" charset="-78"/>
              </a:rPr>
              <a:t>عدم امكان شناخت و اندازه گيري عوامل علّي </a:t>
            </a:r>
            <a:endParaRPr lang="en-US" smtClean="0">
              <a:cs typeface="B Lotus" pitchFamily="2" charset="-78"/>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ctrTitle" sz="quarter"/>
          </p:nvPr>
        </p:nvSpPr>
        <p:spPr>
          <a:xfrm>
            <a:off x="755650" y="260350"/>
            <a:ext cx="7772400" cy="865188"/>
          </a:xfrm>
        </p:spPr>
        <p:txBody>
          <a:bodyPr/>
          <a:lstStyle/>
          <a:p>
            <a:pPr eaLnBrk="1" hangingPunct="1">
              <a:defRPr/>
            </a:pPr>
            <a:r>
              <a:rPr lang="fa-IR" b="1" smtClean="0">
                <a:cs typeface="B Lotus" pitchFamily="2" charset="-78"/>
              </a:rPr>
              <a:t>2-5</a:t>
            </a:r>
            <a:r>
              <a:rPr lang="ar-SA" b="1" smtClean="0">
                <a:cs typeface="B Lotus" pitchFamily="2" charset="-78"/>
              </a:rPr>
              <a:t>- طيف اوگوزد</a:t>
            </a:r>
            <a:r>
              <a:rPr lang="ar-SA" smtClean="0">
                <a:cs typeface="B Lotus" pitchFamily="2" charset="-78"/>
              </a:rPr>
              <a:t> </a:t>
            </a:r>
            <a:endParaRPr lang="en-US" smtClean="0">
              <a:cs typeface="B Lotus" pitchFamily="2" charset="-78"/>
            </a:endParaRPr>
          </a:p>
        </p:txBody>
      </p:sp>
      <p:sp>
        <p:nvSpPr>
          <p:cNvPr id="318469" name="Rectangle 5"/>
          <p:cNvSpPr>
            <a:spLocks noGrp="1" noChangeArrowheads="1"/>
          </p:cNvSpPr>
          <p:nvPr>
            <p:ph type="subTitle" sz="quarter" idx="1"/>
          </p:nvPr>
        </p:nvSpPr>
        <p:spPr>
          <a:xfrm>
            <a:off x="684213" y="1125538"/>
            <a:ext cx="8135937" cy="5399087"/>
          </a:xfrm>
        </p:spPr>
        <p:txBody>
          <a:bodyPr/>
          <a:lstStyle/>
          <a:p>
            <a:pPr algn="r" eaLnBrk="1" hangingPunct="1">
              <a:lnSpc>
                <a:spcPct val="90000"/>
              </a:lnSpc>
              <a:defRPr/>
            </a:pPr>
            <a:r>
              <a:rPr lang="fa-IR" smtClean="0">
                <a:cs typeface="B Lotus" pitchFamily="2" charset="-78"/>
              </a:rPr>
              <a:t>    </a:t>
            </a:r>
            <a:r>
              <a:rPr lang="ar-SA" sz="3600" smtClean="0">
                <a:cs typeface="B Lotus" pitchFamily="2" charset="-78"/>
              </a:rPr>
              <a:t>هدف اصلي در اين طيف، شناخت و اندازه گيري تمايز معنايي است و اساس آن معناشناسي تفاوتي </a:t>
            </a:r>
            <a:r>
              <a:rPr lang="fa-IR" sz="3600" smtClean="0">
                <a:cs typeface="B Lotus" pitchFamily="2" charset="-78"/>
              </a:rPr>
              <a:t>    </a:t>
            </a:r>
          </a:p>
          <a:p>
            <a:pPr algn="r" eaLnBrk="1" hangingPunct="1">
              <a:lnSpc>
                <a:spcPct val="90000"/>
              </a:lnSpc>
              <a:defRPr/>
            </a:pPr>
            <a:r>
              <a:rPr lang="ar-SA" sz="3600" smtClean="0">
                <a:cs typeface="B Lotus" pitchFamily="2" charset="-78"/>
              </a:rPr>
              <a:t>مي باشد.درسال1957اوزگود وهمكارش درتحقيقي با نام</a:t>
            </a:r>
            <a:r>
              <a:rPr lang="fa-IR" sz="3600" smtClean="0">
                <a:cs typeface="B Lotus" pitchFamily="2" charset="-78"/>
              </a:rPr>
              <a:t> ”</a:t>
            </a:r>
            <a:r>
              <a:rPr lang="ar-SA" sz="3600" smtClean="0">
                <a:cs typeface="B Lotus" pitchFamily="2" charset="-78"/>
              </a:rPr>
              <a:t>اندازه گيري معنا</a:t>
            </a:r>
            <a:r>
              <a:rPr lang="fa-IR" sz="3600" smtClean="0">
                <a:cs typeface="B Lotus" pitchFamily="2" charset="-78"/>
              </a:rPr>
              <a:t>”</a:t>
            </a:r>
            <a:r>
              <a:rPr lang="ar-SA" sz="3600" smtClean="0">
                <a:cs typeface="B Lotus" pitchFamily="2" charset="-78"/>
              </a:rPr>
              <a:t> درصدد برآمدند در زمينه پاسخهاي بدست آمده از طريق پرسشنامه ها به تعمق پردازند. به نظر آنان كلمات، علامات خارجي يا عبارات در ذهن هر كس انديشه اي خاص پديد مي آورند و بايد توان دريافت و سنجش ها معناها را احراز كرد. در راه تحقق اين هدف از شيوه هاي گوناگون استفاده مي شود:</a:t>
            </a:r>
            <a:endParaRPr lang="en-US" sz="3600" smtClean="0">
              <a:cs typeface="B Lotus" pitchFamily="2" charset="-78"/>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ctrTitle" sz="quarter"/>
          </p:nvPr>
        </p:nvSpPr>
        <p:spPr>
          <a:xfrm>
            <a:off x="827088" y="333375"/>
            <a:ext cx="7772400" cy="935038"/>
          </a:xfrm>
        </p:spPr>
        <p:txBody>
          <a:bodyPr/>
          <a:lstStyle/>
          <a:p>
            <a:pPr eaLnBrk="1" hangingPunct="1">
              <a:defRPr/>
            </a:pPr>
            <a:r>
              <a:rPr lang="fa-IR" b="1" smtClean="0">
                <a:cs typeface="B Lotus" pitchFamily="2" charset="-78"/>
              </a:rPr>
              <a:t>2-5-1-</a:t>
            </a:r>
            <a:r>
              <a:rPr lang="ar-SA" b="1" smtClean="0">
                <a:cs typeface="B Lotus" pitchFamily="2" charset="-78"/>
              </a:rPr>
              <a:t>صفات دو قطبي</a:t>
            </a:r>
            <a:r>
              <a:rPr lang="en-US" smtClean="0">
                <a:cs typeface="B Lotus" pitchFamily="2" charset="-78"/>
              </a:rPr>
              <a:t> </a:t>
            </a:r>
          </a:p>
        </p:txBody>
      </p:sp>
      <p:sp>
        <p:nvSpPr>
          <p:cNvPr id="319492" name="Rectangle 4"/>
          <p:cNvSpPr>
            <a:spLocks noGrp="1" noChangeArrowheads="1"/>
          </p:cNvSpPr>
          <p:nvPr>
            <p:ph type="subTitle" sz="quarter" idx="1"/>
          </p:nvPr>
        </p:nvSpPr>
        <p:spPr>
          <a:xfrm>
            <a:off x="395288" y="1268413"/>
            <a:ext cx="8497887" cy="5400675"/>
          </a:xfrm>
        </p:spPr>
        <p:txBody>
          <a:bodyPr/>
          <a:lstStyle/>
          <a:p>
            <a:pPr marL="609600" indent="-609600" algn="r" eaLnBrk="1" hangingPunct="1">
              <a:lnSpc>
                <a:spcPct val="90000"/>
              </a:lnSpc>
              <a:defRPr/>
            </a:pPr>
            <a:r>
              <a:rPr lang="ar-SA" smtClean="0">
                <a:cs typeface="B Lotus" pitchFamily="2" charset="-78"/>
              </a:rPr>
              <a:t>با اين شيوه، در صورت مقايسه دو قوم، يا دو پديده، بدين طريق بايد عمل كرد:</a:t>
            </a:r>
            <a:endParaRPr lang="fa-IR" smtClean="0">
              <a:cs typeface="B Lotus" pitchFamily="2" charset="-78"/>
            </a:endParaRPr>
          </a:p>
          <a:p>
            <a:pPr marL="609600" indent="-609600" algn="r" eaLnBrk="1" hangingPunct="1">
              <a:lnSpc>
                <a:spcPct val="90000"/>
              </a:lnSpc>
              <a:defRPr/>
            </a:pPr>
            <a:r>
              <a:rPr lang="fa-IR" smtClean="0">
                <a:cs typeface="B Lotus" pitchFamily="2" charset="-78"/>
              </a:rPr>
              <a:t>1- </a:t>
            </a:r>
            <a:r>
              <a:rPr lang="ar-SA" smtClean="0">
                <a:cs typeface="B Lotus" pitchFamily="2" charset="-78"/>
              </a:rPr>
              <a:t>موضوع هاي مورد تحقيق را بدقت مشخص نمود.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2- </a:t>
            </a:r>
            <a:r>
              <a:rPr lang="ar-SA" smtClean="0">
                <a:cs typeface="B Lotus" pitchFamily="2" charset="-78"/>
              </a:rPr>
              <a:t>شاخصها يا ابزار سنجش بدقت تعيين شود.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3- </a:t>
            </a:r>
            <a:r>
              <a:rPr lang="ar-SA" smtClean="0">
                <a:cs typeface="B Lotus" pitchFamily="2" charset="-78"/>
              </a:rPr>
              <a:t>جمعيت نمونه بدقت مشخص گردد.</a:t>
            </a:r>
            <a:endParaRPr lang="fa-IR" smtClean="0">
              <a:cs typeface="B Lotus" pitchFamily="2" charset="-78"/>
            </a:endParaRPr>
          </a:p>
          <a:p>
            <a:pPr marL="609600" indent="-609600" algn="r" eaLnBrk="1" hangingPunct="1">
              <a:lnSpc>
                <a:spcPct val="90000"/>
              </a:lnSpc>
              <a:defRPr/>
            </a:pPr>
            <a:r>
              <a:rPr lang="fa-IR" smtClean="0">
                <a:cs typeface="B Lotus" pitchFamily="2" charset="-78"/>
              </a:rPr>
              <a:t>4- </a:t>
            </a:r>
            <a:r>
              <a:rPr lang="ar-SA" smtClean="0">
                <a:cs typeface="B Lotus" pitchFamily="2" charset="-78"/>
              </a:rPr>
              <a:t>هرسنجه را به جمعيت نمونه ارائه كردوپديده موردنظررا باتوجه به اين شاخص نمره گذاري نمود.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5- </a:t>
            </a:r>
            <a:r>
              <a:rPr lang="ar-SA" smtClean="0">
                <a:cs typeface="B Lotus" pitchFamily="2" charset="-78"/>
              </a:rPr>
              <a:t>عدل نمرات بدست آمده محاسبه گردد.</a:t>
            </a:r>
            <a:endParaRPr lang="fa-IR" smtClean="0">
              <a:cs typeface="B Lotus" pitchFamily="2" charset="-78"/>
            </a:endParaRPr>
          </a:p>
          <a:p>
            <a:pPr marL="609600" indent="-609600" algn="r" eaLnBrk="1" hangingPunct="1">
              <a:lnSpc>
                <a:spcPct val="90000"/>
              </a:lnSpc>
              <a:defRPr/>
            </a:pPr>
            <a:r>
              <a:rPr lang="fa-IR" smtClean="0">
                <a:cs typeface="B Lotus" pitchFamily="2" charset="-78"/>
              </a:rPr>
              <a:t>6-</a:t>
            </a:r>
            <a:r>
              <a:rPr lang="ar-SA" smtClean="0">
                <a:cs typeface="B Lotus" pitchFamily="2" charset="-78"/>
              </a:rPr>
              <a:t>كل معدلها در يك جدول جاي داده شود.</a:t>
            </a:r>
            <a:endParaRPr lang="fa-IR" smtClean="0">
              <a:cs typeface="B Lotus" pitchFamily="2" charset="-78"/>
            </a:endParaRPr>
          </a:p>
          <a:p>
            <a:pPr marL="609600" indent="-609600" algn="r" eaLnBrk="1" hangingPunct="1">
              <a:lnSpc>
                <a:spcPct val="90000"/>
              </a:lnSpc>
              <a:defRPr/>
            </a:pPr>
            <a:r>
              <a:rPr lang="fa-IR" smtClean="0">
                <a:cs typeface="B Lotus" pitchFamily="2" charset="-78"/>
              </a:rPr>
              <a:t>7- </a:t>
            </a:r>
            <a:r>
              <a:rPr lang="ar-SA" smtClean="0">
                <a:cs typeface="B Lotus" pitchFamily="2" charset="-78"/>
              </a:rPr>
              <a:t>در پايان منحني انديشه را ترسيم نمود.</a:t>
            </a:r>
            <a:endParaRPr lang="en-US" smtClean="0">
              <a:cs typeface="B Lotus" pitchFamily="2" charset="-7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fa-IR" smtClean="0">
                <a:cs typeface="B Lotus" pitchFamily="2" charset="-78"/>
              </a:rPr>
              <a:t>6-1-مفهوم چيست ؟</a:t>
            </a:r>
            <a:endParaRPr lang="en-US" smtClean="0">
              <a:cs typeface="B Lotus" pitchFamily="2" charset="-78"/>
            </a:endParaRPr>
          </a:p>
        </p:txBody>
      </p:sp>
      <p:sp>
        <p:nvSpPr>
          <p:cNvPr id="276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مفهوم يكي از مهمترين نمادها درزبان ،بويژه دررابطه با پژوهش علمي است.</a:t>
            </a:r>
          </a:p>
          <a:p>
            <a:pPr algn="r" rtl="1" eaLnBrk="1" hangingPunct="1">
              <a:buFont typeface="Wingdings" pitchFamily="2" charset="2"/>
              <a:buNone/>
              <a:defRPr/>
            </a:pPr>
            <a:r>
              <a:rPr lang="fa-IR" smtClean="0">
                <a:cs typeface="B Lotus" pitchFamily="2" charset="-78"/>
              </a:rPr>
              <a:t>   مفهوم را مي توان انتزاع يا تجريد رويدادهاي مشاهده پذير دانست، بدين معنا كه بيانگر يك چيز، ويژگي ، يا پديده بخصوصي است .</a:t>
            </a:r>
          </a:p>
          <a:p>
            <a:pPr algn="r" rtl="1" eaLnBrk="1" hangingPunct="1">
              <a:buFont typeface="Wingdings" pitchFamily="2" charset="2"/>
              <a:buNone/>
              <a:defRPr/>
            </a:pPr>
            <a:r>
              <a:rPr lang="fa-IR" smtClean="0">
                <a:cs typeface="B Lotus" pitchFamily="2" charset="-78"/>
              </a:rPr>
              <a:t>  مفهوم انتزاعي از رويدادهاي قابل مشاهده است كه معرف شباهت ها يا جنبه هاي مشترك ميان آنها است .</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ctrTitle" sz="quarter"/>
          </p:nvPr>
        </p:nvSpPr>
        <p:spPr>
          <a:xfrm>
            <a:off x="755650" y="0"/>
            <a:ext cx="7772400" cy="1470025"/>
          </a:xfrm>
        </p:spPr>
        <p:txBody>
          <a:bodyPr/>
          <a:lstStyle/>
          <a:p>
            <a:pPr eaLnBrk="1" hangingPunct="1">
              <a:defRPr/>
            </a:pPr>
            <a:endParaRPr lang="en-US" smtClean="0">
              <a:cs typeface="B Lotus" pitchFamily="2" charset="-78"/>
            </a:endParaRPr>
          </a:p>
        </p:txBody>
      </p:sp>
      <p:sp>
        <p:nvSpPr>
          <p:cNvPr id="320517" name="Rectangle 5"/>
          <p:cNvSpPr>
            <a:spLocks noGrp="1" noChangeArrowheads="1"/>
          </p:cNvSpPr>
          <p:nvPr>
            <p:ph type="subTitle" sz="quarter" idx="1"/>
          </p:nvPr>
        </p:nvSpPr>
        <p:spPr>
          <a:xfrm>
            <a:off x="539750" y="1628775"/>
            <a:ext cx="8208963" cy="5040313"/>
          </a:xfrm>
        </p:spPr>
        <p:txBody>
          <a:bodyPr/>
          <a:lstStyle/>
          <a:p>
            <a:pPr algn="r" eaLnBrk="1" hangingPunct="1">
              <a:defRPr/>
            </a:pPr>
            <a:r>
              <a:rPr lang="ar-SA" smtClean="0">
                <a:cs typeface="B Lotus" pitchFamily="2" charset="-78"/>
              </a:rPr>
              <a:t>مثال: تحقيقي در زمينه روزنامه هاي كيهان و جمهوري اسلامي در سالهاي 66 و 63 صورت گرفت. چهارده سنجه يا صفت دو قطبي برگزيده شدند. نخستين سنجه خبري – غيرخبري بود.منظور اين بود مشخص شود كه روزنامه مورد نظر را گروه مورد تحقيقاز نظر ميزان اعتبار خبري از 0 تا 7 نمره دهند. پس از آن نيز سنجه هايي ديگر مطرح شدند. با احتساب ميانگين نمرات داده شده به هر روزنامه درخلال دو مقطع زماني نتايج جدول شماره (</a:t>
            </a:r>
            <a:r>
              <a:rPr lang="fa-IR" smtClean="0">
                <a:cs typeface="B Lotus" pitchFamily="2" charset="-78"/>
              </a:rPr>
              <a:t>17-4</a:t>
            </a:r>
            <a:r>
              <a:rPr lang="ar-SA" smtClean="0">
                <a:cs typeface="B Lotus" pitchFamily="2" charset="-78"/>
              </a:rPr>
              <a:t>) بدست آمد كه درشكل شماره (</a:t>
            </a:r>
            <a:r>
              <a:rPr lang="fa-IR" smtClean="0">
                <a:cs typeface="B Lotus" pitchFamily="2" charset="-78"/>
              </a:rPr>
              <a:t>12-4</a:t>
            </a:r>
            <a:r>
              <a:rPr lang="ar-SA" smtClean="0">
                <a:cs typeface="B Lotus" pitchFamily="2" charset="-78"/>
              </a:rPr>
              <a:t>) نشان داده شده است.</a:t>
            </a:r>
            <a:endParaRPr lang="en-US" smtClean="0">
              <a:cs typeface="B Lotus" pitchFamily="2" charset="-78"/>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4"/>
          <p:cNvSpPr>
            <a:spLocks noGrp="1" noChangeArrowheads="1"/>
          </p:cNvSpPr>
          <p:nvPr>
            <p:ph type="ctrTitle" sz="quarter"/>
          </p:nvPr>
        </p:nvSpPr>
        <p:spPr>
          <a:xfrm flipV="1">
            <a:off x="755650" y="0"/>
            <a:ext cx="7772400" cy="260350"/>
          </a:xfrm>
        </p:spPr>
        <p:txBody>
          <a:bodyPr/>
          <a:lstStyle/>
          <a:p>
            <a:pPr eaLnBrk="1" hangingPunct="1">
              <a:defRPr/>
            </a:pPr>
            <a:endParaRPr lang="en-US" sz="4800" smtClean="0">
              <a:cs typeface="B Lotus" pitchFamily="2" charset="-78"/>
            </a:endParaRPr>
          </a:p>
        </p:txBody>
      </p:sp>
      <p:pic>
        <p:nvPicPr>
          <p:cNvPr id="250883" name="Picture 6" descr="2"/>
          <p:cNvPicPr>
            <a:picLocks noGrp="1" noChangeAspect="1" noChangeArrowheads="1"/>
          </p:cNvPicPr>
          <p:nvPr>
            <p:ph type="subTitle" sz="quarter" idx="1"/>
          </p:nvPr>
        </p:nvPicPr>
        <p:blipFill>
          <a:blip r:embed="rId2">
            <a:lum contrast="30000"/>
            <a:grayscl/>
          </a:blip>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ctrTitle" sz="quarter"/>
          </p:nvPr>
        </p:nvSpPr>
        <p:spPr>
          <a:xfrm>
            <a:off x="971550" y="260350"/>
            <a:ext cx="7772400" cy="620713"/>
          </a:xfrm>
        </p:spPr>
        <p:txBody>
          <a:bodyPr/>
          <a:lstStyle/>
          <a:p>
            <a:pPr eaLnBrk="1" hangingPunct="1">
              <a:defRPr/>
            </a:pPr>
            <a:r>
              <a:rPr lang="fa-IR" sz="4800" b="1" smtClean="0">
                <a:cs typeface="B Lotus" pitchFamily="2" charset="-78"/>
              </a:rPr>
              <a:t>2-5-2-</a:t>
            </a:r>
            <a:r>
              <a:rPr lang="ar-SA" sz="4800" b="1" smtClean="0">
                <a:cs typeface="B Lotus" pitchFamily="2" charset="-78"/>
              </a:rPr>
              <a:t>تحليل معنايي</a:t>
            </a:r>
            <a:r>
              <a:rPr lang="ar-SA" sz="4800" smtClean="0">
                <a:cs typeface="B Lotus" pitchFamily="2" charset="-78"/>
              </a:rPr>
              <a:t> </a:t>
            </a:r>
            <a:endParaRPr lang="en-US" sz="4800" smtClean="0">
              <a:cs typeface="B Lotus" pitchFamily="2" charset="-78"/>
            </a:endParaRPr>
          </a:p>
        </p:txBody>
      </p:sp>
      <p:sp>
        <p:nvSpPr>
          <p:cNvPr id="322564" name="Rectangle 4"/>
          <p:cNvSpPr>
            <a:spLocks noGrp="1" noChangeArrowheads="1"/>
          </p:cNvSpPr>
          <p:nvPr>
            <p:ph type="subTitle" sz="quarter" idx="1"/>
          </p:nvPr>
        </p:nvSpPr>
        <p:spPr>
          <a:xfrm>
            <a:off x="250825" y="765175"/>
            <a:ext cx="8893175" cy="5903913"/>
          </a:xfrm>
        </p:spPr>
        <p:txBody>
          <a:bodyPr/>
          <a:lstStyle/>
          <a:p>
            <a:pPr algn="r" eaLnBrk="1" hangingPunct="1">
              <a:lnSpc>
                <a:spcPct val="90000"/>
              </a:lnSpc>
              <a:defRPr/>
            </a:pPr>
            <a:r>
              <a:rPr lang="fa-IR" sz="2000" smtClean="0">
                <a:cs typeface="B Lotus" pitchFamily="2" charset="-78"/>
              </a:rPr>
              <a:t>“</a:t>
            </a:r>
            <a:r>
              <a:rPr lang="ar-SA" sz="2000" smtClean="0">
                <a:cs typeface="B Lotus" pitchFamily="2" charset="-78"/>
              </a:rPr>
              <a:t>بايد ديد وقتي يك انسان صفتي خاص را در تشريح موضوعي بكار مي برد، تا چه حد آن صفت حاوي توان معنايي است؟ تا چه حد از نظر عاطفي تنفر يا تعلق خاطر را مي رساند؟</a:t>
            </a:r>
            <a:r>
              <a:rPr lang="fa-IR" sz="2000" smtClean="0">
                <a:cs typeface="B Lotus" pitchFamily="2" charset="-78"/>
              </a:rPr>
              <a:t>”</a:t>
            </a:r>
            <a:r>
              <a:rPr lang="ar-SA" sz="2000" smtClean="0">
                <a:cs typeface="B Lotus" pitchFamily="2" charset="-78"/>
              </a:rPr>
              <a:t>عناصر تشكيل دهنده انديشه هر انسان خاص اوست ومتمايز از ديگران. هر كلمه در داخل فهرست كلمات ارائه شده نيز معنا يا جايي خاص مي يابد.</a:t>
            </a:r>
            <a:r>
              <a:rPr lang="fa-IR" sz="2000" smtClean="0">
                <a:cs typeface="B Lotus" pitchFamily="2" charset="-78"/>
              </a:rPr>
              <a:t>”</a:t>
            </a:r>
            <a:r>
              <a:rPr lang="ar-SA" sz="2000" smtClean="0">
                <a:cs typeface="B Lotus" pitchFamily="2" charset="-78"/>
              </a:rPr>
              <a:t> بنابراين، هم زمينه ذهني پاسخگو، هم بافت پرسشنامه، مي تواند معاني يا انديشه هاي خاصي را در ذهن مخاطب برانگيزد. همچنين بايد توجه داشت برد معنايي كلمات براي همگان يكسان نيست. بعنوان مثال، زمانيكه فردي مي گويد مردم فلان قوم مردمي </a:t>
            </a:r>
            <a:r>
              <a:rPr lang="fa-IR" sz="2000" smtClean="0">
                <a:cs typeface="B Lotus" pitchFamily="2" charset="-78"/>
              </a:rPr>
              <a:t>"</a:t>
            </a:r>
            <a:r>
              <a:rPr lang="ar-SA" sz="2000" smtClean="0">
                <a:cs typeface="B Lotus" pitchFamily="2" charset="-78"/>
              </a:rPr>
              <a:t>جاه طلب</a:t>
            </a:r>
            <a:r>
              <a:rPr lang="fa-IR" sz="2000" smtClean="0">
                <a:cs typeface="B Lotus" pitchFamily="2" charset="-78"/>
              </a:rPr>
              <a:t>”</a:t>
            </a:r>
            <a:r>
              <a:rPr lang="ar-SA" sz="2000" smtClean="0">
                <a:cs typeface="B Lotus" pitchFamily="2" charset="-78"/>
              </a:rPr>
              <a:t> هستند، ضرورتاً اين بدان معنا نيست كه از يك يك آنان تنفر داشته باشد. بنابراين، بايد ضمن بكاربردن كلمات بعنوان ابزار سنجش حالات رواني، زمينه هاي ذهني و بافت كلي پرسشنامه را مطمح نظر قرار داد. هم برد معنايي كلمه (شدت)، هم جهت معنايي آنرا احتساب كرد. در يك تحقيق شيوه عمل به صورت زير بود: </a:t>
            </a:r>
            <a:endParaRPr lang="fa-IR" sz="2000" smtClean="0">
              <a:cs typeface="B Lotus" pitchFamily="2" charset="-78"/>
            </a:endParaRPr>
          </a:p>
          <a:p>
            <a:pPr algn="r" eaLnBrk="1" hangingPunct="1">
              <a:lnSpc>
                <a:spcPct val="90000"/>
              </a:lnSpc>
              <a:defRPr/>
            </a:pPr>
            <a:r>
              <a:rPr lang="ar-SA" sz="2000" smtClean="0">
                <a:cs typeface="B Lotus" pitchFamily="2" charset="-78"/>
              </a:rPr>
              <a:t>از پاسخگويان (دانشجويان دانشكده حقوق دانشگاه تهران) خواسته شد، اولين انديشه خود را در باب ويزگيهاي مردم با شنيدن نام اين كشورها ابراز دارند: فرانسه، سوئيس، هلند. پاسخگويان چنين اظهار</a:t>
            </a:r>
            <a:endParaRPr lang="fa-IR" sz="2000" smtClean="0">
              <a:cs typeface="B Lotus" pitchFamily="2" charset="-78"/>
            </a:endParaRPr>
          </a:p>
          <a:p>
            <a:pPr algn="r" eaLnBrk="1" hangingPunct="1">
              <a:lnSpc>
                <a:spcPct val="90000"/>
              </a:lnSpc>
              <a:defRPr/>
            </a:pPr>
            <a:r>
              <a:rPr lang="ar-SA" sz="2000" smtClean="0">
                <a:cs typeface="B Lotus" pitchFamily="2" charset="-78"/>
              </a:rPr>
              <a:t> مي داشتند: اولين انديشه آنان با شنيدن هلند (گل) سوئيس (صلح وآرامش) فرانسه (شراب) بود. پس از اخذ پاسخهاي نخستين بدين صورت، بايد سعي مي شد تا سنجش برد معنايي، جهت و شدت انديشه ها صورت گيرد. بعنوان مثال، فردي اظهار مي كند از مردمي تنفر دارد. زماني كه از او مي پرسيد، آيا حاضريد آنان (مردم مورد نظر) را از اين محله اخراج كنيم، مي گويد خير، فقط آنان را دوست ندارم و حال آنكه ديگري ممكن است با اظهار اين كلمه، حاضر و حتي علاقمند باشد اين مردم را يك يك نابود كنند.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ctrTitle" sz="quarter"/>
          </p:nvPr>
        </p:nvSpPr>
        <p:spPr>
          <a:xfrm>
            <a:off x="971550" y="-171450"/>
            <a:ext cx="7772400" cy="1470025"/>
          </a:xfrm>
        </p:spPr>
        <p:txBody>
          <a:bodyPr/>
          <a:lstStyle/>
          <a:p>
            <a:pPr eaLnBrk="1" hangingPunct="1">
              <a:defRPr/>
            </a:pPr>
            <a:r>
              <a:rPr lang="fa-IR" b="1" smtClean="0">
                <a:cs typeface="B Lotus" pitchFamily="2" charset="-78"/>
              </a:rPr>
              <a:t>2-5-3-</a:t>
            </a:r>
            <a:r>
              <a:rPr lang="ar-SA" b="1" smtClean="0">
                <a:cs typeface="B Lotus" pitchFamily="2" charset="-78"/>
              </a:rPr>
              <a:t>تحليل عبارات</a:t>
            </a:r>
            <a:r>
              <a:rPr lang="en-US" smtClean="0">
                <a:cs typeface="B Lotus" pitchFamily="2" charset="-78"/>
              </a:rPr>
              <a:t> </a:t>
            </a:r>
          </a:p>
        </p:txBody>
      </p:sp>
      <p:sp>
        <p:nvSpPr>
          <p:cNvPr id="323588" name="Rectangle 4"/>
          <p:cNvSpPr>
            <a:spLocks noGrp="1" noChangeArrowheads="1"/>
          </p:cNvSpPr>
          <p:nvPr>
            <p:ph type="subTitle" sz="quarter" idx="1"/>
          </p:nvPr>
        </p:nvSpPr>
        <p:spPr>
          <a:xfrm>
            <a:off x="250825" y="1196975"/>
            <a:ext cx="8497888" cy="5327650"/>
          </a:xfrm>
        </p:spPr>
        <p:txBody>
          <a:bodyPr/>
          <a:lstStyle/>
          <a:p>
            <a:pPr algn="r" eaLnBrk="1" hangingPunct="1">
              <a:defRPr/>
            </a:pPr>
            <a:r>
              <a:rPr lang="ar-SA" sz="2800" smtClean="0">
                <a:cs typeface="B Lotus" pitchFamily="2" charset="-78"/>
              </a:rPr>
              <a:t>براي اين كه كار تحقيق با ژرفايي بيشتري صورت پذيرد، محققان از شيوه هاي ديگري نيز استفاده مي كنند،از جمله ارايه يك جمله و تكميل آن توسط مخاطب در رابطه با موضوع مورد تحقيق است.</a:t>
            </a:r>
            <a:endParaRPr lang="fa-IR" sz="2800" smtClean="0">
              <a:cs typeface="B Lotus" pitchFamily="2" charset="-78"/>
            </a:endParaRPr>
          </a:p>
          <a:p>
            <a:pPr algn="r" eaLnBrk="1" hangingPunct="1">
              <a:defRPr/>
            </a:pPr>
            <a:r>
              <a:rPr lang="ar-SA" sz="2800" smtClean="0">
                <a:cs typeface="B Lotus" pitchFamily="2" charset="-78"/>
              </a:rPr>
              <a:t>گزاره اساسي اين است كه با ارايه يك مدل عبارت بهتر مي توان سنجش دقيق معنايي كلمات را صورت پذير ساخت. هيندل از همين شيوه در راه شناخت و اندازه گيري </a:t>
            </a:r>
            <a:r>
              <a:rPr lang="fa-IR" sz="2800" smtClean="0">
                <a:cs typeface="B Lotus" pitchFamily="2" charset="-78"/>
              </a:rPr>
              <a:t>“</a:t>
            </a:r>
            <a:r>
              <a:rPr lang="ar-SA" sz="2800" smtClean="0">
                <a:cs typeface="B Lotus" pitchFamily="2" charset="-78"/>
              </a:rPr>
              <a:t>كليشه ها</a:t>
            </a:r>
            <a:r>
              <a:rPr lang="fa-IR" sz="2800" smtClean="0">
                <a:cs typeface="B Lotus" pitchFamily="2" charset="-78"/>
              </a:rPr>
              <a:t>”</a:t>
            </a:r>
            <a:r>
              <a:rPr lang="ar-SA" sz="2800" smtClean="0">
                <a:cs typeface="B Lotus" pitchFamily="2" charset="-78"/>
              </a:rPr>
              <a:t> يا عقايد قالبي دانش آموزان انگليسي نسبت به مردم امريكا استفاده كرد. دانش آموزان بايد:</a:t>
            </a:r>
            <a:endParaRPr lang="fa-IR" sz="2800" smtClean="0">
              <a:cs typeface="B Lotus" pitchFamily="2" charset="-78"/>
            </a:endParaRPr>
          </a:p>
          <a:p>
            <a:pPr algn="r" eaLnBrk="1" hangingPunct="1">
              <a:defRPr/>
            </a:pPr>
            <a:r>
              <a:rPr lang="ar-SA" sz="2800" smtClean="0">
                <a:cs typeface="B Lotus" pitchFamily="2" charset="-78"/>
              </a:rPr>
              <a:t>الف: جملاتي را تكميل مي كردند: نظير: مردم آمريكا از نظر اخلاق..... هستند.</a:t>
            </a:r>
            <a:endParaRPr lang="fa-IR" sz="2800" smtClean="0">
              <a:cs typeface="B Lotus" pitchFamily="2" charset="-78"/>
            </a:endParaRPr>
          </a:p>
          <a:p>
            <a:pPr algn="r" eaLnBrk="1" hangingPunct="1">
              <a:defRPr/>
            </a:pPr>
            <a:r>
              <a:rPr lang="ar-SA" sz="2800" smtClean="0">
                <a:cs typeface="B Lotus" pitchFamily="2" charset="-78"/>
              </a:rPr>
              <a:t>ب: جملات تكميل شده اي را مورد رد يا پذ</a:t>
            </a:r>
            <a:r>
              <a:rPr lang="fa-IR" sz="2800" smtClean="0">
                <a:cs typeface="B Lotus" pitchFamily="2" charset="-78"/>
              </a:rPr>
              <a:t> </a:t>
            </a:r>
            <a:r>
              <a:rPr lang="ar-SA" sz="2800" smtClean="0">
                <a:cs typeface="B Lotus" pitchFamily="2" charset="-78"/>
              </a:rPr>
              <a:t>يرش قرارمي دادند: نظير مردم آمريكا نيز مانند ما مي انديشند و عمل مي كنند.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ctrTitle" sz="quarter"/>
          </p:nvPr>
        </p:nvSpPr>
        <p:spPr>
          <a:xfrm>
            <a:off x="539750" y="260350"/>
            <a:ext cx="7772400" cy="503238"/>
          </a:xfrm>
        </p:spPr>
        <p:txBody>
          <a:bodyPr/>
          <a:lstStyle/>
          <a:p>
            <a:pPr eaLnBrk="1" hangingPunct="1">
              <a:defRPr/>
            </a:pPr>
            <a:r>
              <a:rPr lang="fa-IR" sz="4800" b="1" smtClean="0">
                <a:cs typeface="B Lotus" pitchFamily="2" charset="-78"/>
              </a:rPr>
              <a:t>2-5-4- </a:t>
            </a:r>
            <a:r>
              <a:rPr lang="ar-SA" sz="4800" b="1" smtClean="0">
                <a:cs typeface="B Lotus" pitchFamily="2" charset="-78"/>
              </a:rPr>
              <a:t>مقايسه هاي زوجي</a:t>
            </a:r>
            <a:r>
              <a:rPr lang="en-US" sz="4800" smtClean="0">
                <a:cs typeface="B Lotus" pitchFamily="2" charset="-78"/>
              </a:rPr>
              <a:t> </a:t>
            </a:r>
          </a:p>
        </p:txBody>
      </p:sp>
      <p:sp>
        <p:nvSpPr>
          <p:cNvPr id="324611" name="Rectangle 3"/>
          <p:cNvSpPr>
            <a:spLocks noGrp="1" noChangeArrowheads="1"/>
          </p:cNvSpPr>
          <p:nvPr>
            <p:ph type="subTitle" sz="quarter" idx="1"/>
          </p:nvPr>
        </p:nvSpPr>
        <p:spPr>
          <a:xfrm>
            <a:off x="250825" y="908050"/>
            <a:ext cx="8569325" cy="5949950"/>
          </a:xfrm>
        </p:spPr>
        <p:txBody>
          <a:bodyPr/>
          <a:lstStyle/>
          <a:p>
            <a:pPr algn="r" eaLnBrk="1" hangingPunct="1">
              <a:lnSpc>
                <a:spcPct val="90000"/>
              </a:lnSpc>
              <a:defRPr/>
            </a:pPr>
            <a:r>
              <a:rPr lang="ar-SA" sz="2400" smtClean="0">
                <a:cs typeface="B Lotus" pitchFamily="2" charset="-78"/>
              </a:rPr>
              <a:t>تمايز معنايي را مي توان بصورت ساده يا از طريق آميزش آن با مقايسه هاي زوجي مورد استفاده قرار داد:</a:t>
            </a:r>
            <a:endParaRPr lang="fa-IR" sz="2400" smtClean="0">
              <a:cs typeface="B Lotus" pitchFamily="2" charset="-78"/>
            </a:endParaRPr>
          </a:p>
          <a:p>
            <a:pPr algn="r" eaLnBrk="1" hangingPunct="1">
              <a:lnSpc>
                <a:spcPct val="90000"/>
              </a:lnSpc>
              <a:defRPr/>
            </a:pPr>
            <a:r>
              <a:rPr lang="ar-SA" sz="2400" smtClean="0">
                <a:cs typeface="B Lotus" pitchFamily="2" charset="-78"/>
              </a:rPr>
              <a:t>مثال: چنانچه قرار باشد، خواسته هاي اساسي ساكنان يك محله شناخته شود، (حوزه هاي شهرداري تهران مورد ارزيابي قرار گيرند) با استفاده از شيوه هاي سنجش افكار مي توان بدين صورت عمل كرد. در مورد سوال اول، محقق صرفاً نمي پرسد، </a:t>
            </a:r>
            <a:r>
              <a:rPr lang="fa-IR" sz="2400" smtClean="0">
                <a:cs typeface="B Lotus" pitchFamily="2" charset="-78"/>
              </a:rPr>
              <a:t>“</a:t>
            </a:r>
            <a:r>
              <a:rPr lang="ar-SA" sz="2400" smtClean="0">
                <a:cs typeface="B Lotus" pitchFamily="2" charset="-78"/>
              </a:rPr>
              <a:t>خواسته هاي شما چيست</a:t>
            </a:r>
            <a:r>
              <a:rPr lang="fa-IR" sz="2400" smtClean="0">
                <a:cs typeface="B Lotus" pitchFamily="2" charset="-78"/>
              </a:rPr>
              <a:t>”</a:t>
            </a:r>
            <a:r>
              <a:rPr lang="ar-SA" sz="2400" smtClean="0">
                <a:cs typeface="B Lotus" pitchFamily="2" charset="-78"/>
              </a:rPr>
              <a:t> ؟ بلكه بعد از انجام مطالعه مقدماتي و دريافت اهم نيازها و بدان منظور كه دقيقاً اولويت خواته ها را تميز دهد و احياناً در يك برهه خاص زماني آنان را متعاقب يكديگر پاسخ گويد، مي پرسد:لوله كشي آب رابيشتر لازم مي دانيد يا آوردن برق را ؟ سپس مي پرسد، لوله كشي آب بيشتر لازم مي دانيد يا آسفالت كوچه ها را ؟ پس از آن سؤال مي كند،برق را بيشتر لازم مي دانيد يا آسفالت كوچه ها را ؟</a:t>
            </a:r>
            <a:endParaRPr lang="fa-IR" sz="2400" smtClean="0">
              <a:cs typeface="B Lotus" pitchFamily="2" charset="-78"/>
            </a:endParaRPr>
          </a:p>
          <a:p>
            <a:pPr algn="r" eaLnBrk="1" hangingPunct="1">
              <a:lnSpc>
                <a:spcPct val="90000"/>
              </a:lnSpc>
              <a:defRPr/>
            </a:pPr>
            <a:r>
              <a:rPr lang="ar-SA" sz="2400" smtClean="0">
                <a:cs typeface="B Lotus" pitchFamily="2" charset="-78"/>
              </a:rPr>
              <a:t>در مورد سوال دوم نيز چنانچه سنجش عقايد مردم در مورد سه شهردار صورت پذيرد، بايد در آغاز تصميم گرفت با كدام روش (صفات قطبي، تحليل معنايي واژگان يا تحليل عبارات) بكار سنجش پرداخته مي شود. پس از آن هر سه شهردار را با يكديگر مقايسه نموده بهترين را معرفي نمود</a:t>
            </a:r>
            <a:r>
              <a:rPr lang="en-US" sz="2400" smtClean="0">
                <a:cs typeface="B Lotus" pitchFamily="2" charset="-78"/>
              </a:rPr>
              <a:t> </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ctrTitle" sz="quarter"/>
          </p:nvPr>
        </p:nvSpPr>
        <p:spPr>
          <a:xfrm>
            <a:off x="611188" y="0"/>
            <a:ext cx="7772400" cy="215900"/>
          </a:xfrm>
        </p:spPr>
        <p:txBody>
          <a:bodyPr/>
          <a:lstStyle/>
          <a:p>
            <a:pPr eaLnBrk="1" hangingPunct="1">
              <a:defRPr/>
            </a:pPr>
            <a:endParaRPr lang="en-US" sz="4800" smtClean="0">
              <a:cs typeface="B Lotus" pitchFamily="2" charset="-78"/>
            </a:endParaRPr>
          </a:p>
        </p:txBody>
      </p:sp>
      <p:sp>
        <p:nvSpPr>
          <p:cNvPr id="325637" name="Rectangle 5"/>
          <p:cNvSpPr>
            <a:spLocks noGrp="1" noChangeArrowheads="1"/>
          </p:cNvSpPr>
          <p:nvPr>
            <p:ph type="subTitle" sz="quarter" idx="1"/>
          </p:nvPr>
        </p:nvSpPr>
        <p:spPr>
          <a:xfrm>
            <a:off x="468313" y="260350"/>
            <a:ext cx="8208962" cy="6842125"/>
          </a:xfrm>
        </p:spPr>
        <p:txBody>
          <a:bodyPr/>
          <a:lstStyle/>
          <a:p>
            <a:pPr algn="r" eaLnBrk="1" hangingPunct="1">
              <a:defRPr/>
            </a:pPr>
            <a:r>
              <a:rPr lang="fa-IR" smtClean="0">
                <a:cs typeface="B Lotus" pitchFamily="2" charset="-78"/>
              </a:rPr>
              <a:t>  </a:t>
            </a:r>
            <a:r>
              <a:rPr lang="ar-SA" sz="2400" smtClean="0">
                <a:cs typeface="B Lotus" pitchFamily="2" charset="-78"/>
              </a:rPr>
              <a:t>بديهي است چنانچه تعداد موضوعات مورد سنجش بالاتر از سه باشد، مقايسه هاي زوجي نيز بسيار بالا مي رود و محاسبه آن با فرمول:</a:t>
            </a:r>
            <a:endParaRPr lang="fa-IR" sz="2400" smtClean="0">
              <a:cs typeface="B Lotus" pitchFamily="2" charset="-78"/>
            </a:endParaRPr>
          </a:p>
          <a:p>
            <a:pPr algn="l" eaLnBrk="1" hangingPunct="1">
              <a:defRPr/>
            </a:pPr>
            <a:r>
              <a:rPr lang="en-US" smtClean="0">
                <a:cs typeface="B Lotus" pitchFamily="2" charset="-78"/>
              </a:rPr>
              <a:t>           n(n-1)</a:t>
            </a:r>
            <a:r>
              <a:rPr lang="fa-IR" smtClean="0">
                <a:cs typeface="B Lotus" pitchFamily="2" charset="-78"/>
              </a:rPr>
              <a:t>                                                   </a:t>
            </a:r>
            <a:r>
              <a:rPr lang="en-US" smtClean="0">
                <a:cs typeface="B Lotus" pitchFamily="2" charset="-78"/>
              </a:rPr>
              <a:t>P.C=    </a:t>
            </a:r>
          </a:p>
          <a:p>
            <a:pPr algn="l" eaLnBrk="1" hangingPunct="1">
              <a:defRPr/>
            </a:pPr>
            <a:r>
              <a:rPr lang="en-US" smtClean="0">
                <a:cs typeface="B Lotus" pitchFamily="2" charset="-78"/>
              </a:rPr>
              <a:t>             </a:t>
            </a:r>
            <a:r>
              <a:rPr lang="fa-IR" smtClean="0">
                <a:cs typeface="B Lotus" pitchFamily="2" charset="-78"/>
              </a:rPr>
              <a:t>2</a:t>
            </a:r>
            <a:endParaRPr lang="en-US" smtClean="0">
              <a:cs typeface="B Lotus" pitchFamily="2" charset="-78"/>
            </a:endParaRPr>
          </a:p>
          <a:p>
            <a:pPr algn="r" eaLnBrk="1" hangingPunct="1">
              <a:defRPr/>
            </a:pPr>
            <a:r>
              <a:rPr lang="ar-SA" sz="2200" smtClean="0">
                <a:cs typeface="B Lotus" pitchFamily="2" charset="-78"/>
              </a:rPr>
              <a:t>صورت پذير است. بعنوان مثال، اكر قرار باشد 20 شهردار را دو به دو مقايسه كنيم بايد 190 بار:</a:t>
            </a:r>
            <a:endParaRPr lang="en-US" sz="2200" smtClean="0">
              <a:cs typeface="B Lotus" pitchFamily="2" charset="-78"/>
            </a:endParaRPr>
          </a:p>
          <a:p>
            <a:pPr algn="l" eaLnBrk="1" hangingPunct="1">
              <a:defRPr/>
            </a:pPr>
            <a:r>
              <a:rPr lang="en-US" smtClean="0">
                <a:cs typeface="B Lotus" pitchFamily="2" charset="-78"/>
              </a:rPr>
              <a:t>           </a:t>
            </a:r>
            <a:r>
              <a:rPr lang="fa-IR" smtClean="0">
                <a:cs typeface="B Lotus" pitchFamily="2" charset="-78"/>
              </a:rPr>
              <a:t>20</a:t>
            </a:r>
            <a:r>
              <a:rPr lang="en-US" smtClean="0">
                <a:cs typeface="B Lotus" pitchFamily="2" charset="-78"/>
              </a:rPr>
              <a:t>(</a:t>
            </a:r>
            <a:r>
              <a:rPr lang="fa-IR" smtClean="0">
                <a:cs typeface="B Lotus" pitchFamily="2" charset="-78"/>
              </a:rPr>
              <a:t>1_20</a:t>
            </a:r>
            <a:r>
              <a:rPr lang="en-US" smtClean="0">
                <a:cs typeface="B Lotus" pitchFamily="2" charset="-78"/>
              </a:rPr>
              <a:t>)</a:t>
            </a:r>
          </a:p>
          <a:p>
            <a:pPr algn="l" eaLnBrk="1" hangingPunct="1">
              <a:defRPr/>
            </a:pPr>
            <a:r>
              <a:rPr lang="en-US" smtClean="0">
                <a:cs typeface="B Lotus" pitchFamily="2" charset="-78"/>
              </a:rPr>
              <a:t>P.C=</a:t>
            </a:r>
          </a:p>
          <a:p>
            <a:pPr algn="l" eaLnBrk="1" hangingPunct="1">
              <a:defRPr/>
            </a:pPr>
            <a:r>
              <a:rPr lang="en-US" smtClean="0">
                <a:cs typeface="B Lotus" pitchFamily="2" charset="-78"/>
              </a:rPr>
              <a:t>             </a:t>
            </a:r>
            <a:r>
              <a:rPr lang="fa-IR" smtClean="0">
                <a:cs typeface="B Lotus" pitchFamily="2" charset="-78"/>
              </a:rPr>
              <a:t>2</a:t>
            </a:r>
            <a:endParaRPr lang="en-US" smtClean="0">
              <a:cs typeface="B Lotus" pitchFamily="2" charset="-78"/>
            </a:endParaRPr>
          </a:p>
          <a:p>
            <a:pPr algn="r" eaLnBrk="1" hangingPunct="1">
              <a:defRPr/>
            </a:pPr>
            <a:r>
              <a:rPr lang="ar-SA" sz="2200" smtClean="0">
                <a:cs typeface="B Lotus" pitchFamily="2" charset="-78"/>
              </a:rPr>
              <a:t>كار مقايسه صورت پذيرد. در چنين مواردي، مي توان به طور تصادفي تعداد زوجها را بين پاسخگويان تقسيم كرد تا كار مطالعه سرعت يابد. شيوه عملي نيز بدين صورت است كه تعداد دفعات گزينش بر تعداد افراد مورد محاسبه تقسيم مي شود.در مثال بالا، چنانچه جمعيت نمونه 10 نفر باشد، هر فرد بايد به 19 زوج پاسخ دهد.</a:t>
            </a:r>
            <a:endParaRPr lang="en-US" sz="2200" smtClean="0">
              <a:cs typeface="B Lotus" pitchFamily="2" charset="-78"/>
            </a:endParaRPr>
          </a:p>
        </p:txBody>
      </p:sp>
      <p:sp>
        <p:nvSpPr>
          <p:cNvPr id="254980" name="Line 9"/>
          <p:cNvSpPr>
            <a:spLocks noChangeShapeType="1"/>
          </p:cNvSpPr>
          <p:nvPr/>
        </p:nvSpPr>
        <p:spPr bwMode="auto">
          <a:xfrm>
            <a:off x="1692275" y="1989138"/>
            <a:ext cx="1296988" cy="0"/>
          </a:xfrm>
          <a:prstGeom prst="line">
            <a:avLst/>
          </a:prstGeom>
          <a:noFill/>
          <a:ln w="9525">
            <a:solidFill>
              <a:schemeClr val="tx1"/>
            </a:solidFill>
            <a:round/>
            <a:headEnd/>
            <a:tailEnd/>
          </a:ln>
        </p:spPr>
        <p:txBody>
          <a:bodyPr/>
          <a:lstStyle/>
          <a:p>
            <a:endParaRPr lang="fa-IR"/>
          </a:p>
        </p:txBody>
      </p:sp>
      <p:sp>
        <p:nvSpPr>
          <p:cNvPr id="254981" name="Line 10"/>
          <p:cNvSpPr>
            <a:spLocks noChangeShapeType="1"/>
          </p:cNvSpPr>
          <p:nvPr/>
        </p:nvSpPr>
        <p:spPr bwMode="auto">
          <a:xfrm>
            <a:off x="1547813" y="4508500"/>
            <a:ext cx="1871662" cy="0"/>
          </a:xfrm>
          <a:prstGeom prst="line">
            <a:avLst/>
          </a:prstGeom>
          <a:noFill/>
          <a:ln w="9525">
            <a:solidFill>
              <a:schemeClr val="tx1"/>
            </a:solidFill>
            <a:round/>
            <a:headEnd/>
            <a:tailEnd/>
          </a:ln>
        </p:spPr>
        <p:txBody>
          <a:bodyPr/>
          <a:lstStyle/>
          <a:p>
            <a:endParaRPr lang="fa-I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60" name="Rectangle 4"/>
          <p:cNvSpPr>
            <a:spLocks noGrp="1" noChangeArrowheads="1"/>
          </p:cNvSpPr>
          <p:nvPr>
            <p:ph type="ctrTitle" sz="quarter"/>
          </p:nvPr>
        </p:nvSpPr>
        <p:spPr>
          <a:xfrm>
            <a:off x="755650" y="-1108075"/>
            <a:ext cx="7772400" cy="720725"/>
          </a:xfrm>
        </p:spPr>
        <p:txBody>
          <a:bodyPr/>
          <a:lstStyle/>
          <a:p>
            <a:pPr eaLnBrk="1" hangingPunct="1">
              <a:defRPr/>
            </a:pPr>
            <a:endParaRPr lang="en-US" sz="4800" smtClean="0">
              <a:cs typeface="B Lotus" pitchFamily="2" charset="-78"/>
            </a:endParaRPr>
          </a:p>
        </p:txBody>
      </p:sp>
      <p:sp>
        <p:nvSpPr>
          <p:cNvPr id="326661" name="Rectangle 5"/>
          <p:cNvSpPr>
            <a:spLocks noGrp="1" noChangeArrowheads="1"/>
          </p:cNvSpPr>
          <p:nvPr>
            <p:ph type="subTitle" sz="quarter" idx="1"/>
          </p:nvPr>
        </p:nvSpPr>
        <p:spPr>
          <a:xfrm>
            <a:off x="395288" y="333375"/>
            <a:ext cx="8497887" cy="6335713"/>
          </a:xfrm>
        </p:spPr>
        <p:txBody>
          <a:bodyPr/>
          <a:lstStyle/>
          <a:p>
            <a:pPr marL="609600" indent="-609600" algn="r" rtl="1" eaLnBrk="1" hangingPunct="1">
              <a:lnSpc>
                <a:spcPct val="90000"/>
              </a:lnSpc>
              <a:buFont typeface="Wingdings" pitchFamily="2" charset="2"/>
              <a:buChar char="Ø"/>
              <a:defRPr/>
            </a:pPr>
            <a:r>
              <a:rPr lang="ar-SA" sz="2400" b="1" smtClean="0">
                <a:cs typeface="B Lotus" pitchFamily="2" charset="-78"/>
              </a:rPr>
              <a:t>مزايا</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از مزاياي اين طيف اين است كه پاسخگويان به هنگام گزينش، ديگر راهها يا شقوق عمل يا واقعيت را مي توانند در نظر بگيرند. بعنوان مثال: اگر قرار است مسائل مدرسه اي در يك محله محروم مورد مطالعه قرار گيرد سؤال مي شود، آب لازمتر است يا برق؟ آب لازم</a:t>
            </a:r>
            <a:r>
              <a:rPr lang="en-US" sz="2400" smtClean="0">
                <a:cs typeface="B Lotus" pitchFamily="2" charset="-78"/>
              </a:rPr>
              <a:t> </a:t>
            </a:r>
            <a:r>
              <a:rPr lang="ar-SA" sz="2400" smtClean="0">
                <a:cs typeface="B Lotus" pitchFamily="2" charset="-78"/>
              </a:rPr>
              <a:t>تر است يا آسفالت؟ آب لازمتر است يا دستگاه حرارت مركزي؟ و ....</a:t>
            </a:r>
            <a:endParaRPr lang="fa-IR" sz="2400" smtClean="0">
              <a:cs typeface="B Lotus" pitchFamily="2" charset="-78"/>
            </a:endParaRPr>
          </a:p>
          <a:p>
            <a:pPr marL="609600" indent="-609600" algn="r" eaLnBrk="1" hangingPunct="1">
              <a:lnSpc>
                <a:spcPct val="90000"/>
              </a:lnSpc>
              <a:defRPr/>
            </a:pPr>
            <a:endParaRPr lang="en-US" sz="2400" b="1" smtClean="0">
              <a:cs typeface="B Lotus" pitchFamily="2" charset="-78"/>
              <a:sym typeface="Symbol" pitchFamily="18" charset="2"/>
            </a:endParaRPr>
          </a:p>
          <a:p>
            <a:pPr marL="609600" indent="-609600" algn="r" rtl="1" eaLnBrk="1" hangingPunct="1">
              <a:lnSpc>
                <a:spcPct val="90000"/>
              </a:lnSpc>
              <a:buFont typeface="Wingdings" pitchFamily="2" charset="2"/>
              <a:buChar char="Ø"/>
              <a:defRPr/>
            </a:pPr>
            <a:r>
              <a:rPr lang="ar-SA" sz="2400" b="1" smtClean="0">
                <a:cs typeface="B Lotus" pitchFamily="2" charset="-78"/>
              </a:rPr>
              <a:t>معايب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a:t>
            </a:r>
            <a:r>
              <a:rPr lang="ar-SA" sz="2400" smtClean="0">
                <a:cs typeface="B Lotus" pitchFamily="2" charset="-78"/>
              </a:rPr>
              <a:t>عقايد را مورد سنجش قرار نمي دهد و فقط رده بندي افراد از آنها بدست مي آيد.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2- </a:t>
            </a:r>
            <a:r>
              <a:rPr lang="ar-SA" sz="2400" smtClean="0">
                <a:cs typeface="B Lotus" pitchFamily="2" charset="-78"/>
              </a:rPr>
              <a:t>جهات مختلف شخصيت را مقايسه نمي كند، فقط خواسته مي شود يك فرد را بطور كلي با ديگران مقايسه كنند. در حاليكه ممكن است داوطلب يك، از نظر امانت خوب از داوطلب2 باشد اما از نظر نظم، داوطلب شماره 2 از 1 بهتر باشد.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3- </a:t>
            </a:r>
            <a:r>
              <a:rPr lang="ar-SA" sz="2400" smtClean="0">
                <a:cs typeface="B Lotus" pitchFamily="2" charset="-78"/>
              </a:rPr>
              <a:t>به حريم چراها يا عليت وارد نمي شود و فقط تصوير سطحي ديدگاه ها مطرح </a:t>
            </a:r>
            <a:endParaRPr lang="en-US" sz="2400" smtClean="0">
              <a:cs typeface="B Lotus" pitchFamily="2" charset="-78"/>
            </a:endParaRPr>
          </a:p>
          <a:p>
            <a:pPr marL="609600" indent="-609600" algn="r" eaLnBrk="1" hangingPunct="1">
              <a:lnSpc>
                <a:spcPct val="90000"/>
              </a:lnSpc>
              <a:defRPr/>
            </a:pPr>
            <a:r>
              <a:rPr lang="en-US" sz="2400" smtClean="0">
                <a:cs typeface="B Lotus" pitchFamily="2" charset="-78"/>
              </a:rPr>
              <a:t> </a:t>
            </a:r>
            <a:r>
              <a:rPr lang="ar-SA" sz="2400" smtClean="0">
                <a:cs typeface="B Lotus" pitchFamily="2" charset="-78"/>
              </a:rPr>
              <a:t>مي شود.</a:t>
            </a:r>
            <a:r>
              <a:rPr lang="fa-IR" sz="2400" smtClean="0">
                <a:cs typeface="B Lotus" pitchFamily="2" charset="-78"/>
              </a:rPr>
              <a:t> </a:t>
            </a:r>
          </a:p>
          <a:p>
            <a:pPr marL="609600" indent="-609600" algn="r" eaLnBrk="1" hangingPunct="1">
              <a:lnSpc>
                <a:spcPct val="90000"/>
              </a:lnSpc>
              <a:defRPr/>
            </a:pPr>
            <a:r>
              <a:rPr lang="fa-IR" sz="2400" smtClean="0">
                <a:cs typeface="B Lotus" pitchFamily="2" charset="-78"/>
              </a:rPr>
              <a:t>4- </a:t>
            </a:r>
            <a:r>
              <a:rPr lang="ar-SA" sz="2400" smtClean="0">
                <a:cs typeface="B Lotus" pitchFamily="2" charset="-78"/>
              </a:rPr>
              <a:t>در صورتي كه تعداد موضوع</a:t>
            </a:r>
            <a:r>
              <a:rPr lang="fa-IR" sz="2400" smtClean="0">
                <a:cs typeface="B Lotus" pitchFamily="2" charset="-78"/>
              </a:rPr>
              <a:t> </a:t>
            </a:r>
            <a:r>
              <a:rPr lang="ar-SA" sz="2400" smtClean="0">
                <a:cs typeface="B Lotus" pitchFamily="2" charset="-78"/>
              </a:rPr>
              <a:t>هايي براي مقايسه داده شده زياد باشد كار زيادي را مي طلبد و نتيجه خوبي نيز بدست نمي دهد</a:t>
            </a:r>
            <a:r>
              <a:rPr lang="fa-IR" sz="2400" smtClean="0">
                <a:cs typeface="B Lotus" pitchFamily="2" charset="-78"/>
              </a:rPr>
              <a:t> .</a:t>
            </a:r>
            <a:r>
              <a:rPr lang="en-US" sz="2400" smtClean="0">
                <a:cs typeface="B Lotus" pitchFamily="2" charset="-78"/>
              </a:rPr>
              <a:t>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type="ctrTitle" sz="quarter"/>
          </p:nvPr>
        </p:nvSpPr>
        <p:spPr>
          <a:xfrm>
            <a:off x="755650" y="0"/>
            <a:ext cx="7772400" cy="908050"/>
          </a:xfrm>
        </p:spPr>
        <p:txBody>
          <a:bodyPr/>
          <a:lstStyle/>
          <a:p>
            <a:pPr eaLnBrk="1" hangingPunct="1">
              <a:defRPr/>
            </a:pPr>
            <a:r>
              <a:rPr lang="fa-IR" b="1" smtClean="0">
                <a:cs typeface="B Lotus" pitchFamily="2" charset="-78"/>
              </a:rPr>
              <a:t>2-6- </a:t>
            </a:r>
            <a:r>
              <a:rPr lang="ar-SA" b="1" smtClean="0">
                <a:cs typeface="B Lotus" pitchFamily="2" charset="-78"/>
              </a:rPr>
              <a:t>طيف تركيبي</a:t>
            </a:r>
            <a:r>
              <a:rPr lang="en-US" smtClean="0">
                <a:cs typeface="B Lotus" pitchFamily="2" charset="-78"/>
              </a:rPr>
              <a:t> </a:t>
            </a:r>
          </a:p>
        </p:txBody>
      </p:sp>
      <p:sp>
        <p:nvSpPr>
          <p:cNvPr id="327685" name="Rectangle 5"/>
          <p:cNvSpPr>
            <a:spLocks noGrp="1" noChangeArrowheads="1"/>
          </p:cNvSpPr>
          <p:nvPr>
            <p:ph type="subTitle" sz="quarter" idx="1"/>
          </p:nvPr>
        </p:nvSpPr>
        <p:spPr>
          <a:xfrm>
            <a:off x="0" y="836613"/>
            <a:ext cx="8893175" cy="6021387"/>
          </a:xfrm>
        </p:spPr>
        <p:txBody>
          <a:bodyPr/>
          <a:lstStyle/>
          <a:p>
            <a:pPr marL="609600" indent="-609600" algn="r" eaLnBrk="1" hangingPunct="1">
              <a:lnSpc>
                <a:spcPct val="80000"/>
              </a:lnSpc>
              <a:defRPr/>
            </a:pPr>
            <a:r>
              <a:rPr lang="ar-SA" sz="2000" smtClean="0">
                <a:cs typeface="B Lotus" pitchFamily="2" charset="-78"/>
              </a:rPr>
              <a:t>طيف هاي ترستون، ليكرت و گاتمن هر يك جنبه هاي قوي و ضعيف دارند، براي دستيابي به يك طيف نسبتاً جامع</a:t>
            </a:r>
            <a:r>
              <a:rPr lang="fa-IR" sz="2000" smtClean="0">
                <a:cs typeface="B Lotus" pitchFamily="2" charset="-78"/>
              </a:rPr>
              <a:t> </a:t>
            </a:r>
            <a:r>
              <a:rPr lang="ar-SA" sz="2000" smtClean="0">
                <a:cs typeface="B Lotus" pitchFamily="2" charset="-78"/>
              </a:rPr>
              <a:t>، مي توان اين طيف ها را با هم تركيب كرد. مراحل اين تركيب به شرح زير است:</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1- </a:t>
            </a:r>
            <a:r>
              <a:rPr lang="ar-SA" sz="2000" smtClean="0">
                <a:cs typeface="B Lotus" pitchFamily="2" charset="-78"/>
              </a:rPr>
              <a:t>در آغاز تعداد نسبتاً زيادي گويه (تقريباً 150 گويه) براي موضوع مورد نظر شناسايي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2- </a:t>
            </a:r>
            <a:r>
              <a:rPr lang="ar-SA" sz="2000" smtClean="0">
                <a:cs typeface="B Lotus" pitchFamily="2" charset="-78"/>
              </a:rPr>
              <a:t>براساس طيف ترستون (به كمك داوران) ارزش طيف و تفاوت بين چاركها براي هر يك</a:t>
            </a:r>
            <a:r>
              <a:rPr lang="fa-IR" sz="2000" smtClean="0">
                <a:cs typeface="B Lotus" pitchFamily="2" charset="-78"/>
              </a:rPr>
              <a:t>  </a:t>
            </a:r>
            <a:r>
              <a:rPr lang="ar-SA" sz="2000" smtClean="0">
                <a:cs typeface="B Lotus" pitchFamily="2" charset="-78"/>
              </a:rPr>
              <a:t>از گويه ها تعيين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3- ب</a:t>
            </a:r>
            <a:r>
              <a:rPr lang="ar-SA" sz="2000" smtClean="0">
                <a:cs typeface="B Lotus" pitchFamily="2" charset="-78"/>
              </a:rPr>
              <a:t>هترين گويه انتخاب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4- </a:t>
            </a:r>
            <a:r>
              <a:rPr lang="ar-SA" sz="2000" smtClean="0">
                <a:cs typeface="B Lotus" pitchFamily="2" charset="-78"/>
              </a:rPr>
              <a:t>سپس گويه هاي انتخاب شده را براساس طيف ليكرت (با پنج امكان پاسخ) به عده اي پا</a:t>
            </a:r>
            <a:r>
              <a:rPr lang="fa-IR" sz="2000" smtClean="0">
                <a:cs typeface="B Lotus" pitchFamily="2" charset="-78"/>
              </a:rPr>
              <a:t> </a:t>
            </a:r>
            <a:r>
              <a:rPr lang="ar-SA" sz="2000" smtClean="0">
                <a:cs typeface="B Lotus" pitchFamily="2" charset="-78"/>
              </a:rPr>
              <a:t>سخگو داده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5- </a:t>
            </a:r>
            <a:r>
              <a:rPr lang="ar-SA" sz="2000" smtClean="0">
                <a:cs typeface="B Lotus" pitchFamily="2" charset="-78"/>
              </a:rPr>
              <a:t>بعد از اظهار نظرهاي مرحله قبلي ضريب تبعيض گويه ها تعيين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6- گ</a:t>
            </a:r>
            <a:r>
              <a:rPr lang="ar-SA" sz="2000" smtClean="0">
                <a:cs typeface="B Lotus" pitchFamily="2" charset="-78"/>
              </a:rPr>
              <a:t>ويه ها</a:t>
            </a:r>
            <a:r>
              <a:rPr lang="fa-IR" sz="2000" smtClean="0">
                <a:cs typeface="B Lotus" pitchFamily="2" charset="-78"/>
              </a:rPr>
              <a:t> </a:t>
            </a:r>
            <a:r>
              <a:rPr lang="ar-SA" sz="2000" smtClean="0">
                <a:cs typeface="B Lotus" pitchFamily="2" charset="-78"/>
              </a:rPr>
              <a:t>يي كه داراي بيشترين ضريب تبعيض هستند انتخاب مي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7- ي</a:t>
            </a:r>
            <a:r>
              <a:rPr lang="ar-SA" sz="2000" smtClean="0">
                <a:cs typeface="B Lotus" pitchFamily="2" charset="-78"/>
              </a:rPr>
              <a:t>ك طيف يازده درجه اي مانند ترستون در نظر گرفته و از بين گويه هاي باقيمانده براي هر يك از درجات اين طيف تعدادي مساوي، گويه برگزيده مي شوند.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8- پ</a:t>
            </a:r>
            <a:r>
              <a:rPr lang="ar-SA" sz="2000" smtClean="0">
                <a:cs typeface="B Lotus" pitchFamily="2" charset="-78"/>
              </a:rPr>
              <a:t>س از اين مراحل گوناگون تصفيه، تعداد نسبتاً معدودي از گويه هايي كه با</a:t>
            </a:r>
            <a:r>
              <a:rPr lang="en-US" sz="2000" smtClean="0">
                <a:cs typeface="B Lotus" pitchFamily="2" charset="-78"/>
              </a:rPr>
              <a:t> </a:t>
            </a:r>
            <a:r>
              <a:rPr lang="ar-SA" sz="2000" smtClean="0">
                <a:cs typeface="B Lotus" pitchFamily="2" charset="-78"/>
              </a:rPr>
              <a:t>قي مي مانند براساس طيف گوتمن به يك عده پاسخگويي ديگر داده و پس از اظهارنظر، ضريب بازنمايي جدول گويه ها محاسبه شود:</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تعداد اشتباهات </a:t>
            </a:r>
          </a:p>
          <a:p>
            <a:pPr marL="609600" indent="-609600" algn="l" eaLnBrk="1" hangingPunct="1">
              <a:lnSpc>
                <a:spcPct val="80000"/>
              </a:lnSpc>
              <a:defRPr/>
            </a:pPr>
            <a:r>
              <a:rPr lang="en-US" sz="2000" smtClean="0">
                <a:cs typeface="B Lotus" pitchFamily="2" charset="-78"/>
              </a:rPr>
              <a:t>r = 1_</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تعداد گويه ها ) تعداد كل پاسخها   </a:t>
            </a:r>
            <a:r>
              <a:rPr lang="en-US" sz="2000" smtClean="0">
                <a:cs typeface="B Lotus" pitchFamily="2" charset="-78"/>
              </a:rPr>
              <a:t>×</a:t>
            </a:r>
            <a:r>
              <a:rPr lang="fa-IR" sz="2000" smtClean="0">
                <a:cs typeface="B Lotus" pitchFamily="2" charset="-78"/>
              </a:rPr>
              <a:t>(تعداد پاسخگويان  </a:t>
            </a:r>
            <a:r>
              <a:rPr lang="en-US" sz="2000" smtClean="0">
                <a:cs typeface="B Lotus" pitchFamily="2" charset="-78"/>
              </a:rPr>
              <a:t> </a:t>
            </a:r>
            <a:r>
              <a:rPr lang="fa-IR" sz="2000" smtClean="0">
                <a:cs typeface="B Lotus" pitchFamily="2" charset="-78"/>
              </a:rPr>
              <a:t>                                             </a:t>
            </a:r>
            <a:r>
              <a:rPr lang="en-US" sz="2000" smtClean="0">
                <a:cs typeface="B Lotus" pitchFamily="2" charset="-78"/>
              </a:rPr>
              <a:t>                  </a:t>
            </a:r>
            <a:endParaRPr lang="fa-IR" sz="2000" smtClean="0">
              <a:cs typeface="B Lotus" pitchFamily="2" charset="-78"/>
            </a:endParaRPr>
          </a:p>
          <a:p>
            <a:pPr marL="609600" indent="-609600" algn="r" eaLnBrk="1" hangingPunct="1">
              <a:lnSpc>
                <a:spcPct val="80000"/>
              </a:lnSpc>
              <a:defRPr/>
            </a:pPr>
            <a:r>
              <a:rPr lang="fa-IR" sz="2000" smtClean="0">
                <a:cs typeface="B Lotus" pitchFamily="2" charset="-78"/>
              </a:rPr>
              <a:t>                                                        </a:t>
            </a:r>
          </a:p>
          <a:p>
            <a:pPr marL="609600" indent="-609600" algn="r" eaLnBrk="1" hangingPunct="1">
              <a:lnSpc>
                <a:spcPct val="80000"/>
              </a:lnSpc>
              <a:defRPr/>
            </a:pPr>
            <a:r>
              <a:rPr lang="ar-SA" sz="2000" smtClean="0">
                <a:cs typeface="B Lotus" pitchFamily="2" charset="-78"/>
              </a:rPr>
              <a:t>بدين ترتيب قابليت اعتمادوتك بعدي بودن طيف مشخص ميشود.بدين معني كه مطمئن مي شويم گويه هاي مزبور دقيقاً موضوع موردنظر را مي سنجند. </a:t>
            </a:r>
            <a:endParaRPr lang="en-US" sz="2000" smtClean="0">
              <a:cs typeface="B Lotus" pitchFamily="2" charset="-78"/>
            </a:endParaRPr>
          </a:p>
        </p:txBody>
      </p:sp>
      <p:sp>
        <p:nvSpPr>
          <p:cNvPr id="257028" name="Line 6"/>
          <p:cNvSpPr>
            <a:spLocks noChangeShapeType="1"/>
          </p:cNvSpPr>
          <p:nvPr/>
        </p:nvSpPr>
        <p:spPr bwMode="auto">
          <a:xfrm>
            <a:off x="827088" y="5373688"/>
            <a:ext cx="5113337" cy="0"/>
          </a:xfrm>
          <a:prstGeom prst="line">
            <a:avLst/>
          </a:prstGeom>
          <a:noFill/>
          <a:ln w="9525">
            <a:solidFill>
              <a:schemeClr val="tx1"/>
            </a:solidFill>
            <a:round/>
            <a:headEnd/>
            <a:tailEnd/>
          </a:ln>
        </p:spPr>
        <p:txBody>
          <a:bodyPr/>
          <a:lstStyle/>
          <a:p>
            <a:endParaRPr lang="fa-I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ctrTitle" sz="quarter"/>
          </p:nvPr>
        </p:nvSpPr>
        <p:spPr>
          <a:xfrm>
            <a:off x="684213" y="0"/>
            <a:ext cx="7772400" cy="1081088"/>
          </a:xfrm>
        </p:spPr>
        <p:txBody>
          <a:bodyPr/>
          <a:lstStyle/>
          <a:p>
            <a:pPr eaLnBrk="1" hangingPunct="1">
              <a:defRPr/>
            </a:pPr>
            <a:r>
              <a:rPr lang="ar-SA" b="1" smtClean="0">
                <a:cs typeface="B Lotus" pitchFamily="2" charset="-78"/>
              </a:rPr>
              <a:t>نتيجه گيري و پيشنهاد</a:t>
            </a:r>
            <a:r>
              <a:rPr lang="en-US" smtClean="0">
                <a:cs typeface="B Lotus" pitchFamily="2" charset="-78"/>
              </a:rPr>
              <a:t> </a:t>
            </a:r>
          </a:p>
        </p:txBody>
      </p:sp>
      <p:sp>
        <p:nvSpPr>
          <p:cNvPr id="328709" name="Rectangle 5"/>
          <p:cNvSpPr>
            <a:spLocks noGrp="1" noChangeArrowheads="1"/>
          </p:cNvSpPr>
          <p:nvPr>
            <p:ph type="subTitle" sz="quarter" idx="1"/>
          </p:nvPr>
        </p:nvSpPr>
        <p:spPr>
          <a:xfrm>
            <a:off x="250825" y="1268413"/>
            <a:ext cx="8893175" cy="5589587"/>
          </a:xfrm>
        </p:spPr>
        <p:txBody>
          <a:bodyPr/>
          <a:lstStyle/>
          <a:p>
            <a:pPr algn="r" eaLnBrk="1" hangingPunct="1">
              <a:lnSpc>
                <a:spcPct val="90000"/>
              </a:lnSpc>
              <a:defRPr/>
            </a:pPr>
            <a:r>
              <a:rPr lang="ar-SA" smtClean="0">
                <a:cs typeface="B Lotus" pitchFamily="2" charset="-78"/>
              </a:rPr>
              <a:t>وقتي قراراست به سنجش طرز تلقي هاونگرشها پرداخته شود،پديده موردتحقيق عيني وملموس نيست</a:t>
            </a:r>
            <a:r>
              <a:rPr lang="fa-IR" smtClean="0">
                <a:cs typeface="B Lotus" pitchFamily="2" charset="-78"/>
              </a:rPr>
              <a:t> </a:t>
            </a:r>
            <a:r>
              <a:rPr lang="ar-SA" smtClean="0">
                <a:cs typeface="B Lotus" pitchFamily="2" charset="-78"/>
              </a:rPr>
              <a:t>و زود مشخص مي گردد كه هزينه هاي بسيار صرف شده و داده هاي غيرواقعي بدست آمده است، يا آنكه داده هاي بدست آمده فاقد دقت و حساسيت هستند. بنابراين، وقتي قرار است تحقيقي در باب وجهه فرد يا افرادي نزد فرد يا گروهي ديگر به عمل آيد، مي توان صرفاً پرسيد: آيا او (آنها) را دوست داريد؟ اين سؤالي عاميانه است ونياز به آمزش روش تحقيق نيز ندارد. پاسخهايش نيز حائز</a:t>
            </a:r>
            <a:r>
              <a:rPr lang="fa-IR" smtClean="0">
                <a:cs typeface="B Lotus" pitchFamily="2" charset="-78"/>
              </a:rPr>
              <a:t>  </a:t>
            </a:r>
            <a:r>
              <a:rPr lang="ar-SA" smtClean="0">
                <a:cs typeface="B Lotus" pitchFamily="2" charset="-78"/>
              </a:rPr>
              <a:t>ارزش بالايي نيستند در يك سطح بالاتر مي توان از مقياسها سود جست : نظر شما در باره فلان فرد يا گروه چيست؟</a:t>
            </a:r>
            <a:endParaRPr lang="fa-IR" b="1" i="1" smtClean="0">
              <a:cs typeface="B Lotus" pitchFamily="2" charset="-78"/>
            </a:endParaRPr>
          </a:p>
          <a:p>
            <a:pPr algn="r" eaLnBrk="1" hangingPunct="1">
              <a:lnSpc>
                <a:spcPct val="90000"/>
              </a:lnSpc>
              <a:defRPr/>
            </a:pPr>
            <a:r>
              <a:rPr lang="fa-IR" b="1" i="1" smtClean="0">
                <a:cs typeface="B Lotus" pitchFamily="2" charset="-78"/>
              </a:rPr>
              <a:t>  </a:t>
            </a:r>
            <a:r>
              <a:rPr lang="ar-SA" b="1" i="1" smtClean="0">
                <a:cs typeface="B Lotus" pitchFamily="2" charset="-78"/>
              </a:rPr>
              <a:t>بسيار موافقم</a:t>
            </a:r>
            <a:r>
              <a:rPr lang="fa-IR" b="1" i="1" smtClean="0">
                <a:cs typeface="B Lotus" pitchFamily="2" charset="-78"/>
              </a:rPr>
              <a:t>    </a:t>
            </a:r>
            <a:r>
              <a:rPr lang="ar-SA" b="1" i="1" smtClean="0">
                <a:cs typeface="B Lotus" pitchFamily="2" charset="-78"/>
              </a:rPr>
              <a:t>موافقم</a:t>
            </a:r>
            <a:r>
              <a:rPr lang="fa-IR" b="1" i="1" smtClean="0">
                <a:cs typeface="B Lotus" pitchFamily="2" charset="-78"/>
              </a:rPr>
              <a:t>     </a:t>
            </a:r>
            <a:r>
              <a:rPr lang="ar-SA" b="1" i="1" smtClean="0">
                <a:cs typeface="B Lotus" pitchFamily="2" charset="-78"/>
              </a:rPr>
              <a:t>نظري ندارم</a:t>
            </a:r>
            <a:r>
              <a:rPr lang="fa-IR" b="1" i="1" smtClean="0">
                <a:cs typeface="B Lotus" pitchFamily="2" charset="-78"/>
              </a:rPr>
              <a:t>   </a:t>
            </a:r>
            <a:r>
              <a:rPr lang="ar-SA" b="1" i="1" smtClean="0">
                <a:cs typeface="B Lotus" pitchFamily="2" charset="-78"/>
              </a:rPr>
              <a:t>مخالفم</a:t>
            </a:r>
            <a:r>
              <a:rPr lang="fa-IR" b="1" i="1" smtClean="0">
                <a:cs typeface="B Lotus" pitchFamily="2" charset="-78"/>
              </a:rPr>
              <a:t>   </a:t>
            </a:r>
            <a:r>
              <a:rPr lang="ar-SA" b="1" i="1" smtClean="0">
                <a:cs typeface="B Lotus" pitchFamily="2" charset="-78"/>
              </a:rPr>
              <a:t>بسيار مخالفم</a:t>
            </a:r>
            <a:r>
              <a:rPr lang="fa-IR" b="1" i="1" smtClean="0">
                <a:cs typeface="B Lotus" pitchFamily="2" charset="-78"/>
              </a:rPr>
              <a:t>   </a:t>
            </a:r>
            <a:endParaRPr lang="en-US" b="1" i="1" smtClean="0">
              <a:cs typeface="B Lotus" pitchFamily="2" charset="-78"/>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2" name="Rectangle 4"/>
          <p:cNvSpPr>
            <a:spLocks noGrp="1" noChangeArrowheads="1"/>
          </p:cNvSpPr>
          <p:nvPr>
            <p:ph type="ctrTitle" sz="quarter"/>
          </p:nvPr>
        </p:nvSpPr>
        <p:spPr>
          <a:xfrm>
            <a:off x="827088" y="0"/>
            <a:ext cx="7772400" cy="260350"/>
          </a:xfrm>
        </p:spPr>
        <p:txBody>
          <a:bodyPr/>
          <a:lstStyle/>
          <a:p>
            <a:pPr eaLnBrk="1" hangingPunct="1">
              <a:defRPr/>
            </a:pPr>
            <a:endParaRPr lang="en-US" sz="4800" smtClean="0">
              <a:cs typeface="B Lotus" pitchFamily="2" charset="-78"/>
            </a:endParaRPr>
          </a:p>
        </p:txBody>
      </p:sp>
      <p:sp>
        <p:nvSpPr>
          <p:cNvPr id="329733" name="Rectangle 5"/>
          <p:cNvSpPr>
            <a:spLocks noGrp="1" noChangeArrowheads="1"/>
          </p:cNvSpPr>
          <p:nvPr>
            <p:ph type="subTitle" sz="quarter" idx="1"/>
          </p:nvPr>
        </p:nvSpPr>
        <p:spPr>
          <a:xfrm>
            <a:off x="395288" y="260350"/>
            <a:ext cx="8497887" cy="6597650"/>
          </a:xfrm>
        </p:spPr>
        <p:txBody>
          <a:bodyPr/>
          <a:lstStyle/>
          <a:p>
            <a:pPr algn="r" eaLnBrk="1" hangingPunct="1">
              <a:lnSpc>
                <a:spcPct val="80000"/>
              </a:lnSpc>
              <a:defRPr/>
            </a:pPr>
            <a:r>
              <a:rPr lang="ar-SA" sz="2800" smtClean="0">
                <a:cs typeface="B Lotus" pitchFamily="2" charset="-78"/>
              </a:rPr>
              <a:t>اما مقياسها نيز بدرستي واقعيت حساس ذهني را به سنجش نمي نهند از جانبي اين امكان هست كه پاسخگو از اظهار عقيده درست خود به ملاحظاتي (نظر امنيت و ....) بازماند، از جانب ديگر، معلوم نيست كلمات تا چه حد بر معنايي وعمق دارند،يعني بدرستي نميدانيم وقتي فردي مي گويد با افراد فلان گروه مخالفم، دقيقاً تا چه حد مخالف است؟ آيا مي خواهد افراد آن گروه از حضور موقت در جمع او باز ايستند، يا آنكه حاضر است يك يك آنان را بدار زنند. در راه ساختن سنجه هاي طيف، برابر كردن</a:t>
            </a:r>
            <a:r>
              <a:rPr lang="fa-IR" sz="2800" smtClean="0">
                <a:cs typeface="B Lotus" pitchFamily="2" charset="-78"/>
              </a:rPr>
              <a:t> </a:t>
            </a:r>
            <a:r>
              <a:rPr lang="ar-SA" sz="2800" smtClean="0">
                <a:cs typeface="B Lotus" pitchFamily="2" charset="-78"/>
              </a:rPr>
              <a:t>فاصله هاي آنان، اندازه گيري ميزان حساسيت و د</a:t>
            </a:r>
            <a:r>
              <a:rPr lang="fa-IR" sz="2800" smtClean="0">
                <a:cs typeface="B Lotus" pitchFamily="2" charset="-78"/>
              </a:rPr>
              <a:t> </a:t>
            </a:r>
            <a:r>
              <a:rPr lang="ar-SA" sz="2800" smtClean="0">
                <a:cs typeface="B Lotus" pitchFamily="2" charset="-78"/>
              </a:rPr>
              <a:t>قت در سنجه، كارآيي و همسازي سنجه ها با يكديگر و ضريب اطمينان يك يك سنجه ها تلاشهاي فراواني صورت گرفت، تا آنجا كه اوزگود كوشيد تا به عمق روان راه يابد و درصد شناخت و سنجش ايده، انديشه و بازتابي بود كه شنيدن يا ديدن يك كلمه در درون انسان فراهم مي آورد. او مي دانست كه ذهن هر انسان ساختاري خاص خود دارد و برخورد كلمه، عبارت يا هر سنجه خارجي، با آن ، آميزه اي ممتاز و منحصر بفرد پديد مي آورد، همينطور او مي دانست كه بسياري از موارد با يك كلمه كمتر مي توان زواياي تاريك ذهن را روشن ساخت، از اين رو كوششهايي در راه شناخت با كلمات، سپس با عبارت ناقص و بعد از آن با عبارات كامل صورت گرفتند</a:t>
            </a:r>
            <a:r>
              <a:rPr lang="fa-IR" sz="2800" smtClean="0">
                <a:cs typeface="B Lotus" pitchFamily="2" charset="-78"/>
              </a:rPr>
              <a:t> .</a:t>
            </a:r>
            <a:endParaRPr lang="en-US" sz="2800" smtClean="0">
              <a:cs typeface="B Lotus" pitchFamily="2" charset="-7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fa-IR" smtClean="0">
                <a:cs typeface="B Lotus" pitchFamily="2" charset="-78"/>
              </a:rPr>
              <a:t>انواع مفاهيم</a:t>
            </a:r>
            <a:endParaRPr lang="en-US" smtClean="0">
              <a:cs typeface="B Lotus" pitchFamily="2" charset="-78"/>
            </a:endParaRPr>
          </a:p>
        </p:txBody>
      </p:sp>
      <p:sp>
        <p:nvSpPr>
          <p:cNvPr id="8294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1-مفهوم نظري :</a:t>
            </a:r>
          </a:p>
          <a:p>
            <a:pPr algn="r" rtl="1" eaLnBrk="1" hangingPunct="1">
              <a:lnSpc>
                <a:spcPct val="90000"/>
              </a:lnSpc>
              <a:buFont typeface="Wingdings" pitchFamily="2" charset="2"/>
              <a:buNone/>
              <a:defRPr/>
            </a:pPr>
            <a:r>
              <a:rPr lang="fa-IR" smtClean="0">
                <a:cs typeface="B Lotus" pitchFamily="2" charset="-78"/>
              </a:rPr>
              <a:t>    ازهرگونه شرايط زماني ومكاني خاص مستقل هستند وبه توصيف موجوديتهاي غير قابل مشاهده مي پردازند،مانند وطن ،عاطفه وارتباط .</a:t>
            </a:r>
          </a:p>
          <a:p>
            <a:pPr algn="r" rtl="1" eaLnBrk="1" hangingPunct="1">
              <a:lnSpc>
                <a:spcPct val="90000"/>
              </a:lnSpc>
              <a:buFont typeface="Wingdings" pitchFamily="2" charset="2"/>
              <a:buNone/>
              <a:defRPr/>
            </a:pPr>
            <a:r>
              <a:rPr lang="fa-IR" smtClean="0">
                <a:cs typeface="B Lotus" pitchFamily="2" charset="-78"/>
              </a:rPr>
              <a:t>2-مفهوم تجربي:</a:t>
            </a:r>
          </a:p>
          <a:p>
            <a:pPr algn="r" rtl="1" eaLnBrk="1" hangingPunct="1">
              <a:lnSpc>
                <a:spcPct val="90000"/>
              </a:lnSpc>
              <a:buFont typeface="Wingdings" pitchFamily="2" charset="2"/>
              <a:buNone/>
              <a:defRPr/>
            </a:pPr>
            <a:r>
              <a:rPr lang="fa-IR" smtClean="0">
                <a:cs typeface="B Lotus" pitchFamily="2" charset="-78"/>
              </a:rPr>
              <a:t>  قابل اندازه گيري هستند وبراساس فعاليتهاي حسي وبه صورت عيني وبا حداقل كوشش ساخته مي شوند،واقعي ،ملموس ياتجربي هستند،مانند انسان ،خانه وگربه .</a:t>
            </a:r>
          </a:p>
          <a:p>
            <a:pPr algn="r" rtl="1" eaLnBrk="1" hangingPunct="1">
              <a:lnSpc>
                <a:spcPct val="90000"/>
              </a:lnSpc>
              <a:buFont typeface="Wingdings" pitchFamily="2" charset="2"/>
              <a:buNone/>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6" name="Rectangle 4"/>
          <p:cNvSpPr>
            <a:spLocks noGrp="1" noChangeArrowheads="1"/>
          </p:cNvSpPr>
          <p:nvPr>
            <p:ph type="ctrTitle" sz="quarter"/>
          </p:nvPr>
        </p:nvSpPr>
        <p:spPr>
          <a:xfrm>
            <a:off x="971550" y="0"/>
            <a:ext cx="7772400" cy="333375"/>
          </a:xfrm>
        </p:spPr>
        <p:txBody>
          <a:bodyPr/>
          <a:lstStyle/>
          <a:p>
            <a:pPr eaLnBrk="1" hangingPunct="1">
              <a:defRPr/>
            </a:pPr>
            <a:endParaRPr lang="en-US" sz="4800" smtClean="0">
              <a:cs typeface="B Lotus" pitchFamily="2" charset="-78"/>
            </a:endParaRPr>
          </a:p>
        </p:txBody>
      </p:sp>
      <p:sp>
        <p:nvSpPr>
          <p:cNvPr id="330757" name="Rectangle 5"/>
          <p:cNvSpPr>
            <a:spLocks noGrp="1" noChangeArrowheads="1"/>
          </p:cNvSpPr>
          <p:nvPr>
            <p:ph type="subTitle" sz="quarter" idx="1"/>
          </p:nvPr>
        </p:nvSpPr>
        <p:spPr>
          <a:xfrm>
            <a:off x="323850" y="549275"/>
            <a:ext cx="8569325" cy="6048375"/>
          </a:xfrm>
        </p:spPr>
        <p:txBody>
          <a:bodyPr/>
          <a:lstStyle/>
          <a:p>
            <a:pPr algn="r" rtl="1" eaLnBrk="1" hangingPunct="1">
              <a:defRPr/>
            </a:pPr>
            <a:r>
              <a:rPr lang="fa-IR" sz="2800" smtClean="0">
                <a:cs typeface="B Lotus" pitchFamily="2" charset="-78"/>
              </a:rPr>
              <a:t>   </a:t>
            </a:r>
            <a:r>
              <a:rPr lang="ar-SA" sz="2800" smtClean="0">
                <a:cs typeface="B Lotus" pitchFamily="2" charset="-78"/>
              </a:rPr>
              <a:t>اما طيفها نيز بي عيب نبودند، عيوب اصلي آنها چنين است:</a:t>
            </a:r>
            <a:endParaRPr lang="en-US" sz="2800" b="1" smtClean="0">
              <a:cs typeface="B Lotus" pitchFamily="2" charset="-78"/>
              <a:sym typeface="Symbol" pitchFamily="18" charset="2"/>
            </a:endParaRPr>
          </a:p>
          <a:p>
            <a:pPr algn="r" rtl="1" eaLnBrk="1" hangingPunct="1">
              <a:buFont typeface="Wingdings" pitchFamily="2" charset="2"/>
              <a:buChar char="Ø"/>
              <a:defRPr/>
            </a:pPr>
            <a:r>
              <a:rPr lang="fa-IR" sz="2800" b="1" smtClean="0">
                <a:cs typeface="B Lotus" pitchFamily="2" charset="-78"/>
                <a:sym typeface="Symbol" pitchFamily="18" charset="2"/>
              </a:rPr>
              <a:t>    </a:t>
            </a:r>
            <a:r>
              <a:rPr lang="ar-SA" sz="2800" smtClean="0">
                <a:cs typeface="B Lotus" pitchFamily="2" charset="-78"/>
              </a:rPr>
              <a:t>بعد توصيفي دارند، يعني صرفاً واقعيت را در سطح مي شناسند.</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fa-IR" sz="2800" b="1" smtClean="0">
                <a:cs typeface="B Lotus" pitchFamily="2" charset="-78"/>
              </a:rPr>
              <a:t> </a:t>
            </a:r>
            <a:r>
              <a:rPr lang="ar-SA" sz="2800" smtClean="0">
                <a:cs typeface="B Lotus" pitchFamily="2" charset="-78"/>
              </a:rPr>
              <a:t>از استاندارد كردن موقعيت مطالعه در آنان خبري نيست. بدرستي مي دانيم تكميل يك پرسشنامه توسط يك فرد معين در زمانهاي مختلف(كار، استراحت و....)نتايج متمايزي ببار مي آورد.</a:t>
            </a:r>
            <a:endParaRPr lang="en-US" sz="2800" b="1" smtClean="0">
              <a:cs typeface="B Lotus" pitchFamily="2" charset="-78"/>
              <a:sym typeface="Symbol" pitchFamily="18" charset="2"/>
            </a:endParaRPr>
          </a:p>
          <a:p>
            <a:pPr algn="r" rtl="1" eaLnBrk="1" hangingPunct="1">
              <a:defRPr/>
            </a:pPr>
            <a:r>
              <a:rPr lang="en-US" sz="2800" b="1" smtClean="0">
                <a:cs typeface="B Lotus" pitchFamily="2" charset="-78"/>
                <a:sym typeface="Symbol" pitchFamily="18" charset="2"/>
              </a:rPr>
              <a:t></a:t>
            </a:r>
            <a:r>
              <a:rPr lang="fa-IR" sz="2800" b="1" smtClean="0">
                <a:cs typeface="B Lotus" pitchFamily="2" charset="-78"/>
              </a:rPr>
              <a:t> </a:t>
            </a:r>
            <a:r>
              <a:rPr lang="ar-SA" sz="2800" smtClean="0">
                <a:cs typeface="B Lotus" pitchFamily="2" charset="-78"/>
              </a:rPr>
              <a:t>از استاندارد كردن شرايط پيشين در آنان خبري نيست. مي دانيم طرز برخورد فرد با پديده مورد مطالعه در گذشته مي تواند در انديشه اش تاثيرگذار باشد. بعنوان مثال، چنانچه ارزيابي كار توسط دانشجويان مورد توجه باشد، دانشجويان چگونه بايد در مورد او نظر بدهند؟</a:t>
            </a:r>
            <a:endParaRPr lang="fa-IR" sz="2800" smtClean="0">
              <a:cs typeface="B Lotus" pitchFamily="2" charset="-78"/>
            </a:endParaRPr>
          </a:p>
          <a:p>
            <a:pPr algn="r" rtl="1" eaLnBrk="1" hangingPunct="1">
              <a:defRPr/>
            </a:pPr>
            <a:r>
              <a:rPr lang="ar-SA" sz="2800" smtClean="0">
                <a:cs typeface="B Lotus" pitchFamily="2" charset="-78"/>
              </a:rPr>
              <a:t>آيا آنانكه اصلاً با او درسي نداشته اند؟</a:t>
            </a:r>
            <a:endParaRPr lang="fa-IR" sz="2800" smtClean="0">
              <a:cs typeface="B Lotus" pitchFamily="2" charset="-78"/>
            </a:endParaRPr>
          </a:p>
          <a:p>
            <a:pPr algn="r" rtl="1" eaLnBrk="1" hangingPunct="1">
              <a:defRPr/>
            </a:pPr>
            <a:r>
              <a:rPr lang="ar-SA" sz="2800" smtClean="0">
                <a:cs typeface="B Lotus" pitchFamily="2" charset="-78"/>
              </a:rPr>
              <a:t>آيا آنانكه با او د</a:t>
            </a:r>
            <a:r>
              <a:rPr lang="fa-IR" sz="2800" smtClean="0">
                <a:cs typeface="B Lotus" pitchFamily="2" charset="-78"/>
              </a:rPr>
              <a:t> </a:t>
            </a:r>
            <a:r>
              <a:rPr lang="ar-SA" sz="2800" smtClean="0">
                <a:cs typeface="B Lotus" pitchFamily="2" charset="-78"/>
              </a:rPr>
              <a:t>رسي داشته و مرد</a:t>
            </a:r>
            <a:r>
              <a:rPr lang="fa-IR" sz="2800" smtClean="0">
                <a:cs typeface="B Lotus" pitchFamily="2" charset="-78"/>
              </a:rPr>
              <a:t> </a:t>
            </a:r>
            <a:r>
              <a:rPr lang="ar-SA" sz="2800" smtClean="0">
                <a:cs typeface="B Lotus" pitchFamily="2" charset="-78"/>
              </a:rPr>
              <a:t>ود شده اند؟</a:t>
            </a:r>
            <a:endParaRPr lang="fa-IR" sz="2800" smtClean="0">
              <a:cs typeface="B Lotus" pitchFamily="2" charset="-78"/>
            </a:endParaRPr>
          </a:p>
          <a:p>
            <a:pPr algn="r" rtl="1" eaLnBrk="1" hangingPunct="1">
              <a:defRPr/>
            </a:pPr>
            <a:r>
              <a:rPr lang="ar-SA" sz="2800" smtClean="0">
                <a:cs typeface="B Lotus" pitchFamily="2" charset="-78"/>
              </a:rPr>
              <a:t>آيا آنانكه با او يك د</a:t>
            </a:r>
            <a:r>
              <a:rPr lang="fa-IR" sz="2800" smtClean="0">
                <a:cs typeface="B Lotus" pitchFamily="2" charset="-78"/>
              </a:rPr>
              <a:t> </a:t>
            </a:r>
            <a:r>
              <a:rPr lang="ar-SA" sz="2800" smtClean="0">
                <a:cs typeface="B Lotus" pitchFamily="2" charset="-78"/>
              </a:rPr>
              <a:t>رس داشته اند؟</a:t>
            </a:r>
            <a:endParaRPr lang="en-US" sz="2800" smtClean="0">
              <a:cs typeface="B Lotus" pitchFamily="2" charset="-78"/>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80" name="Rectangle 4"/>
          <p:cNvSpPr>
            <a:spLocks noGrp="1" noChangeArrowheads="1"/>
          </p:cNvSpPr>
          <p:nvPr>
            <p:ph type="ctrTitle" sz="quarter"/>
          </p:nvPr>
        </p:nvSpPr>
        <p:spPr>
          <a:xfrm>
            <a:off x="1042988" y="-346075"/>
            <a:ext cx="7772400" cy="692150"/>
          </a:xfrm>
        </p:spPr>
        <p:txBody>
          <a:bodyPr/>
          <a:lstStyle/>
          <a:p>
            <a:pPr eaLnBrk="1" hangingPunct="1">
              <a:defRPr/>
            </a:pPr>
            <a:endParaRPr lang="en-US" sz="4800" smtClean="0">
              <a:cs typeface="B Lotus" pitchFamily="2" charset="-78"/>
            </a:endParaRPr>
          </a:p>
        </p:txBody>
      </p:sp>
      <p:sp>
        <p:nvSpPr>
          <p:cNvPr id="331781" name="Rectangle 5"/>
          <p:cNvSpPr>
            <a:spLocks noGrp="1" noChangeArrowheads="1"/>
          </p:cNvSpPr>
          <p:nvPr>
            <p:ph type="subTitle" sz="quarter" idx="1"/>
          </p:nvPr>
        </p:nvSpPr>
        <p:spPr>
          <a:xfrm>
            <a:off x="0" y="549275"/>
            <a:ext cx="9144000" cy="5903913"/>
          </a:xfrm>
        </p:spPr>
        <p:txBody>
          <a:bodyPr/>
          <a:lstStyle/>
          <a:p>
            <a:pPr algn="r" rtl="1" eaLnBrk="1" hangingPunct="1">
              <a:lnSpc>
                <a:spcPct val="90000"/>
              </a:lnSpc>
              <a:defRPr/>
            </a:pPr>
            <a:r>
              <a:rPr lang="en-US" b="1" smtClean="0">
                <a:cs typeface="B Lotus" pitchFamily="2" charset="-78"/>
                <a:sym typeface="Symbol" pitchFamily="18" charset="2"/>
              </a:rPr>
              <a:t></a:t>
            </a:r>
            <a:r>
              <a:rPr lang="fa-IR" b="1" smtClean="0">
                <a:cs typeface="B Lotus" pitchFamily="2" charset="-78"/>
                <a:sym typeface="Symbol" pitchFamily="18" charset="2"/>
              </a:rPr>
              <a:t>   </a:t>
            </a:r>
            <a:r>
              <a:rPr lang="fa-IR" b="1" smtClean="0">
                <a:cs typeface="B Lotus" pitchFamily="2" charset="-78"/>
              </a:rPr>
              <a:t> </a:t>
            </a:r>
            <a:r>
              <a:rPr lang="ar-SA" smtClean="0">
                <a:cs typeface="B Lotus" pitchFamily="2" charset="-78"/>
              </a:rPr>
              <a:t>در طيف</a:t>
            </a:r>
            <a:r>
              <a:rPr lang="fa-IR" smtClean="0">
                <a:cs typeface="B Lotus" pitchFamily="2" charset="-78"/>
              </a:rPr>
              <a:t> </a:t>
            </a:r>
            <a:r>
              <a:rPr lang="ar-SA" smtClean="0">
                <a:cs typeface="B Lotus" pitchFamily="2" charset="-78"/>
              </a:rPr>
              <a:t>ها بررسي عقايد و نظرات بدون توجه به </a:t>
            </a:r>
            <a:r>
              <a:rPr lang="fa-IR" smtClean="0">
                <a:cs typeface="B Lotus" pitchFamily="2" charset="-78"/>
              </a:rPr>
              <a:t>         </a:t>
            </a:r>
            <a:r>
              <a:rPr lang="ar-SA" smtClean="0">
                <a:cs typeface="B Lotus" pitchFamily="2" charset="-78"/>
              </a:rPr>
              <a:t>پژوهشگر صورت ميگيرد، لذا بايد بررسي كرد كه:</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را خود شخص تكميل مي كند؟ چقدر فرصت</a:t>
            </a:r>
            <a:endParaRPr lang="fa-IR" smtClean="0">
              <a:cs typeface="B Lotus" pitchFamily="2" charset="-78"/>
            </a:endParaRPr>
          </a:p>
          <a:p>
            <a:pPr algn="r" eaLnBrk="1" hangingPunct="1">
              <a:lnSpc>
                <a:spcPct val="90000"/>
              </a:lnSpc>
              <a:defRPr/>
            </a:pPr>
            <a:r>
              <a:rPr lang="ar-SA" smtClean="0">
                <a:cs typeface="B Lotus" pitchFamily="2" charset="-78"/>
              </a:rPr>
              <a:t>براي انجام آن دارد؟</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را پرسشگر تكميل ميكند؟</a:t>
            </a:r>
            <a:endParaRPr lang="fa-IR" smtClean="0">
              <a:cs typeface="B Lotus" pitchFamily="2" charset="-78"/>
            </a:endParaRPr>
          </a:p>
          <a:p>
            <a:pPr algn="r" eaLnBrk="1" hangingPunct="1">
              <a:lnSpc>
                <a:spcPct val="90000"/>
              </a:lnSpc>
              <a:defRPr/>
            </a:pPr>
            <a:r>
              <a:rPr lang="fa-IR" smtClean="0">
                <a:cs typeface="B Lotus" pitchFamily="2" charset="-78"/>
              </a:rPr>
              <a:t>- </a:t>
            </a:r>
            <a:r>
              <a:rPr lang="ar-SA" smtClean="0">
                <a:cs typeface="B Lotus" pitchFamily="2" charset="-78"/>
              </a:rPr>
              <a:t>آيا پرسشنامه در جمع تكميل مي شود؟</a:t>
            </a:r>
            <a:endParaRPr lang="fa-IR" smtClean="0">
              <a:cs typeface="B Lotus" pitchFamily="2" charset="-78"/>
            </a:endParaRPr>
          </a:p>
          <a:p>
            <a:pPr algn="r" eaLnBrk="1" hangingPunct="1">
              <a:lnSpc>
                <a:spcPct val="90000"/>
              </a:lnSpc>
              <a:defRPr/>
            </a:pPr>
            <a:r>
              <a:rPr lang="ar-SA" smtClean="0">
                <a:cs typeface="B Lotus" pitchFamily="2" charset="-78"/>
              </a:rPr>
              <a:t>در پايان سخن، با توجه به عيوب برشمرده، طيفي پيشنهاد مي شود كه از جهاتي از عيوب طيفهاي پيشين مصون باشد. اساس اين طيف را مقياس ساده(مقياس فاشيسم) تشكيل مي دهد كه راس استكنر مطرح ساخت. فرض كنيد، مطالعه اي در زمينه گرايش</a:t>
            </a:r>
            <a:endParaRPr lang="fa-IR" smtClean="0">
              <a:cs typeface="B Lotus" pitchFamily="2" charset="-78"/>
            </a:endParaRPr>
          </a:p>
          <a:p>
            <a:pPr algn="r" eaLnBrk="1" hangingPunct="1">
              <a:lnSpc>
                <a:spcPct val="90000"/>
              </a:lnSpc>
              <a:defRPr/>
            </a:pPr>
            <a:r>
              <a:rPr lang="ar-SA" smtClean="0">
                <a:cs typeface="B Lotus" pitchFamily="2" charset="-78"/>
              </a:rPr>
              <a:t> به فاشيسم در نظر باشد، شيوه عمل بدين صورت است:</a:t>
            </a:r>
            <a:endParaRPr lang="en-US" smtClean="0">
              <a:cs typeface="B Lotus" pitchFamily="2" charset="-78"/>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4" name="Rectangle 4"/>
          <p:cNvSpPr>
            <a:spLocks noGrp="1" noChangeArrowheads="1"/>
          </p:cNvSpPr>
          <p:nvPr>
            <p:ph type="ctrTitle" sz="quarter"/>
          </p:nvPr>
        </p:nvSpPr>
        <p:spPr>
          <a:xfrm>
            <a:off x="827088" y="260350"/>
            <a:ext cx="7772400" cy="215900"/>
          </a:xfrm>
        </p:spPr>
        <p:txBody>
          <a:bodyPr/>
          <a:lstStyle/>
          <a:p>
            <a:pPr eaLnBrk="1" hangingPunct="1">
              <a:defRPr/>
            </a:pPr>
            <a:endParaRPr lang="en-US" sz="4800" smtClean="0">
              <a:cs typeface="B Lotus" pitchFamily="2" charset="-78"/>
            </a:endParaRPr>
          </a:p>
        </p:txBody>
      </p:sp>
      <p:sp>
        <p:nvSpPr>
          <p:cNvPr id="332805" name="Rectangle 5"/>
          <p:cNvSpPr>
            <a:spLocks noGrp="1" noChangeArrowheads="1"/>
          </p:cNvSpPr>
          <p:nvPr>
            <p:ph type="subTitle" sz="quarter" idx="1"/>
          </p:nvPr>
        </p:nvSpPr>
        <p:spPr>
          <a:xfrm>
            <a:off x="755650" y="620713"/>
            <a:ext cx="7848600" cy="5903912"/>
          </a:xfrm>
        </p:spPr>
        <p:txBody>
          <a:bodyPr/>
          <a:lstStyle/>
          <a:p>
            <a:pPr marL="609600" indent="-609600" algn="r" eaLnBrk="1" hangingPunct="1">
              <a:lnSpc>
                <a:spcPct val="90000"/>
              </a:lnSpc>
              <a:defRPr/>
            </a:pPr>
            <a:r>
              <a:rPr lang="fa-IR" sz="2400" smtClean="0">
                <a:cs typeface="B Lotus" pitchFamily="2" charset="-78"/>
              </a:rPr>
              <a:t>1- </a:t>
            </a:r>
            <a:r>
              <a:rPr lang="ar-SA" sz="2400" smtClean="0">
                <a:cs typeface="B Lotus" pitchFamily="2" charset="-78"/>
              </a:rPr>
              <a:t>در آغاز، فاشيسم تجزيه مي شود، يعني خصوصيات اصلي آن استخراج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مي گردد. مانند: ملي گرايي افراطي، امپرياليسم، نظامي گري، نژادپرستي .... سپس به وزن دادن اين خصوصيات مي پردازيم.</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2- </a:t>
            </a:r>
            <a:r>
              <a:rPr lang="ar-SA" sz="2400" smtClean="0">
                <a:cs typeface="B Lotus" pitchFamily="2" charset="-78"/>
              </a:rPr>
              <a:t>پس از آنكه دقيقاً خصوصيات اصلي و كامل فاشيسم بدست آمد، از هر يك از اين خصوصيات، شاخص يا معرف مي سازيم. فرض كنيد، براي اندازه گيري ميزان گرايش به نژادپرستي شاخصهاي زير پذيرفته شوند: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 آيا معتقد به برتري نژادي هستيد؟</a:t>
            </a:r>
            <a:r>
              <a:rPr lang="fa-IR" sz="2400" smtClean="0">
                <a:cs typeface="B Lotus" pitchFamily="2" charset="-78"/>
              </a:rPr>
              <a:t>      </a:t>
            </a:r>
            <a:r>
              <a:rPr lang="ar-SA" sz="2400" smtClean="0">
                <a:cs typeface="B Lotus" pitchFamily="2" charset="-78"/>
              </a:rPr>
              <a:t>بلي </a:t>
            </a:r>
            <a:r>
              <a:rPr lang="fa-IR" sz="2400" smtClean="0">
                <a:cs typeface="B Lotus" pitchFamily="2" charset="-78"/>
              </a:rPr>
              <a:t>   خير    	</a:t>
            </a:r>
          </a:p>
          <a:p>
            <a:pPr marL="609600" indent="-609600" algn="r" eaLnBrk="1" hangingPunct="1">
              <a:lnSpc>
                <a:spcPct val="90000"/>
              </a:lnSpc>
              <a:defRPr/>
            </a:pPr>
            <a:r>
              <a:rPr lang="ar-SA" sz="2400" smtClean="0">
                <a:cs typeface="B Lotus" pitchFamily="2" charset="-78"/>
              </a:rPr>
              <a:t>اگر بلي، تا چه حد؟</a:t>
            </a:r>
            <a:r>
              <a:rPr lang="fa-IR" sz="2400" smtClean="0">
                <a:cs typeface="B Lotus" pitchFamily="2" charset="-78"/>
              </a:rPr>
              <a:t>           </a:t>
            </a:r>
            <a:r>
              <a:rPr lang="ar-SA" sz="2400" smtClean="0">
                <a:cs typeface="B Lotus" pitchFamily="2" charset="-78"/>
              </a:rPr>
              <a:t>بسيار زياد</a:t>
            </a:r>
            <a:r>
              <a:rPr lang="fa-IR" sz="2400" smtClean="0">
                <a:cs typeface="B Lotus" pitchFamily="2" charset="-78"/>
              </a:rPr>
              <a:t>              </a:t>
            </a:r>
            <a:r>
              <a:rPr lang="ar-SA" sz="2400" smtClean="0">
                <a:cs typeface="B Lotus" pitchFamily="2" charset="-78"/>
              </a:rPr>
              <a:t>زياد</a:t>
            </a:r>
            <a:r>
              <a:rPr lang="fa-IR" sz="2400" smtClean="0">
                <a:cs typeface="B Lotus" pitchFamily="2" charset="-78"/>
              </a:rPr>
              <a:t>               </a:t>
            </a:r>
            <a:r>
              <a:rPr lang="ar-SA" sz="2400" smtClean="0">
                <a:cs typeface="B Lotus" pitchFamily="2" charset="-78"/>
              </a:rPr>
              <a:t>تا حدودي</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 نژاد برتر را كدام نژاد مي دانيد؟ نژادهاي پست كدامند؟ (به ترتيب اولويت)</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1 .... 2 .... 3 ....</a:t>
            </a:r>
          </a:p>
          <a:p>
            <a:pPr marL="609600" indent="-609600" algn="r" eaLnBrk="1" hangingPunct="1">
              <a:lnSpc>
                <a:spcPct val="90000"/>
              </a:lnSpc>
              <a:defRPr/>
            </a:pPr>
            <a:r>
              <a:rPr lang="ar-SA" sz="2400" smtClean="0">
                <a:cs typeface="B Lotus" pitchFamily="2" charset="-78"/>
              </a:rPr>
              <a:t>- معتقد</a:t>
            </a:r>
            <a:r>
              <a:rPr lang="fa-IR" sz="2400" smtClean="0">
                <a:cs typeface="B Lotus" pitchFamily="2" charset="-78"/>
              </a:rPr>
              <a:t> </a:t>
            </a:r>
            <a:r>
              <a:rPr lang="ar-SA" sz="2400" smtClean="0">
                <a:cs typeface="B Lotus" pitchFamily="2" charset="-78"/>
              </a:rPr>
              <a:t>يد نژاد برتر داراي چه خصوصياتي است؟ (به ترتيب اولويت)</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1 .... 2 .... 3 ....</a:t>
            </a:r>
            <a:endParaRPr lang="en-US" sz="2400" smtClean="0">
              <a:cs typeface="B Lotus" pitchFamily="2" charset="-78"/>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8" name="Rectangle 4"/>
          <p:cNvSpPr>
            <a:spLocks noGrp="1" noChangeArrowheads="1"/>
          </p:cNvSpPr>
          <p:nvPr>
            <p:ph type="ctrTitle" sz="quarter"/>
          </p:nvPr>
        </p:nvSpPr>
        <p:spPr>
          <a:xfrm>
            <a:off x="685800" y="260350"/>
            <a:ext cx="7772400" cy="288925"/>
          </a:xfrm>
        </p:spPr>
        <p:txBody>
          <a:bodyPr/>
          <a:lstStyle/>
          <a:p>
            <a:pPr eaLnBrk="1" hangingPunct="1">
              <a:defRPr/>
            </a:pPr>
            <a:endParaRPr lang="en-US" sz="4800" smtClean="0">
              <a:cs typeface="B Lotus" pitchFamily="2" charset="-78"/>
            </a:endParaRPr>
          </a:p>
        </p:txBody>
      </p:sp>
      <p:sp>
        <p:nvSpPr>
          <p:cNvPr id="333829" name="Rectangle 5"/>
          <p:cNvSpPr>
            <a:spLocks noGrp="1" noChangeArrowheads="1"/>
          </p:cNvSpPr>
          <p:nvPr>
            <p:ph type="subTitle" sz="quarter" idx="1"/>
          </p:nvPr>
        </p:nvSpPr>
        <p:spPr>
          <a:xfrm>
            <a:off x="611188" y="836613"/>
            <a:ext cx="7993062" cy="5688012"/>
          </a:xfrm>
        </p:spPr>
        <p:txBody>
          <a:bodyPr/>
          <a:lstStyle/>
          <a:p>
            <a:pPr marL="609600" indent="-609600" algn="r" eaLnBrk="1" hangingPunct="1">
              <a:lnSpc>
                <a:spcPct val="90000"/>
              </a:lnSpc>
              <a:defRPr/>
            </a:pPr>
            <a:r>
              <a:rPr lang="ar-SA" sz="2400" smtClean="0">
                <a:cs typeface="B Lotus" pitchFamily="2" charset="-78"/>
              </a:rPr>
              <a:t>هنگاميكه شاخصها تهيه شدند و هر يك براساس اولويت واهميت وزن يافتند.</a:t>
            </a:r>
            <a:endParaRPr lang="fa-IR" sz="2400" smtClean="0">
              <a:cs typeface="B Lotus" pitchFamily="2" charset="-78"/>
            </a:endParaRPr>
          </a:p>
          <a:p>
            <a:pPr marL="609600" indent="-609600" algn="r" eaLnBrk="1" hangingPunct="1">
              <a:lnSpc>
                <a:spcPct val="90000"/>
              </a:lnSpc>
              <a:defRPr/>
            </a:pPr>
            <a:r>
              <a:rPr lang="ar-SA" sz="2400" smtClean="0">
                <a:cs typeface="B Lotus" pitchFamily="2" charset="-78"/>
              </a:rPr>
              <a:t>الف. وزن دادن به معناي نمره گذاري است. بنابراين، چنانچه در كل نژادپرستي به عنوان يكي از خصوصيات فاشيسم 10 نمره از 100 نمره نهايي را بخود اختصاص داد. بايد شاخصهاي درجه دوم يا سنجه ها نيز هر يك نمره اي بدست آورند.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 </a:t>
            </a:r>
            <a:r>
              <a:rPr lang="ar-SA" sz="2400" smtClean="0">
                <a:cs typeface="B Lotus" pitchFamily="2" charset="-78"/>
              </a:rPr>
              <a:t>ب. بايد طرز برخورد افراد مورد مطالعه با واقعيت موردنظر استاندارد و يكنواخت شود.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3- </a:t>
            </a:r>
            <a:r>
              <a:rPr lang="ar-SA" sz="2400" smtClean="0">
                <a:cs typeface="B Lotus" pitchFamily="2" charset="-78"/>
              </a:rPr>
              <a:t>بايد كل دستگاه طيف مورد آزمون مقدماتي قرار كيرد و نهايي شود. </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4- </a:t>
            </a:r>
            <a:r>
              <a:rPr lang="ar-SA" sz="2400" smtClean="0">
                <a:cs typeface="B Lotus" pitchFamily="2" charset="-78"/>
              </a:rPr>
              <a:t>تعيين جمعيت نمونه و در صورت لزوم شناخت ميزان صلاحيت صورت پذيرد.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5- </a:t>
            </a:r>
            <a:r>
              <a:rPr lang="ar-SA" sz="2400" smtClean="0">
                <a:cs typeface="B Lotus" pitchFamily="2" charset="-78"/>
              </a:rPr>
              <a:t>بايد موقعيت انجام تحقيق از هر نظر همگن، شناخته و كنترل شده باشد.</a:t>
            </a:r>
            <a:endParaRPr lang="fa-IR" sz="2400" smtClean="0">
              <a:cs typeface="B Lotus" pitchFamily="2" charset="-78"/>
            </a:endParaRPr>
          </a:p>
          <a:p>
            <a:pPr marL="609600" indent="-609600" algn="r" eaLnBrk="1" hangingPunct="1">
              <a:lnSpc>
                <a:spcPct val="90000"/>
              </a:lnSpc>
              <a:defRPr/>
            </a:pPr>
            <a:r>
              <a:rPr lang="fa-IR" sz="2400" smtClean="0">
                <a:cs typeface="B Lotus" pitchFamily="2" charset="-78"/>
              </a:rPr>
              <a:t>6- </a:t>
            </a:r>
            <a:r>
              <a:rPr lang="ar-SA" sz="2400" smtClean="0">
                <a:cs typeface="B Lotus" pitchFamily="2" charset="-78"/>
              </a:rPr>
              <a:t>در نهايت، با اعمال طيف، مي توان به هر يك از افراد گفت تا چه حد تمايل به فاشيسم در او هست؟</a:t>
            </a:r>
            <a:endParaRPr lang="en-US" sz="2400" smtClean="0">
              <a:cs typeface="B Lotus" pitchFamily="2" charset="-78"/>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8" name="Rectangle 4"/>
          <p:cNvSpPr>
            <a:spLocks noGrp="1" noChangeArrowheads="1"/>
          </p:cNvSpPr>
          <p:nvPr>
            <p:ph type="ctrTitle" sz="quarter"/>
          </p:nvPr>
        </p:nvSpPr>
        <p:spPr>
          <a:xfrm>
            <a:off x="685800" y="0"/>
            <a:ext cx="7772400" cy="115888"/>
          </a:xfrm>
        </p:spPr>
        <p:txBody>
          <a:bodyPr/>
          <a:lstStyle/>
          <a:p>
            <a:pPr eaLnBrk="1" hangingPunct="1">
              <a:defRPr/>
            </a:pPr>
            <a:endParaRPr lang="en-US" sz="4800" smtClean="0">
              <a:cs typeface="B Lotus" pitchFamily="2" charset="-78"/>
            </a:endParaRPr>
          </a:p>
        </p:txBody>
      </p:sp>
      <p:sp>
        <p:nvSpPr>
          <p:cNvPr id="369669" name="Rectangle 5"/>
          <p:cNvSpPr>
            <a:spLocks noGrp="1" noChangeArrowheads="1"/>
          </p:cNvSpPr>
          <p:nvPr>
            <p:ph type="subTitle" sz="quarter" idx="1"/>
          </p:nvPr>
        </p:nvSpPr>
        <p:spPr>
          <a:xfrm>
            <a:off x="395288" y="188913"/>
            <a:ext cx="8424862" cy="6335712"/>
          </a:xfrm>
        </p:spPr>
        <p:txBody>
          <a:bodyPr/>
          <a:lstStyle/>
          <a:p>
            <a:pPr algn="r" eaLnBrk="1" hangingPunct="1">
              <a:lnSpc>
                <a:spcPct val="80000"/>
              </a:lnSpc>
              <a:defRPr/>
            </a:pPr>
            <a:r>
              <a:rPr lang="ar-SA" sz="2000" smtClean="0">
                <a:cs typeface="B Lotus" pitchFamily="2" charset="-78"/>
              </a:rPr>
              <a:t>مثال دوم را مي توان، سنجش ميزان از خود بيگانگي در يك انسان در نظر گرفت. سنجه هاي آن را مي توان چنين پنداشت:</a:t>
            </a:r>
            <a:endParaRPr lang="fa-IR" sz="2000" smtClean="0">
              <a:cs typeface="B Lotus" pitchFamily="2" charset="-78"/>
            </a:endParaRPr>
          </a:p>
          <a:p>
            <a:pPr algn="r" eaLnBrk="1" hangingPunct="1">
              <a:lnSpc>
                <a:spcPct val="80000"/>
              </a:lnSpc>
              <a:defRPr/>
            </a:pPr>
            <a:r>
              <a:rPr lang="ar-SA" sz="2000" smtClean="0">
                <a:cs typeface="B Lotus" pitchFamily="2" charset="-78"/>
              </a:rPr>
              <a:t>- گاهي احساس مي كنم ديگران از رفتار من سوء استفاده مي كنند.</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ما در لابلاي چرخهاي زندگي موجودات بي ارزشي هستيم.</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آينده چندان اميدوار كننده نيست. </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 بيش از پيش خود را در برابر حوادث دنيا ناتوان مي يابم.</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r>
              <a:rPr lang="fa-IR" sz="2000" smtClean="0">
                <a:cs typeface="B Lotus" pitchFamily="2" charset="-78"/>
              </a:rPr>
              <a:t>  </a:t>
            </a:r>
          </a:p>
          <a:p>
            <a:pPr algn="r" eaLnBrk="1" hangingPunct="1">
              <a:lnSpc>
                <a:spcPct val="80000"/>
              </a:lnSpc>
              <a:defRPr/>
            </a:pPr>
            <a:r>
              <a:rPr lang="ar-SA" sz="2000" smtClean="0">
                <a:cs typeface="B Lotus" pitchFamily="2" charset="-78"/>
              </a:rPr>
              <a:t>- افراد نفوذي بر حوادث جامعه خويش ندارند.</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شديداً موافق</a:t>
            </a:r>
            <a:r>
              <a:rPr lang="fa-IR" sz="2000" smtClean="0">
                <a:cs typeface="B Lotus" pitchFamily="2" charset="-78"/>
              </a:rPr>
              <a:t>           </a:t>
            </a:r>
            <a:r>
              <a:rPr lang="ar-SA" sz="2000" smtClean="0">
                <a:cs typeface="B Lotus" pitchFamily="2" charset="-78"/>
              </a:rPr>
              <a:t>موافق</a:t>
            </a:r>
            <a:r>
              <a:rPr lang="fa-IR" sz="2000" smtClean="0">
                <a:cs typeface="B Lotus" pitchFamily="2" charset="-78"/>
              </a:rPr>
              <a:t>           </a:t>
            </a:r>
            <a:r>
              <a:rPr lang="ar-SA" sz="2000" smtClean="0">
                <a:cs typeface="B Lotus" pitchFamily="2" charset="-78"/>
              </a:rPr>
              <a:t>بي نظر</a:t>
            </a:r>
            <a:r>
              <a:rPr lang="fa-IR" sz="2000" smtClean="0">
                <a:cs typeface="B Lotus" pitchFamily="2" charset="-78"/>
              </a:rPr>
              <a:t>           </a:t>
            </a:r>
            <a:r>
              <a:rPr lang="ar-SA" sz="2000" smtClean="0">
                <a:cs typeface="B Lotus" pitchFamily="2" charset="-78"/>
              </a:rPr>
              <a:t>مخالف</a:t>
            </a:r>
            <a:r>
              <a:rPr lang="fa-IR" sz="2000" smtClean="0">
                <a:cs typeface="B Lotus" pitchFamily="2" charset="-78"/>
              </a:rPr>
              <a:t>           </a:t>
            </a:r>
            <a:r>
              <a:rPr lang="ar-SA" sz="2000" smtClean="0">
                <a:cs typeface="B Lotus" pitchFamily="2" charset="-78"/>
              </a:rPr>
              <a:t>شديداً مخالف</a:t>
            </a:r>
            <a:endParaRPr lang="fa-IR" sz="2000" smtClean="0">
              <a:cs typeface="B Lotus" pitchFamily="2" charset="-78"/>
            </a:endParaRPr>
          </a:p>
          <a:p>
            <a:pPr algn="r" eaLnBrk="1" hangingPunct="1">
              <a:lnSpc>
                <a:spcPct val="80000"/>
              </a:lnSpc>
              <a:defRPr/>
            </a:pPr>
            <a:r>
              <a:rPr lang="ar-SA" sz="2000" smtClean="0">
                <a:cs typeface="B Lotus" pitchFamily="2" charset="-78"/>
              </a:rPr>
              <a:t>حال به هر يك از درجات شدت نمره مي دهيم. </a:t>
            </a:r>
            <a:endParaRPr lang="fa-IR" sz="2000" i="1" smtClean="0">
              <a:cs typeface="B Lotus" pitchFamily="2" charset="-78"/>
            </a:endParaRPr>
          </a:p>
          <a:p>
            <a:pPr algn="r" eaLnBrk="1" hangingPunct="1">
              <a:lnSpc>
                <a:spcPct val="80000"/>
              </a:lnSpc>
              <a:defRPr/>
            </a:pPr>
            <a:r>
              <a:rPr lang="fa-IR" sz="2000" i="1" smtClean="0">
                <a:cs typeface="B Lotus" pitchFamily="2" charset="-78"/>
              </a:rPr>
              <a:t>       </a:t>
            </a:r>
            <a:r>
              <a:rPr lang="ar-SA" sz="2000" i="1" smtClean="0">
                <a:cs typeface="B Lotus" pitchFamily="2" charset="-78"/>
              </a:rPr>
              <a:t>شديداً موافق = 4</a:t>
            </a:r>
            <a:r>
              <a:rPr lang="fa-IR" sz="2000" i="1" smtClean="0">
                <a:cs typeface="B Lotus" pitchFamily="2" charset="-78"/>
              </a:rPr>
              <a:t>      </a:t>
            </a:r>
            <a:r>
              <a:rPr lang="ar-SA" sz="2000" i="1" smtClean="0">
                <a:cs typeface="B Lotus" pitchFamily="2" charset="-78"/>
              </a:rPr>
              <a:t>موافق = 3</a:t>
            </a:r>
            <a:r>
              <a:rPr lang="fa-IR" sz="2000" i="1" smtClean="0">
                <a:cs typeface="B Lotus" pitchFamily="2" charset="-78"/>
              </a:rPr>
              <a:t>     </a:t>
            </a:r>
            <a:r>
              <a:rPr lang="ar-SA" sz="2000" i="1" smtClean="0">
                <a:cs typeface="B Lotus" pitchFamily="2" charset="-78"/>
              </a:rPr>
              <a:t>بي نظر = 2</a:t>
            </a:r>
            <a:r>
              <a:rPr lang="fa-IR" sz="2000" i="1" smtClean="0">
                <a:cs typeface="B Lotus" pitchFamily="2" charset="-78"/>
              </a:rPr>
              <a:t>      </a:t>
            </a:r>
            <a:r>
              <a:rPr lang="ar-SA" sz="2000" i="1" smtClean="0">
                <a:cs typeface="B Lotus" pitchFamily="2" charset="-78"/>
              </a:rPr>
              <a:t>مخالف = 1</a:t>
            </a:r>
            <a:r>
              <a:rPr lang="fa-IR" sz="2000" i="1" smtClean="0">
                <a:cs typeface="B Lotus" pitchFamily="2" charset="-78"/>
              </a:rPr>
              <a:t>      </a:t>
            </a:r>
            <a:r>
              <a:rPr lang="ar-SA" sz="2000" i="1" smtClean="0">
                <a:cs typeface="B Lotus" pitchFamily="2" charset="-78"/>
              </a:rPr>
              <a:t>شديداً مخالف = 0</a:t>
            </a:r>
            <a:endParaRPr lang="fa-IR" sz="2000" smtClean="0">
              <a:cs typeface="B Lotus" pitchFamily="2" charset="-78"/>
            </a:endParaRPr>
          </a:p>
          <a:p>
            <a:pPr algn="r" eaLnBrk="1" hangingPunct="1">
              <a:lnSpc>
                <a:spcPct val="80000"/>
              </a:lnSpc>
              <a:defRPr/>
            </a:pPr>
            <a:r>
              <a:rPr lang="fa-IR" sz="2000" smtClean="0">
                <a:cs typeface="B Lotus" pitchFamily="2" charset="-78"/>
              </a:rPr>
              <a:t> </a:t>
            </a:r>
            <a:r>
              <a:rPr lang="ar-SA" sz="2000" smtClean="0">
                <a:cs typeface="B Lotus" pitchFamily="2" charset="-78"/>
              </a:rPr>
              <a:t>پس پاسخگويي كه به همه پرسشها پاسخ شديداً موافق دهد نمره20دريافت ميدارد</a:t>
            </a:r>
            <a:r>
              <a:rPr lang="fa-IR" sz="2000" smtClean="0">
                <a:cs typeface="B Lotus" pitchFamily="2" charset="-78"/>
              </a:rPr>
              <a:t> </a:t>
            </a:r>
            <a:r>
              <a:rPr lang="ar-SA" sz="2000" smtClean="0">
                <a:cs typeface="B Lotus" pitchFamily="2" charset="-78"/>
              </a:rPr>
              <a:t>كه نشان دهنده شدت </a:t>
            </a:r>
            <a:endParaRPr lang="fa-IR" sz="2000" smtClean="0">
              <a:cs typeface="B Lotus" pitchFamily="2" charset="-78"/>
            </a:endParaRPr>
          </a:p>
          <a:p>
            <a:pPr algn="r" eaLnBrk="1" hangingPunct="1">
              <a:lnSpc>
                <a:spcPct val="80000"/>
              </a:lnSpc>
              <a:defRPr/>
            </a:pPr>
            <a:r>
              <a:rPr lang="ar-SA" sz="2000" smtClean="0">
                <a:cs typeface="B Lotus" pitchFamily="2" charset="-78"/>
              </a:rPr>
              <a:t>حا</a:t>
            </a:r>
            <a:r>
              <a:rPr lang="fa-IR" sz="2000" smtClean="0">
                <a:cs typeface="B Lotus" pitchFamily="2" charset="-78"/>
              </a:rPr>
              <a:t> </a:t>
            </a:r>
            <a:r>
              <a:rPr lang="ar-SA" sz="2000" smtClean="0">
                <a:cs typeface="B Lotus" pitchFamily="2" charset="-78"/>
              </a:rPr>
              <a:t>لت از خودبيگا</a:t>
            </a:r>
            <a:r>
              <a:rPr lang="fa-IR" sz="2000" smtClean="0">
                <a:cs typeface="B Lotus" pitchFamily="2" charset="-78"/>
              </a:rPr>
              <a:t> </a:t>
            </a:r>
            <a:r>
              <a:rPr lang="ar-SA" sz="2000" smtClean="0">
                <a:cs typeface="B Lotus" pitchFamily="2" charset="-78"/>
              </a:rPr>
              <a:t>نگي ا</a:t>
            </a:r>
            <a:r>
              <a:rPr lang="fa-IR" sz="2000" smtClean="0">
                <a:cs typeface="B Lotus" pitchFamily="2" charset="-78"/>
              </a:rPr>
              <a:t> </a:t>
            </a:r>
            <a:r>
              <a:rPr lang="ar-SA" sz="2000" smtClean="0">
                <a:cs typeface="B Lotus" pitchFamily="2" charset="-78"/>
              </a:rPr>
              <a:t>ست و آ</a:t>
            </a:r>
            <a:r>
              <a:rPr lang="fa-IR" sz="2000" smtClean="0">
                <a:cs typeface="B Lotus" pitchFamily="2" charset="-78"/>
              </a:rPr>
              <a:t> </a:t>
            </a:r>
            <a:r>
              <a:rPr lang="ar-SA" sz="2000" smtClean="0">
                <a:cs typeface="B Lotus" pitchFamily="2" charset="-78"/>
              </a:rPr>
              <a:t>نكس كه به همه پرسشها پا</a:t>
            </a:r>
            <a:r>
              <a:rPr lang="fa-IR" sz="2000" smtClean="0">
                <a:cs typeface="B Lotus" pitchFamily="2" charset="-78"/>
              </a:rPr>
              <a:t> </a:t>
            </a:r>
            <a:r>
              <a:rPr lang="ar-SA" sz="2000" smtClean="0">
                <a:cs typeface="B Lotus" pitchFamily="2" charset="-78"/>
              </a:rPr>
              <a:t>سخ شديداً مخا</a:t>
            </a:r>
            <a:r>
              <a:rPr lang="fa-IR" sz="2000" smtClean="0">
                <a:cs typeface="B Lotus" pitchFamily="2" charset="-78"/>
              </a:rPr>
              <a:t> </a:t>
            </a:r>
            <a:r>
              <a:rPr lang="ar-SA" sz="2000" smtClean="0">
                <a:cs typeface="B Lotus" pitchFamily="2" charset="-78"/>
              </a:rPr>
              <a:t>لف دهد نمره صفر</a:t>
            </a:r>
            <a:endParaRPr lang="fa-IR" sz="2000" smtClean="0">
              <a:cs typeface="B Lotus" pitchFamily="2" charset="-78"/>
            </a:endParaRPr>
          </a:p>
          <a:p>
            <a:pPr algn="r" eaLnBrk="1" hangingPunct="1">
              <a:lnSpc>
                <a:spcPct val="80000"/>
              </a:lnSpc>
              <a:defRPr/>
            </a:pPr>
            <a:r>
              <a:rPr lang="ar-SA" sz="2000" smtClean="0">
                <a:cs typeface="B Lotus" pitchFamily="2" charset="-78"/>
              </a:rPr>
              <a:t> دريا</a:t>
            </a:r>
            <a:r>
              <a:rPr lang="fa-IR" sz="2000" smtClean="0">
                <a:cs typeface="B Lotus" pitchFamily="2" charset="-78"/>
              </a:rPr>
              <a:t> </a:t>
            </a:r>
            <a:r>
              <a:rPr lang="ar-SA" sz="2000" smtClean="0">
                <a:cs typeface="B Lotus" pitchFamily="2" charset="-78"/>
              </a:rPr>
              <a:t>فت مي دارد كه نشا</a:t>
            </a:r>
            <a:r>
              <a:rPr lang="fa-IR" sz="2000" smtClean="0">
                <a:cs typeface="B Lotus" pitchFamily="2" charset="-78"/>
              </a:rPr>
              <a:t> </a:t>
            </a:r>
            <a:r>
              <a:rPr lang="ar-SA" sz="2000" smtClean="0">
                <a:cs typeface="B Lotus" pitchFamily="2" charset="-78"/>
              </a:rPr>
              <a:t>ن از فقدا</a:t>
            </a:r>
            <a:r>
              <a:rPr lang="fa-IR" sz="2000" smtClean="0">
                <a:cs typeface="B Lotus" pitchFamily="2" charset="-78"/>
              </a:rPr>
              <a:t> </a:t>
            </a:r>
            <a:r>
              <a:rPr lang="ar-SA" sz="2000" smtClean="0">
                <a:cs typeface="B Lotus" pitchFamily="2" charset="-78"/>
              </a:rPr>
              <a:t>ن از خود</a:t>
            </a:r>
            <a:r>
              <a:rPr lang="fa-IR" sz="2000" smtClean="0">
                <a:cs typeface="B Lotus" pitchFamily="2" charset="-78"/>
              </a:rPr>
              <a:t> </a:t>
            </a:r>
            <a:r>
              <a:rPr lang="ar-SA" sz="2000" smtClean="0">
                <a:cs typeface="B Lotus" pitchFamily="2" charset="-78"/>
              </a:rPr>
              <a:t>بيگا</a:t>
            </a:r>
            <a:r>
              <a:rPr lang="fa-IR" sz="2000" smtClean="0">
                <a:cs typeface="B Lotus" pitchFamily="2" charset="-78"/>
              </a:rPr>
              <a:t> </a:t>
            </a:r>
            <a:r>
              <a:rPr lang="ar-SA" sz="2000" smtClean="0">
                <a:cs typeface="B Lotus" pitchFamily="2" charset="-78"/>
              </a:rPr>
              <a:t>نگي دارد. و افراد ديگر بر حسب ميزان گرا</a:t>
            </a:r>
            <a:r>
              <a:rPr lang="fa-IR" sz="2000" smtClean="0">
                <a:cs typeface="B Lotus" pitchFamily="2" charset="-78"/>
              </a:rPr>
              <a:t> </a:t>
            </a:r>
            <a:r>
              <a:rPr lang="ar-SA" sz="2000" smtClean="0">
                <a:cs typeface="B Lotus" pitchFamily="2" charset="-78"/>
              </a:rPr>
              <a:t>يشي كه به از خود</a:t>
            </a:r>
            <a:r>
              <a:rPr lang="fa-IR" sz="2000" smtClean="0">
                <a:cs typeface="B Lotus" pitchFamily="2" charset="-78"/>
              </a:rPr>
              <a:t> </a:t>
            </a:r>
            <a:r>
              <a:rPr lang="ar-SA" sz="2000" smtClean="0">
                <a:cs typeface="B Lotus" pitchFamily="2" charset="-78"/>
              </a:rPr>
              <a:t>بيگا</a:t>
            </a:r>
            <a:r>
              <a:rPr lang="fa-IR" sz="2000" smtClean="0">
                <a:cs typeface="B Lotus" pitchFamily="2" charset="-78"/>
              </a:rPr>
              <a:t> </a:t>
            </a:r>
            <a:r>
              <a:rPr lang="ar-SA" sz="2000" smtClean="0">
                <a:cs typeface="B Lotus" pitchFamily="2" charset="-78"/>
              </a:rPr>
              <a:t>ن</a:t>
            </a:r>
            <a:r>
              <a:rPr lang="fa-IR" sz="2000" smtClean="0">
                <a:cs typeface="B Lotus" pitchFamily="2" charset="-78"/>
              </a:rPr>
              <a:t>گي </a:t>
            </a:r>
            <a:r>
              <a:rPr lang="ar-SA" sz="2000" smtClean="0">
                <a:cs typeface="B Lotus" pitchFamily="2" charset="-78"/>
              </a:rPr>
              <a:t>نشان مي دهند در ميا</a:t>
            </a:r>
            <a:r>
              <a:rPr lang="fa-IR" sz="2000" smtClean="0">
                <a:cs typeface="B Lotus" pitchFamily="2" charset="-78"/>
              </a:rPr>
              <a:t> </a:t>
            </a:r>
            <a:r>
              <a:rPr lang="ar-SA" sz="2000" smtClean="0">
                <a:cs typeface="B Lotus" pitchFamily="2" charset="-78"/>
              </a:rPr>
              <a:t>نه قرار مي گيرند.</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ctrTitle" sz="quarter"/>
          </p:nvPr>
        </p:nvSpPr>
        <p:spPr>
          <a:xfrm>
            <a:off x="900113" y="260350"/>
            <a:ext cx="7772400" cy="576263"/>
          </a:xfrm>
        </p:spPr>
        <p:txBody>
          <a:bodyPr/>
          <a:lstStyle/>
          <a:p>
            <a:pPr eaLnBrk="1" hangingPunct="1">
              <a:defRPr/>
            </a:pPr>
            <a:r>
              <a:rPr lang="fa-IR" sz="4800" smtClean="0">
                <a:cs typeface="B Lotus" pitchFamily="2" charset="-78"/>
              </a:rPr>
              <a:t>نمونه گيري</a:t>
            </a:r>
            <a:endParaRPr lang="en-US" sz="4800" smtClean="0">
              <a:cs typeface="B Lotus" pitchFamily="2" charset="-78"/>
            </a:endParaRPr>
          </a:p>
        </p:txBody>
      </p:sp>
      <p:sp>
        <p:nvSpPr>
          <p:cNvPr id="387076" name="Rectangle 4"/>
          <p:cNvSpPr>
            <a:spLocks noGrp="1" noChangeArrowheads="1"/>
          </p:cNvSpPr>
          <p:nvPr>
            <p:ph type="subTitle" sz="quarter" idx="1"/>
          </p:nvPr>
        </p:nvSpPr>
        <p:spPr>
          <a:xfrm>
            <a:off x="395288" y="1196975"/>
            <a:ext cx="8353425" cy="5327650"/>
          </a:xfrm>
        </p:spPr>
        <p:txBody>
          <a:bodyPr/>
          <a:lstStyle/>
          <a:p>
            <a:pPr algn="r" eaLnBrk="1" hangingPunct="1">
              <a:defRPr/>
            </a:pPr>
            <a:r>
              <a:rPr lang="fa-IR" smtClean="0">
                <a:cs typeface="B Lotus" pitchFamily="2" charset="-78"/>
              </a:rPr>
              <a:t>    هدف همه نمونه برداري ها در پژوهش هاي علمي تهيه    </a:t>
            </a:r>
          </a:p>
          <a:p>
            <a:pPr algn="r" eaLnBrk="1" hangingPunct="1">
              <a:defRPr/>
            </a:pPr>
            <a:endParaRPr lang="fa-IR" smtClean="0">
              <a:cs typeface="B Lotus" pitchFamily="2" charset="-78"/>
            </a:endParaRPr>
          </a:p>
          <a:p>
            <a:pPr algn="r" eaLnBrk="1" hangingPunct="1">
              <a:defRPr/>
            </a:pPr>
            <a:r>
              <a:rPr lang="fa-IR" smtClean="0">
                <a:cs typeface="B Lotus" pitchFamily="2" charset="-78"/>
              </a:rPr>
              <a:t>    بيانيه هاي دقيق وبا معنا درباره يك گروه بر پايه مطالعه    </a:t>
            </a:r>
          </a:p>
          <a:p>
            <a:pPr algn="r" eaLnBrk="1" hangingPunct="1">
              <a:defRPr/>
            </a:pPr>
            <a:endParaRPr lang="fa-IR" smtClean="0">
              <a:cs typeface="B Lotus" pitchFamily="2" charset="-78"/>
            </a:endParaRPr>
          </a:p>
          <a:p>
            <a:pPr algn="r" eaLnBrk="1" hangingPunct="1">
              <a:defRPr/>
            </a:pPr>
            <a:r>
              <a:rPr lang="fa-IR" smtClean="0">
                <a:cs typeface="B Lotus" pitchFamily="2" charset="-78"/>
              </a:rPr>
              <a:t>   زير مجموعه اي از آن گروه است .</a:t>
            </a:r>
          </a:p>
          <a:p>
            <a:pPr algn="r" eaLnBrk="1" hangingPunct="1">
              <a:defRPr/>
            </a:pPr>
            <a:endParaRPr lang="fa-IR" smtClean="0">
              <a:cs typeface="B Lotus" pitchFamily="2" charset="-78"/>
            </a:endParaRPr>
          </a:p>
          <a:p>
            <a:pPr algn="r" eaLnBrk="1" hangingPunct="1">
              <a:defRPr/>
            </a:pPr>
            <a:r>
              <a:rPr lang="fa-IR" smtClean="0">
                <a:cs typeface="B Lotus" pitchFamily="2" charset="-78"/>
              </a:rPr>
              <a:t>   اين گروه ممكن است مجموعه اي از افراد يا چيزها باشد.</a:t>
            </a:r>
            <a:endParaRPr lang="en-US" smtClean="0">
              <a:cs typeface="B Lotus" pitchFamily="2" charset="-78"/>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eaLnBrk="1" hangingPunct="1">
              <a:defRPr/>
            </a:pPr>
            <a:r>
              <a:rPr lang="fa-IR" sz="4000" smtClean="0">
                <a:cs typeface="B Lotus" pitchFamily="2" charset="-78"/>
              </a:rPr>
              <a:t>نمونه برداري اصولا با توجه به دلايل زير صورت مي گيرد:</a:t>
            </a:r>
            <a:endParaRPr lang="en-US" sz="4000" smtClean="0">
              <a:cs typeface="B Lotus" pitchFamily="2" charset="-78"/>
            </a:endParaRPr>
          </a:p>
        </p:txBody>
      </p:sp>
      <p:sp>
        <p:nvSpPr>
          <p:cNvPr id="392195" name="Rectangle 3"/>
          <p:cNvSpPr>
            <a:spLocks noGrp="1" noChangeArrowheads="1"/>
          </p:cNvSpPr>
          <p:nvPr>
            <p:ph idx="1"/>
          </p:nvPr>
        </p:nvSpPr>
        <p:spPr/>
        <p:txBody>
          <a:bodyPr/>
          <a:lstStyle/>
          <a:p>
            <a:pPr marL="609600" indent="-609600" algn="r" rtl="1" eaLnBrk="1" hangingPunct="1">
              <a:buFontTx/>
              <a:buAutoNum type="arabicPeriod"/>
              <a:defRPr/>
            </a:pPr>
            <a:r>
              <a:rPr lang="fa-IR" sz="2800" smtClean="0">
                <a:cs typeface="B Lotus" pitchFamily="2" charset="-78"/>
              </a:rPr>
              <a:t>قوانين علمي بايد داراي كليت باشد تا بتوان آنها رادر همه مواردي كه موضوع پژوهش درآنها مصداق پيدا مي كند بكار برد.</a:t>
            </a:r>
          </a:p>
          <a:p>
            <a:pPr marL="609600" indent="-609600" algn="r" rtl="1" eaLnBrk="1" hangingPunct="1">
              <a:buFontTx/>
              <a:buAutoNum type="arabicPeriod"/>
              <a:defRPr/>
            </a:pPr>
            <a:r>
              <a:rPr lang="fa-IR" sz="2800" smtClean="0">
                <a:cs typeface="B Lotus" pitchFamily="2" charset="-78"/>
              </a:rPr>
              <a:t> نمونه برداري موجب تسهيل وتسريع كار پژوهش ، صرفه جويي دروقت ،هزينه ونيروي پژوهش مي شود.</a:t>
            </a:r>
          </a:p>
          <a:p>
            <a:pPr marL="609600" indent="-609600" algn="r" rtl="1" eaLnBrk="1" hangingPunct="1">
              <a:buFontTx/>
              <a:buAutoNum type="arabicPeriod"/>
              <a:defRPr/>
            </a:pPr>
            <a:r>
              <a:rPr lang="fa-IR" sz="2800" smtClean="0">
                <a:cs typeface="B Lotus" pitchFamily="2" charset="-78"/>
              </a:rPr>
              <a:t>خودآزمايش يا مشاهده موجب ضايع شدن كل آن چيز يا محصول مي شود .</a:t>
            </a:r>
          </a:p>
          <a:p>
            <a:pPr marL="609600" indent="-609600" algn="r" rtl="1" eaLnBrk="1" hangingPunct="1">
              <a:buFontTx/>
              <a:buAutoNum type="arabicPeriod"/>
              <a:defRPr/>
            </a:pPr>
            <a:r>
              <a:rPr lang="fa-IR" sz="2800" smtClean="0">
                <a:cs typeface="B Lotus" pitchFamily="2" charset="-78"/>
              </a:rPr>
              <a:t>برخي آزمونها تابع حجم نمونه است ودر جامعه روابط ضعيف بين متغيرها مشاهده مي شود لذا بايد نمونه گيري كرد.</a:t>
            </a:r>
            <a:endParaRPr lang="en-US" sz="2800" smtClean="0">
              <a:cs typeface="B Lotus" pitchFamily="2" charset="-78"/>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pPr rtl="1" eaLnBrk="1" hangingPunct="1">
              <a:defRPr/>
            </a:pPr>
            <a:r>
              <a:rPr lang="fa-IR" smtClean="0">
                <a:cs typeface="B Lotus" pitchFamily="2" charset="-78"/>
              </a:rPr>
              <a:t>شيوه هاي نمونه گيري تصادفي</a:t>
            </a:r>
            <a:endParaRPr lang="en-US" smtClean="0">
              <a:cs typeface="B Lotus" pitchFamily="2" charset="-78"/>
            </a:endParaRPr>
          </a:p>
        </p:txBody>
      </p:sp>
      <p:sp>
        <p:nvSpPr>
          <p:cNvPr id="393219" name="Rectangle 3"/>
          <p:cNvSpPr>
            <a:spLocks noGrp="1" noChangeArrowheads="1"/>
          </p:cNvSpPr>
          <p:nvPr>
            <p:ph idx="1"/>
          </p:nvPr>
        </p:nvSpPr>
        <p:spPr>
          <a:xfrm>
            <a:off x="457200" y="1341438"/>
            <a:ext cx="8229600" cy="4784725"/>
          </a:xfrm>
        </p:spPr>
        <p:txBody>
          <a:bodyPr/>
          <a:lstStyle/>
          <a:p>
            <a:pPr marL="609600" indent="-609600" algn="r" rtl="1" eaLnBrk="1" hangingPunct="1">
              <a:buFontTx/>
              <a:buAutoNum type="arabicPeriod"/>
              <a:defRPr/>
            </a:pPr>
            <a:r>
              <a:rPr lang="fa-IR" smtClean="0">
                <a:cs typeface="B Lotus" pitchFamily="2" charset="-78"/>
              </a:rPr>
              <a:t> شيوه چرخ دوار</a:t>
            </a:r>
          </a:p>
          <a:p>
            <a:pPr marL="609600" indent="-609600" algn="r" rtl="1" eaLnBrk="1" hangingPunct="1">
              <a:buFontTx/>
              <a:buAutoNum type="arabicPeriod"/>
              <a:defRPr/>
            </a:pPr>
            <a:r>
              <a:rPr lang="fa-IR" smtClean="0">
                <a:cs typeface="B Lotus" pitchFamily="2" charset="-78"/>
              </a:rPr>
              <a:t> شيوه شانس آزمايي</a:t>
            </a:r>
          </a:p>
          <a:p>
            <a:pPr marL="609600" indent="-609600" algn="r" rtl="1" eaLnBrk="1" hangingPunct="1">
              <a:buFontTx/>
              <a:buAutoNum type="arabicPeriod"/>
              <a:defRPr/>
            </a:pPr>
            <a:r>
              <a:rPr lang="fa-IR" smtClean="0">
                <a:cs typeface="B Lotus" pitchFamily="2" charset="-78"/>
              </a:rPr>
              <a:t>شيوه جدول اعداد تصادفي </a:t>
            </a:r>
            <a:endParaRPr lang="en-US" smtClean="0">
              <a:cs typeface="B Lotus" pitchFamily="2" charset="-78"/>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pPr rtl="1" eaLnBrk="1" hangingPunct="1">
              <a:defRPr/>
            </a:pPr>
            <a:r>
              <a:rPr lang="fa-IR" smtClean="0">
                <a:cs typeface="B Lotus" pitchFamily="2" charset="-78"/>
              </a:rPr>
              <a:t>فرايند نمونه گيري </a:t>
            </a:r>
            <a:endParaRPr lang="en-US" smtClean="0">
              <a:cs typeface="B Lotus" pitchFamily="2" charset="-78"/>
            </a:endParaRPr>
          </a:p>
        </p:txBody>
      </p:sp>
      <p:sp>
        <p:nvSpPr>
          <p:cNvPr id="39424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فرايندي است كه طي آن تعداد ي از واحدها به گونه اي برگزيده مي شوند كه معرف جامعه بزگتري كه از آن انتخاب شده اند باشند.اين گزينش مي تواند به سه گونه زير صورت پذيرد:</a:t>
            </a:r>
          </a:p>
          <a:p>
            <a:pPr algn="r" rtl="1" eaLnBrk="1" hangingPunct="1">
              <a:buFont typeface="Wingdings" pitchFamily="2" charset="2"/>
              <a:buNone/>
              <a:defRPr/>
            </a:pPr>
            <a:r>
              <a:rPr lang="fa-IR" smtClean="0">
                <a:cs typeface="B Lotus" pitchFamily="2" charset="-78"/>
              </a:rPr>
              <a:t>  1- نمونه انباشته يا كومه </a:t>
            </a:r>
          </a:p>
          <a:p>
            <a:pPr algn="r" rtl="1" eaLnBrk="1" hangingPunct="1">
              <a:buFont typeface="Wingdings" pitchFamily="2" charset="2"/>
              <a:buNone/>
              <a:defRPr/>
            </a:pPr>
            <a:r>
              <a:rPr lang="fa-IR" smtClean="0">
                <a:cs typeface="B Lotus" pitchFamily="2" charset="-78"/>
              </a:rPr>
              <a:t>  2- نمونه نظري يا قضاوتي </a:t>
            </a:r>
          </a:p>
          <a:p>
            <a:pPr algn="r" rtl="1" eaLnBrk="1" hangingPunct="1">
              <a:buFont typeface="Wingdings" pitchFamily="2" charset="2"/>
              <a:buNone/>
              <a:defRPr/>
            </a:pPr>
            <a:r>
              <a:rPr lang="fa-IR" smtClean="0">
                <a:cs typeface="B Lotus" pitchFamily="2" charset="-78"/>
              </a:rPr>
              <a:t>  3- نمونه گيري تصادفي </a:t>
            </a:r>
            <a:endParaRPr lang="en-US" smtClean="0">
              <a:cs typeface="B Lotus" pitchFamily="2" charset="-78"/>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eaLnBrk="1" hangingPunct="1">
              <a:defRPr/>
            </a:pPr>
            <a:r>
              <a:rPr lang="fa-IR" smtClean="0">
                <a:cs typeface="B Lotus" pitchFamily="2" charset="-78"/>
              </a:rPr>
              <a:t>1- نمونه ا نبا شته يا كومه</a:t>
            </a:r>
            <a:endParaRPr lang="en-US" smtClean="0">
              <a:cs typeface="B Lotus" pitchFamily="2" charset="-78"/>
            </a:endParaRPr>
          </a:p>
        </p:txBody>
      </p:sp>
      <p:sp>
        <p:nvSpPr>
          <p:cNvPr id="3952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اين نوع نمونه ها از لحاظ علمي بي ارزش هستند زيرا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شواهدي د ردست نيست كه نشان دهد چنين نمونه اي معرف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جامعه است .</a:t>
            </a:r>
            <a:endParaRPr lang="en-US" smtClean="0">
              <a:cs typeface="B Lotus" pitchFamily="2"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fa-IR" smtClean="0">
                <a:cs typeface="B Lotus" pitchFamily="2" charset="-78"/>
              </a:rPr>
              <a:t>روشهاي توسعه مفاهيم</a:t>
            </a:r>
            <a:endParaRPr lang="en-US" smtClean="0">
              <a:cs typeface="B Lotus" pitchFamily="2" charset="-78"/>
            </a:endParaRPr>
          </a:p>
        </p:txBody>
      </p:sp>
      <p:sp>
        <p:nvSpPr>
          <p:cNvPr id="28675" name="Rectangle 3"/>
          <p:cNvSpPr>
            <a:spLocks noGrp="1" noChangeArrowheads="1"/>
          </p:cNvSpPr>
          <p:nvPr>
            <p:ph idx="1"/>
          </p:nvPr>
        </p:nvSpPr>
        <p:spPr/>
        <p:txBody>
          <a:bodyPr/>
          <a:lstStyle/>
          <a:p>
            <a:pPr algn="r" rtl="1" eaLnBrk="1" hangingPunct="1">
              <a:defRPr/>
            </a:pPr>
            <a:r>
              <a:rPr lang="fa-IR" smtClean="0">
                <a:cs typeface="B Lotus" pitchFamily="2" charset="-78"/>
              </a:rPr>
              <a:t> توسعه وگسترش يا ادراك يك مفهوم نظري “توضيح” ناميده مي شود.از مفاهيم نظري به عنوان وسايل تفكر استفاده مي شود.</a:t>
            </a:r>
          </a:p>
          <a:p>
            <a:pPr algn="r" rtl="1" eaLnBrk="1" hangingPunct="1">
              <a:defRPr/>
            </a:pPr>
            <a:r>
              <a:rPr lang="fa-IR" smtClean="0">
                <a:cs typeface="B Lotus" pitchFamily="2" charset="-78"/>
              </a:rPr>
              <a:t>توسعه وگسترش يا ادراك يك مفهوم تجربي  “تعريف”  ناميده مي شود. مفاهيم  تجربي ،ابزاري هستند كه از</a:t>
            </a:r>
          </a:p>
          <a:p>
            <a:pPr algn="r" rtl="1" eaLnBrk="1" hangingPunct="1">
              <a:buFont typeface="Wingdings" pitchFamily="2" charset="2"/>
              <a:buNone/>
              <a:defRPr/>
            </a:pPr>
            <a:r>
              <a:rPr lang="fa-IR" smtClean="0">
                <a:cs typeface="B Lotus" pitchFamily="2" charset="-78"/>
              </a:rPr>
              <a:t>   طريق آنها آزمون تفكر از مشاهده استفاده مي شود.</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pPr eaLnBrk="1" hangingPunct="1">
              <a:defRPr/>
            </a:pPr>
            <a:r>
              <a:rPr lang="fa-IR" smtClean="0">
                <a:cs typeface="B Lotus" pitchFamily="2" charset="-78"/>
              </a:rPr>
              <a:t>2- نمونه نظري يا قضاوتي</a:t>
            </a:r>
            <a:endParaRPr lang="en-US" smtClean="0">
              <a:cs typeface="B Lotus" pitchFamily="2" charset="-78"/>
            </a:endParaRPr>
          </a:p>
        </p:txBody>
      </p:sp>
      <p:sp>
        <p:nvSpPr>
          <p:cNvPr id="3962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گزينش بخشي ازجامعه كه اعضاي آن بر پايه داوري شخص</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پژوهنده مشخص مي شود.</a:t>
            </a:r>
            <a:endParaRPr lang="en-US" smtClean="0">
              <a:cs typeface="B Lotus" pitchFamily="2" charset="-78"/>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pPr eaLnBrk="1" hangingPunct="1">
              <a:defRPr/>
            </a:pPr>
            <a:r>
              <a:rPr lang="fa-IR" smtClean="0">
                <a:cs typeface="B Lotus" pitchFamily="2" charset="-78"/>
              </a:rPr>
              <a:t>3- نمونه گيري تصادفي</a:t>
            </a:r>
            <a:endParaRPr lang="en-US" smtClean="0">
              <a:cs typeface="B Lotus" pitchFamily="2" charset="-78"/>
            </a:endParaRPr>
          </a:p>
        </p:txBody>
      </p:sp>
      <p:sp>
        <p:nvSpPr>
          <p:cNvPr id="397315" name="Rectangle 3"/>
          <p:cNvSpPr>
            <a:spLocks noGrp="1" noChangeArrowheads="1"/>
          </p:cNvSpPr>
          <p:nvPr>
            <p:ph idx="1"/>
          </p:nvPr>
        </p:nvSpPr>
        <p:spPr>
          <a:xfrm>
            <a:off x="457200" y="1341438"/>
            <a:ext cx="8229600" cy="5183187"/>
          </a:xfrm>
        </p:spPr>
        <p:txBody>
          <a:bodyPr/>
          <a:lstStyle/>
          <a:p>
            <a:pPr algn="r" rtl="1" eaLnBrk="1" hangingPunct="1">
              <a:buFont typeface="Wingdings" pitchFamily="2" charset="2"/>
              <a:buNone/>
              <a:defRPr/>
            </a:pPr>
            <a:r>
              <a:rPr lang="fa-IR" smtClean="0">
                <a:cs typeface="B Lotus" pitchFamily="2" charset="-78"/>
              </a:rPr>
              <a:t>     روشي براي انتخاب بخشي از جامعه يا كل ، به گونه اي كه همه نمونه هاي ممكن كه داراي تعدا ثابت هستند براي انتخاب شدن احتمال يكسان داشته باشند.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گاهي نمونه گيري تصادفي را نمونه گيري احتمالي</a:t>
            </a:r>
          </a:p>
          <a:p>
            <a:pPr algn="r" rtl="1" eaLnBrk="1" hangingPunct="1">
              <a:buFont typeface="Wingdings" pitchFamily="2" charset="2"/>
              <a:buNone/>
              <a:defRPr/>
            </a:pPr>
            <a:r>
              <a:rPr lang="fa-IR" smtClean="0">
                <a:cs typeface="B Lotus" pitchFamily="2" charset="-78"/>
              </a:rPr>
              <a:t>    مي گويند وهرگاه دراين نوع نمونه گيري ،عنصر انتخاب شده ،دوباره به جامعه برگردانده شود، نمونه گيري را با جايگزيني مي نامند.</a:t>
            </a:r>
            <a:endParaRPr lang="en-US" smtClean="0">
              <a:cs typeface="B Lotus" pitchFamily="2" charset="-78"/>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defRPr/>
            </a:pPr>
            <a:r>
              <a:rPr lang="fa-IR" smtClean="0">
                <a:cs typeface="B Lotus" pitchFamily="2" charset="-78"/>
              </a:rPr>
              <a:t>جامعه آماري ونمونه آماري </a:t>
            </a:r>
            <a:endParaRPr lang="en-US" smtClean="0">
              <a:cs typeface="B Lotus" pitchFamily="2" charset="-78"/>
            </a:endParaRPr>
          </a:p>
        </p:txBody>
      </p:sp>
      <p:sp>
        <p:nvSpPr>
          <p:cNvPr id="398339" name="Rectangle 3"/>
          <p:cNvSpPr>
            <a:spLocks noGrp="1" noChangeArrowheads="1"/>
          </p:cNvSpPr>
          <p:nvPr>
            <p:ph idx="1"/>
          </p:nvPr>
        </p:nvSpPr>
        <p:spPr/>
        <p:txBody>
          <a:bodyPr/>
          <a:lstStyle/>
          <a:p>
            <a:pPr algn="r" rtl="1" eaLnBrk="1" hangingPunct="1">
              <a:defRPr/>
            </a:pPr>
            <a:r>
              <a:rPr lang="fa-IR" sz="2800" smtClean="0">
                <a:cs typeface="B Lotus" pitchFamily="2" charset="-78"/>
              </a:rPr>
              <a:t>جامعه آماري :</a:t>
            </a:r>
          </a:p>
          <a:p>
            <a:pPr algn="r" rtl="1" eaLnBrk="1" hangingPunct="1">
              <a:buFont typeface="Wingdings" pitchFamily="2" charset="2"/>
              <a:buNone/>
              <a:defRPr/>
            </a:pPr>
            <a:r>
              <a:rPr lang="fa-IR" sz="2800" smtClean="0">
                <a:cs typeface="B Lotus" pitchFamily="2" charset="-78"/>
              </a:rPr>
              <a:t>      مجموعه واحدهايي كه حداقل در يك صفت مشترك باشند يك جامعه آماري را مشخص مي سازند ومعمولا آن را با </a:t>
            </a:r>
            <a:r>
              <a:rPr lang="en-US" sz="2800" smtClean="0">
                <a:cs typeface="B Lotus" pitchFamily="2" charset="-78"/>
              </a:rPr>
              <a:t>N</a:t>
            </a:r>
            <a:r>
              <a:rPr lang="fa-IR" sz="2800" smtClean="0">
                <a:cs typeface="B Lotus" pitchFamily="2" charset="-78"/>
              </a:rPr>
              <a:t> نمايش </a:t>
            </a:r>
          </a:p>
          <a:p>
            <a:pPr algn="r" rtl="1" eaLnBrk="1" hangingPunct="1">
              <a:buFont typeface="Wingdings" pitchFamily="2" charset="2"/>
              <a:buNone/>
              <a:defRPr/>
            </a:pPr>
            <a:r>
              <a:rPr lang="fa-IR" sz="2800" smtClean="0">
                <a:cs typeface="B Lotus" pitchFamily="2" charset="-78"/>
              </a:rPr>
              <a:t>    مي دهند .</a:t>
            </a:r>
          </a:p>
          <a:p>
            <a:pPr algn="r" rtl="1" eaLnBrk="1" hangingPunct="1">
              <a:defRPr/>
            </a:pPr>
            <a:r>
              <a:rPr lang="fa-IR" sz="2800" smtClean="0">
                <a:cs typeface="B Lotus" pitchFamily="2" charset="-78"/>
              </a:rPr>
              <a:t>نمونه آماري :</a:t>
            </a:r>
          </a:p>
          <a:p>
            <a:pPr algn="r" rtl="1" eaLnBrk="1" hangingPunct="1">
              <a:buFont typeface="Wingdings" pitchFamily="2" charset="2"/>
              <a:buNone/>
              <a:defRPr/>
            </a:pPr>
            <a:r>
              <a:rPr lang="fa-IR" sz="2800" smtClean="0">
                <a:cs typeface="B Lotus" pitchFamily="2" charset="-78"/>
              </a:rPr>
              <a:t>      عبارت است از مجموعه اي از نشا نه ها كه از يك قسمت ،يك گروه يا جامعه اي بزگتر انتخاب مي شود،به طوري كه اين مجموعه معرف كيفيات وويژگي هاي آن قسمت ، گروه يا جامعه بزرگتر باشد ومعمولا آن را با</a:t>
            </a:r>
            <a:r>
              <a:rPr lang="en-US" sz="2800" smtClean="0">
                <a:cs typeface="B Lotus" pitchFamily="2" charset="-78"/>
              </a:rPr>
              <a:t>n </a:t>
            </a:r>
            <a:r>
              <a:rPr lang="fa-IR" sz="2800" smtClean="0">
                <a:cs typeface="B Lotus" pitchFamily="2" charset="-78"/>
              </a:rPr>
              <a:t> نمايش مي دهند.</a:t>
            </a:r>
            <a:endParaRPr lang="en-US" sz="2800" smtClean="0">
              <a:cs typeface="B Lotus" pitchFamily="2" charset="-78"/>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ChangeArrowheads="1"/>
          </p:cNvSpPr>
          <p:nvPr>
            <p:ph type="title"/>
          </p:nvPr>
        </p:nvSpPr>
        <p:spPr/>
        <p:txBody>
          <a:bodyPr/>
          <a:lstStyle/>
          <a:p>
            <a:pPr eaLnBrk="1" hangingPunct="1">
              <a:defRPr/>
            </a:pPr>
            <a:r>
              <a:rPr lang="fa-IR" smtClean="0">
                <a:cs typeface="B Lotus" pitchFamily="2" charset="-78"/>
              </a:rPr>
              <a:t>برداشت ها از تصا د في بودن </a:t>
            </a:r>
            <a:endParaRPr lang="en-US" smtClean="0">
              <a:cs typeface="B Lotus" pitchFamily="2" charset="-78"/>
            </a:endParaRPr>
          </a:p>
        </p:txBody>
      </p:sp>
      <p:sp>
        <p:nvSpPr>
          <p:cNvPr id="3993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از تصادفي بودن برداشتهاي مختلفي مي شود كه به تعدادي از آنها اشاره مي كنيم :</a:t>
            </a:r>
          </a:p>
          <a:p>
            <a:pPr algn="r" rtl="1" eaLnBrk="1" hangingPunct="1">
              <a:buFont typeface="Wingdings" pitchFamily="2" charset="2"/>
              <a:buNone/>
              <a:defRPr/>
            </a:pPr>
            <a:r>
              <a:rPr lang="fa-IR" smtClean="0">
                <a:cs typeface="B Lotus" pitchFamily="2" charset="-78"/>
              </a:rPr>
              <a:t>  1- يك نوع احساس ذهني است كه با فقدان هد گونه نظم ونقشه ازپيش اند يشيده شده باشد.</a:t>
            </a:r>
          </a:p>
          <a:p>
            <a:pPr algn="r" rtl="1" eaLnBrk="1" hangingPunct="1">
              <a:buFont typeface="Wingdings" pitchFamily="2" charset="2"/>
              <a:buNone/>
              <a:defRPr/>
            </a:pPr>
            <a:r>
              <a:rPr lang="fa-IR" smtClean="0">
                <a:cs typeface="B Lotus" pitchFamily="2" charset="-78"/>
              </a:rPr>
              <a:t>  2-تساوي احتمال بروز حوادث </a:t>
            </a:r>
          </a:p>
          <a:p>
            <a:pPr algn="r" rtl="1" eaLnBrk="1" hangingPunct="1">
              <a:buFont typeface="Wingdings" pitchFamily="2" charset="2"/>
              <a:buNone/>
              <a:defRPr/>
            </a:pPr>
            <a:r>
              <a:rPr lang="fa-IR" smtClean="0">
                <a:cs typeface="B Lotus" pitchFamily="2" charset="-78"/>
              </a:rPr>
              <a:t>  3- اعمال وروش هايي كه استفاده از آنها امكان پيش بيني دقيق حوادث مورد نظر را از بين مي برد.</a:t>
            </a:r>
            <a:endParaRPr lang="en-US" smtClean="0">
              <a:cs typeface="B Lotus" pitchFamily="2" charset="-78"/>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pPr eaLnBrk="1" hangingPunct="1">
              <a:defRPr/>
            </a:pPr>
            <a:r>
              <a:rPr lang="fa-IR" smtClean="0">
                <a:cs typeface="B Lotus" pitchFamily="2" charset="-78"/>
              </a:rPr>
              <a:t>تعيين ساختار جامعه آماري وويژگي هاي آن </a:t>
            </a:r>
            <a:endParaRPr lang="en-US" smtClean="0">
              <a:cs typeface="B Lotus" pitchFamily="2" charset="-78"/>
            </a:endParaRPr>
          </a:p>
        </p:txBody>
      </p:sp>
      <p:sp>
        <p:nvSpPr>
          <p:cNvPr id="40038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بطور كلي چهار نوع ساختار جمعيتي وجود دارد كه هر جمعيتي را با توجه به مشخصات وويژگيهاي آن مي توان در يكي از ساختارهاي چهارگانه موردبررسي قرار داد:</a:t>
            </a:r>
          </a:p>
          <a:p>
            <a:pPr algn="r" rtl="1" eaLnBrk="1" hangingPunct="1">
              <a:buFont typeface="Wingdings" pitchFamily="2" charset="2"/>
              <a:buNone/>
              <a:defRPr/>
            </a:pPr>
            <a:r>
              <a:rPr lang="fa-IR" smtClean="0">
                <a:cs typeface="B Lotus" pitchFamily="2" charset="-78"/>
              </a:rPr>
              <a:t>  1- تجانس ويكپارچگي جمعيت آماري</a:t>
            </a:r>
          </a:p>
          <a:p>
            <a:pPr algn="r" rtl="1" eaLnBrk="1" hangingPunct="1">
              <a:buFont typeface="Wingdings" pitchFamily="2" charset="2"/>
              <a:buNone/>
              <a:defRPr/>
            </a:pPr>
            <a:r>
              <a:rPr lang="fa-IR" smtClean="0">
                <a:cs typeface="B Lotus" pitchFamily="2" charset="-78"/>
              </a:rPr>
              <a:t>  2- وجود قشرها وطبقات مختلف جمعيت آماري</a:t>
            </a:r>
          </a:p>
          <a:p>
            <a:pPr algn="r" rtl="1" eaLnBrk="1" hangingPunct="1">
              <a:buFont typeface="Wingdings" pitchFamily="2" charset="2"/>
              <a:buNone/>
              <a:defRPr/>
            </a:pPr>
            <a:r>
              <a:rPr lang="fa-IR" smtClean="0">
                <a:cs typeface="B Lotus" pitchFamily="2" charset="-78"/>
              </a:rPr>
              <a:t>  3- وجود نسبتها يا درصدها درجمعيت آماري</a:t>
            </a:r>
          </a:p>
          <a:p>
            <a:pPr algn="r" rtl="1" eaLnBrk="1" hangingPunct="1">
              <a:buFont typeface="Wingdings" pitchFamily="2" charset="2"/>
              <a:buNone/>
              <a:defRPr/>
            </a:pPr>
            <a:r>
              <a:rPr lang="fa-IR" smtClean="0">
                <a:cs typeface="B Lotus" pitchFamily="2" charset="-78"/>
              </a:rPr>
              <a:t>  4- مختلط بودن ويژگي ها درجمعيت آماري</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lstStyle/>
          <a:p>
            <a:pPr eaLnBrk="1" hangingPunct="1">
              <a:defRPr/>
            </a:pPr>
            <a:r>
              <a:rPr lang="fa-IR" smtClean="0">
                <a:cs typeface="B Lotus" pitchFamily="2" charset="-78"/>
              </a:rPr>
              <a:t>1- تجا نس ويكپارچگي جمعيت آماري</a:t>
            </a:r>
            <a:endParaRPr lang="en-US" smtClean="0">
              <a:cs typeface="B Lotus" pitchFamily="2" charset="-78"/>
            </a:endParaRPr>
          </a:p>
        </p:txBody>
      </p:sp>
      <p:sp>
        <p:nvSpPr>
          <p:cNvPr id="40141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جمعيت مورد نظر داراي ساختار هاي متجانس ويكپارچه مي باشد وافراد آن در يك مشخصه يا ويژگي غالب مشترك هستند وهمين امر نشان بارز ساختار متجانس جمعيت ياد شده مي باشد.</a:t>
            </a:r>
          </a:p>
          <a:p>
            <a:pPr algn="r" rtl="1" eaLnBrk="1" hangingPunct="1">
              <a:buFont typeface="Wingdings" pitchFamily="2" charset="2"/>
              <a:buNone/>
              <a:defRPr/>
            </a:pPr>
            <a:r>
              <a:rPr lang="fa-IR" smtClean="0">
                <a:cs typeface="B Lotus" pitchFamily="2" charset="-78"/>
              </a:rPr>
              <a:t>        هرگاه ساختار جمعيتي ، يكدست ومنسجم باشد روش </a:t>
            </a:r>
          </a:p>
          <a:p>
            <a:pPr algn="r" rtl="1" eaLnBrk="1" hangingPunct="1">
              <a:buFont typeface="Wingdings" pitchFamily="2" charset="2"/>
              <a:buNone/>
              <a:defRPr/>
            </a:pPr>
            <a:r>
              <a:rPr lang="fa-IR" smtClean="0">
                <a:cs typeface="B Lotus" pitchFamily="2" charset="-78"/>
              </a:rPr>
              <a:t>     نمونه گيري مناسب با روش نمونه گيري تصادفي ساده مي باشد. </a:t>
            </a:r>
          </a:p>
          <a:p>
            <a:pPr algn="r" rtl="1" eaLnBrk="1" hangingPunct="1">
              <a:buFont typeface="Wingdings" pitchFamily="2" charset="2"/>
              <a:buNone/>
              <a:defRPr/>
            </a:pPr>
            <a:r>
              <a:rPr lang="fa-IR" smtClean="0">
                <a:cs typeface="B Lotus" pitchFamily="2" charset="-78"/>
              </a:rPr>
              <a:t>  مثال:كارمنداني كه از نظر مدرك تحصيلي ليسانس هستند.</a:t>
            </a:r>
            <a:endParaRPr lang="en-US" smtClean="0">
              <a:cs typeface="B Lotus" pitchFamily="2" charset="-78"/>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pPr eaLnBrk="1" hangingPunct="1">
              <a:defRPr/>
            </a:pPr>
            <a:r>
              <a:rPr lang="fa-IR" sz="4000" smtClean="0">
                <a:cs typeface="B Lotus" pitchFamily="2" charset="-78"/>
              </a:rPr>
              <a:t>2- وجود قشرها وطبقات مختلف جمعيت آماري</a:t>
            </a:r>
            <a:br>
              <a:rPr lang="fa-IR" sz="4000" smtClean="0">
                <a:cs typeface="B Lotus" pitchFamily="2" charset="-78"/>
              </a:rPr>
            </a:br>
            <a:endParaRPr lang="en-US" sz="4000" smtClean="0">
              <a:cs typeface="B Lotus" pitchFamily="2" charset="-78"/>
            </a:endParaRPr>
          </a:p>
        </p:txBody>
      </p:sp>
      <p:sp>
        <p:nvSpPr>
          <p:cNvPr id="402435" name="Rectangle 3"/>
          <p:cNvSpPr>
            <a:spLocks noGrp="1" noChangeArrowheads="1"/>
          </p:cNvSpPr>
          <p:nvPr>
            <p:ph idx="1"/>
          </p:nvPr>
        </p:nvSpPr>
        <p:spPr>
          <a:xfrm>
            <a:off x="457200" y="1196975"/>
            <a:ext cx="8229600" cy="4824413"/>
          </a:xfrm>
        </p:spPr>
        <p:txBody>
          <a:bodyPr/>
          <a:lstStyle/>
          <a:p>
            <a:pPr algn="r" rtl="1" eaLnBrk="1" hangingPunct="1">
              <a:lnSpc>
                <a:spcPct val="80000"/>
              </a:lnSpc>
              <a:buFont typeface="Wingdings" pitchFamily="2" charset="2"/>
              <a:buNone/>
              <a:defRPr/>
            </a:pPr>
            <a:r>
              <a:rPr lang="fa-IR" sz="2800" smtClean="0">
                <a:cs typeface="B Lotus" pitchFamily="2" charset="-78"/>
              </a:rPr>
              <a:t>        ساختار جمعيت اصلي ، متشكل از قشرها وطبقات گوناگون </a:t>
            </a:r>
          </a:p>
          <a:p>
            <a:pPr algn="r" rtl="1" eaLnBrk="1" hangingPunct="1">
              <a:lnSpc>
                <a:spcPct val="80000"/>
              </a:lnSpc>
              <a:buFont typeface="Wingdings" pitchFamily="2" charset="2"/>
              <a:buNone/>
              <a:defRPr/>
            </a:pPr>
            <a:r>
              <a:rPr lang="fa-IR" sz="2800" smtClean="0">
                <a:cs typeface="B Lotus" pitchFamily="2" charset="-78"/>
              </a:rPr>
              <a:t>      مي باشد به طوري كه هر قشر وطبقه اي متفاوت از د يگر</a:t>
            </a:r>
          </a:p>
          <a:p>
            <a:pPr algn="r" rtl="1" eaLnBrk="1" hangingPunct="1">
              <a:lnSpc>
                <a:spcPct val="80000"/>
              </a:lnSpc>
              <a:buFont typeface="Wingdings" pitchFamily="2" charset="2"/>
              <a:buNone/>
              <a:defRPr/>
            </a:pPr>
            <a:r>
              <a:rPr lang="fa-IR" sz="2800" smtClean="0">
                <a:cs typeface="B Lotus" pitchFamily="2" charset="-78"/>
              </a:rPr>
              <a:t>      قشرها وطبقات مي باشد.</a:t>
            </a:r>
          </a:p>
          <a:p>
            <a:pPr algn="r" rtl="1" eaLnBrk="1" hangingPunct="1">
              <a:lnSpc>
                <a:spcPct val="80000"/>
              </a:lnSpc>
              <a:buFont typeface="Wingdings" pitchFamily="2" charset="2"/>
              <a:buNone/>
              <a:defRPr/>
            </a:pPr>
            <a:r>
              <a:rPr lang="fa-IR" sz="2800" smtClean="0">
                <a:cs typeface="B Lotus" pitchFamily="2" charset="-78"/>
              </a:rPr>
              <a:t>       هر گاه ساختار جمعيت از قشرها وطبقات گوناگوني بوجود </a:t>
            </a:r>
          </a:p>
          <a:p>
            <a:pPr algn="r" rtl="1" eaLnBrk="1" hangingPunct="1">
              <a:lnSpc>
                <a:spcPct val="80000"/>
              </a:lnSpc>
              <a:buFont typeface="Wingdings" pitchFamily="2" charset="2"/>
              <a:buNone/>
              <a:defRPr/>
            </a:pPr>
            <a:r>
              <a:rPr lang="fa-IR" sz="2800" smtClean="0">
                <a:cs typeface="B Lotus" pitchFamily="2" charset="-78"/>
              </a:rPr>
              <a:t>     آمده باشد  براي نمونه گيري از آن مناسب ترين روش ،  روش          نمونه گيري قشر بندي ساده مي باشد. </a:t>
            </a: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مثال : جمعيت بر حسب درآمد را مي توان متشكل از اقشار با درآمدهاي متفاوت درنظر گرفت .</a:t>
            </a:r>
            <a:endParaRPr lang="en-US" sz="2800" smtClean="0">
              <a:cs typeface="B Lotus" pitchFamily="2" charset="-78"/>
            </a:endParaRP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pPr eaLnBrk="1" hangingPunct="1">
              <a:defRPr/>
            </a:pPr>
            <a:r>
              <a:rPr lang="fa-IR" smtClean="0">
                <a:cs typeface="B Lotus" pitchFamily="2" charset="-78"/>
              </a:rPr>
              <a:t>3- وجود نسبتها يا درصدها درجمعيت آماري</a:t>
            </a:r>
            <a:endParaRPr lang="en-US" smtClean="0">
              <a:cs typeface="B Lotus" pitchFamily="2" charset="-78"/>
            </a:endParaRPr>
          </a:p>
        </p:txBody>
      </p:sp>
      <p:sp>
        <p:nvSpPr>
          <p:cNvPr id="40345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هنگامي كه ساختار جمعيت از قشرها وطبقاتي با نسبت ها يا درصدهاي معيني بوجود  آمده باشد جمعيت مزبور را اصطلاحا جمعيت با ساختار قشر بندي نسبي مي نا مند . براي نمونه گيري از آن مناسب ترين روش ،  روش          نمونه گيري قشر بندي نسبي مي باشد. </a:t>
            </a:r>
          </a:p>
          <a:p>
            <a:pPr algn="r" rtl="1" eaLnBrk="1" hangingPunct="1">
              <a:lnSpc>
                <a:spcPct val="90000"/>
              </a:lnSpc>
              <a:buFont typeface="Wingdings" pitchFamily="2" charset="2"/>
              <a:buNone/>
              <a:defRPr/>
            </a:pPr>
            <a:r>
              <a:rPr lang="fa-IR" smtClean="0">
                <a:cs typeface="B Lotus" pitchFamily="2" charset="-78"/>
              </a:rPr>
              <a:t>       مثال : اطلاعاتي درباره تعداد افراد هر قشر دراختيار ما  باشد ، مثلا قشر اول با درآمد زير 30 هزارتومان (59%)،قشردوم بادرآمد 30 تا60 هزار تومان(28%) و....</a:t>
            </a:r>
            <a:endParaRPr lang="en-US" smtClean="0">
              <a:cs typeface="B Lotus" pitchFamily="2" charset="-78"/>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395288" y="981075"/>
            <a:ext cx="8218487" cy="638175"/>
          </a:xfrm>
        </p:spPr>
        <p:txBody>
          <a:bodyPr/>
          <a:lstStyle/>
          <a:p>
            <a:pPr eaLnBrk="1" hangingPunct="1">
              <a:defRPr/>
            </a:pPr>
            <a:r>
              <a:rPr lang="fa-IR" sz="4000" smtClean="0">
                <a:cs typeface="B Lotus" pitchFamily="2" charset="-78"/>
              </a:rPr>
              <a:t>4- مختلط بودن ويژگي ها درجمعيت آماري</a:t>
            </a:r>
            <a:r>
              <a:rPr lang="en-US" sz="4000" smtClean="0">
                <a:cs typeface="B Lotus" pitchFamily="2" charset="-78"/>
              </a:rPr>
              <a:t/>
            </a:r>
            <a:br>
              <a:rPr lang="en-US" sz="4000" smtClean="0">
                <a:cs typeface="B Lotus" pitchFamily="2" charset="-78"/>
              </a:rPr>
            </a:b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04483" name="Rectangle 3"/>
          <p:cNvSpPr>
            <a:spLocks noGrp="1" noChangeArrowheads="1"/>
          </p:cNvSpPr>
          <p:nvPr>
            <p:ph idx="1"/>
          </p:nvPr>
        </p:nvSpPr>
        <p:spPr>
          <a:xfrm>
            <a:off x="457200" y="1412875"/>
            <a:ext cx="8229600" cy="4713288"/>
          </a:xfrm>
        </p:spPr>
        <p:txBody>
          <a:bodyPr/>
          <a:lstStyle/>
          <a:p>
            <a:pPr algn="r" rtl="1" eaLnBrk="1" hangingPunct="1">
              <a:lnSpc>
                <a:spcPct val="90000"/>
              </a:lnSpc>
              <a:buFont typeface="Wingdings" pitchFamily="2" charset="2"/>
              <a:buNone/>
              <a:defRPr/>
            </a:pPr>
            <a:r>
              <a:rPr lang="fa-IR" smtClean="0">
                <a:cs typeface="B Lotus" pitchFamily="2" charset="-78"/>
              </a:rPr>
              <a:t>   هنگامي كه ساختار جمعيت از صفات وويژگي هاي متعدد ومتنوعي شكل گرفته باشد كه نتوان صفت بارز آنرا براحتي تعيين كرد دراين صورت با ساختاري مختلط سر وكار داريم . معمولا براي سهولت امر نمونه گيري جمعيت اصلي را به مناطق دسته ها ، گروه ها ويا خوشه هاي چندي تقسيم بندي مي كنند.درچنين وضعي ،مناسب ترين روش ، نمونه گيري به روش مختلط يا خوشه اي مي باشد.</a:t>
            </a:r>
          </a:p>
          <a:p>
            <a:pPr algn="r" rtl="1" eaLnBrk="1" hangingPunct="1">
              <a:lnSpc>
                <a:spcPct val="90000"/>
              </a:lnSpc>
              <a:buFont typeface="Wingdings" pitchFamily="2" charset="2"/>
              <a:buNone/>
              <a:defRPr/>
            </a:pP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 مثال: تقسيم بندي نقشه شهربه مناطق پستي ،آموزشي ، راهنمايي ورانندگي ،شهرداري وغيره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a:xfrm>
            <a:off x="468313" y="0"/>
            <a:ext cx="8229600" cy="720725"/>
          </a:xfrm>
        </p:spPr>
        <p:txBody>
          <a:bodyPr/>
          <a:lstStyle/>
          <a:p>
            <a:pPr eaLnBrk="1" hangingPunct="1">
              <a:defRPr/>
            </a:pPr>
            <a:r>
              <a:rPr lang="fa-IR" sz="4000" smtClean="0">
                <a:cs typeface="B Lotus" pitchFamily="2" charset="-78"/>
              </a:rPr>
              <a:t>سوگيري (جهت گيري )</a:t>
            </a:r>
            <a:endParaRPr lang="en-US" sz="4000" smtClean="0">
              <a:cs typeface="B Lotus" pitchFamily="2" charset="-78"/>
            </a:endParaRPr>
          </a:p>
        </p:txBody>
      </p:sp>
      <p:sp>
        <p:nvSpPr>
          <p:cNvPr id="405507" name="Rectangle 3"/>
          <p:cNvSpPr>
            <a:spLocks noGrp="1" noChangeArrowheads="1"/>
          </p:cNvSpPr>
          <p:nvPr>
            <p:ph idx="1"/>
          </p:nvPr>
        </p:nvSpPr>
        <p:spPr>
          <a:xfrm>
            <a:off x="457200" y="765175"/>
            <a:ext cx="8229600" cy="5360988"/>
          </a:xfrm>
        </p:spPr>
        <p:txBody>
          <a:bodyPr/>
          <a:lstStyle/>
          <a:p>
            <a:pPr algn="r" rtl="1" eaLnBrk="1" hangingPunct="1">
              <a:lnSpc>
                <a:spcPct val="90000"/>
              </a:lnSpc>
              <a:buFont typeface="Wingdings" pitchFamily="2" charset="2"/>
              <a:buNone/>
              <a:defRPr/>
            </a:pPr>
            <a:r>
              <a:rPr lang="fa-IR" sz="2800" smtClean="0">
                <a:cs typeface="B Lotus" pitchFamily="2" charset="-78"/>
              </a:rPr>
              <a:t>    د واصل عمده ، تمام روشهاي نمونه گيري را تحت تاثير قرارداده است ،ابتدا احتراز ازسوگيري درفرآيند انتخاب سپس افزايش دقت دركليه مراحل .</a:t>
            </a:r>
          </a:p>
          <a:p>
            <a:pPr algn="r" rtl="1" eaLnBrk="1" hangingPunct="1">
              <a:lnSpc>
                <a:spcPct val="90000"/>
              </a:lnSpc>
              <a:buFont typeface="Wingdings" pitchFamily="2" charset="2"/>
              <a:buNone/>
              <a:defRPr/>
            </a:pPr>
            <a:r>
              <a:rPr lang="fa-IR" sz="2800" smtClean="0">
                <a:cs typeface="B Lotus" pitchFamily="2" charset="-78"/>
              </a:rPr>
              <a:t>سوگيري درنمونه گيري به صورتهاي زير حاصل  مي شود:</a:t>
            </a:r>
          </a:p>
          <a:p>
            <a:pPr algn="r" rtl="1" eaLnBrk="1" hangingPunct="1">
              <a:lnSpc>
                <a:spcPct val="90000"/>
              </a:lnSpc>
              <a:buFont typeface="Wingdings" pitchFamily="2" charset="2"/>
              <a:buNone/>
              <a:defRPr/>
            </a:pPr>
            <a:r>
              <a:rPr lang="fa-IR" sz="2800" smtClean="0">
                <a:cs typeface="B Lotus" pitchFamily="2" charset="-78"/>
              </a:rPr>
              <a:t>  1- نمونه گيري بايك روش غير تصادفي انجام شود.به اين معنا كه روش به كار برده شده به صورت آگاهانه (غيرآگاهانه)تحت تاثير انسان قرارگرفته شود.</a:t>
            </a:r>
          </a:p>
          <a:p>
            <a:pPr algn="r" rtl="1" eaLnBrk="1" hangingPunct="1">
              <a:lnSpc>
                <a:spcPct val="90000"/>
              </a:lnSpc>
              <a:buFont typeface="Wingdings" pitchFamily="2" charset="2"/>
              <a:buNone/>
              <a:defRPr/>
            </a:pPr>
            <a:r>
              <a:rPr lang="fa-IR" sz="2800" smtClean="0">
                <a:cs typeface="B Lotus" pitchFamily="2" charset="-78"/>
              </a:rPr>
              <a:t>  2-چارچوب انتخاب (مربوط به جامعه )كه به عنوان وسيله اي براي انتخاب اعضاي نمونه به كار گرفته مي شود،شامل كليه اعضاي جامعه نباشد.</a:t>
            </a:r>
          </a:p>
          <a:p>
            <a:pPr algn="r" rtl="1" eaLnBrk="1" hangingPunct="1">
              <a:lnSpc>
                <a:spcPct val="90000"/>
              </a:lnSpc>
              <a:buFont typeface="Wingdings" pitchFamily="2" charset="2"/>
              <a:buNone/>
              <a:defRPr/>
            </a:pPr>
            <a:r>
              <a:rPr lang="fa-IR" sz="2800" smtClean="0">
                <a:cs typeface="B Lotus" pitchFamily="2" charset="-78"/>
              </a:rPr>
              <a:t>  3-مواقعي كه دسترسي به بعضي از اعضاي جامعه غير ممكن بوده يا برخي از اعضا علاقمند به همكاري نباشد.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fa-IR" smtClean="0">
                <a:cs typeface="B Lotus" pitchFamily="2" charset="-78"/>
              </a:rPr>
              <a:t>ملاكهاي ارزشيابي مفاهيم نظري</a:t>
            </a:r>
            <a:endParaRPr lang="en-US" smtClean="0">
              <a:cs typeface="B Lotus" pitchFamily="2" charset="-78"/>
            </a:endParaRPr>
          </a:p>
        </p:txBody>
      </p:sp>
      <p:sp>
        <p:nvSpPr>
          <p:cNvPr id="296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اهميت واعتبار تجربي</a:t>
            </a:r>
          </a:p>
          <a:p>
            <a:pPr algn="r" rtl="1" eaLnBrk="1" hangingPunct="1">
              <a:buFont typeface="Wingdings" pitchFamily="2" charset="2"/>
              <a:buNone/>
              <a:defRPr/>
            </a:pPr>
            <a:r>
              <a:rPr lang="fa-IR" smtClean="0">
                <a:cs typeface="B Lotus" pitchFamily="2" charset="-78"/>
              </a:rPr>
              <a:t>2- سودمندي يا اثربخشي</a:t>
            </a:r>
          </a:p>
          <a:p>
            <a:pPr algn="r" rtl="1" eaLnBrk="1" hangingPunct="1">
              <a:buFont typeface="Wingdings" pitchFamily="2" charset="2"/>
              <a:buNone/>
              <a:defRPr/>
            </a:pPr>
            <a:r>
              <a:rPr lang="fa-IR" smtClean="0">
                <a:cs typeface="B Lotus" pitchFamily="2" charset="-78"/>
              </a:rPr>
              <a:t>3- ثبات دروني</a:t>
            </a:r>
          </a:p>
          <a:p>
            <a:pPr algn="r" rtl="1" eaLnBrk="1" hangingPunct="1">
              <a:buFont typeface="Wingdings" pitchFamily="2" charset="2"/>
              <a:buNone/>
              <a:defRPr/>
            </a:pPr>
            <a:r>
              <a:rPr lang="fa-IR" smtClean="0">
                <a:cs typeface="B Lotus" pitchFamily="2" charset="-78"/>
              </a:rPr>
              <a:t>4- عمليات رياضي</a:t>
            </a:r>
          </a:p>
          <a:p>
            <a:pPr algn="r" rtl="1" eaLnBrk="1" hangingPunct="1">
              <a:buFont typeface="Wingdings" pitchFamily="2" charset="2"/>
              <a:buNone/>
              <a:defRPr/>
            </a:pPr>
            <a:r>
              <a:rPr lang="fa-IR" smtClean="0">
                <a:cs typeface="B Lotus" pitchFamily="2" charset="-78"/>
              </a:rPr>
              <a:t>5- سادگي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p:txBody>
          <a:bodyPr/>
          <a:lstStyle/>
          <a:p>
            <a:pPr eaLnBrk="1" hangingPunct="1">
              <a:defRPr/>
            </a:pPr>
            <a:r>
              <a:rPr lang="fa-IR" smtClean="0">
                <a:cs typeface="B Lotus" pitchFamily="2" charset="-78"/>
              </a:rPr>
              <a:t>عوامل مؤثر در تعيين حجم يا اندازه نمونه</a:t>
            </a:r>
            <a:endParaRPr lang="en-US" smtClean="0">
              <a:cs typeface="B Lotus" pitchFamily="2" charset="-78"/>
            </a:endParaRPr>
          </a:p>
        </p:txBody>
      </p:sp>
      <p:sp>
        <p:nvSpPr>
          <p:cNvPr id="406531" name="Rectangle 3"/>
          <p:cNvSpPr>
            <a:spLocks noGrp="1" noChangeArrowheads="1"/>
          </p:cNvSpPr>
          <p:nvPr>
            <p:ph idx="1"/>
          </p:nvPr>
        </p:nvSpPr>
        <p:spPr/>
        <p:txBody>
          <a:bodyPr/>
          <a:lstStyle/>
          <a:p>
            <a:pPr algn="r" rtl="1" eaLnBrk="1" hangingPunct="1">
              <a:lnSpc>
                <a:spcPct val="90000"/>
              </a:lnSpc>
              <a:defRPr/>
            </a:pPr>
            <a:r>
              <a:rPr lang="fa-IR" sz="2800" smtClean="0">
                <a:cs typeface="B Lotus" pitchFamily="2" charset="-78"/>
              </a:rPr>
              <a:t>اهداف تحقيق</a:t>
            </a:r>
          </a:p>
          <a:p>
            <a:pPr algn="r" rtl="1" eaLnBrk="1" hangingPunct="1">
              <a:lnSpc>
                <a:spcPct val="90000"/>
              </a:lnSpc>
              <a:defRPr/>
            </a:pPr>
            <a:r>
              <a:rPr lang="fa-IR" sz="2800" smtClean="0">
                <a:cs typeface="B Lotus" pitchFamily="2" charset="-78"/>
              </a:rPr>
              <a:t> روش تحقيق وروش هاي آماري وابسته به آن</a:t>
            </a:r>
          </a:p>
          <a:p>
            <a:pPr algn="r" rtl="1" eaLnBrk="1" hangingPunct="1">
              <a:lnSpc>
                <a:spcPct val="90000"/>
              </a:lnSpc>
              <a:defRPr/>
            </a:pPr>
            <a:r>
              <a:rPr lang="fa-IR" sz="2800" smtClean="0">
                <a:cs typeface="B Lotus" pitchFamily="2" charset="-78"/>
              </a:rPr>
              <a:t>امكانات مالي وزماني محقق</a:t>
            </a:r>
          </a:p>
          <a:p>
            <a:pPr algn="r" rtl="1" eaLnBrk="1" hangingPunct="1">
              <a:lnSpc>
                <a:spcPct val="90000"/>
              </a:lnSpc>
              <a:defRPr/>
            </a:pPr>
            <a:r>
              <a:rPr lang="fa-IR" sz="2800" smtClean="0">
                <a:cs typeface="B Lotus" pitchFamily="2" charset="-78"/>
              </a:rPr>
              <a:t>حجم جامعه مادي</a:t>
            </a:r>
          </a:p>
          <a:p>
            <a:pPr algn="r" rtl="1" eaLnBrk="1" hangingPunct="1">
              <a:lnSpc>
                <a:spcPct val="90000"/>
              </a:lnSpc>
              <a:defRPr/>
            </a:pPr>
            <a:r>
              <a:rPr lang="fa-IR" sz="2800" smtClean="0">
                <a:cs typeface="B Lotus" pitchFamily="2" charset="-78"/>
              </a:rPr>
              <a:t>نحوه كنترل متغيرها</a:t>
            </a:r>
          </a:p>
          <a:p>
            <a:pPr algn="r" rtl="1" eaLnBrk="1" hangingPunct="1">
              <a:lnSpc>
                <a:spcPct val="90000"/>
              </a:lnSpc>
              <a:defRPr/>
            </a:pPr>
            <a:r>
              <a:rPr lang="fa-IR" sz="2800" smtClean="0">
                <a:cs typeface="B Lotus" pitchFamily="2" charset="-78"/>
              </a:rPr>
              <a:t>ميزان تاثير پذيري متغير وابسته ازمستقل</a:t>
            </a:r>
          </a:p>
          <a:p>
            <a:pPr algn="r" rtl="1" eaLnBrk="1" hangingPunct="1">
              <a:lnSpc>
                <a:spcPct val="90000"/>
              </a:lnSpc>
              <a:defRPr/>
            </a:pPr>
            <a:r>
              <a:rPr lang="fa-IR" sz="2800" smtClean="0">
                <a:cs typeface="B Lotus" pitchFamily="2" charset="-78"/>
              </a:rPr>
              <a:t>درصد خطاپذيري ازنتايج</a:t>
            </a:r>
          </a:p>
          <a:p>
            <a:pPr algn="r" rtl="1" eaLnBrk="1" hangingPunct="1">
              <a:lnSpc>
                <a:spcPct val="90000"/>
              </a:lnSpc>
              <a:defRPr/>
            </a:pPr>
            <a:r>
              <a:rPr lang="fa-IR" sz="2800" smtClean="0">
                <a:cs typeface="B Lotus" pitchFamily="2" charset="-78"/>
              </a:rPr>
              <a:t>ناهمگوني شديد متغيرها وعوامل مورد مطالعه درجامعه مادر</a:t>
            </a:r>
          </a:p>
          <a:p>
            <a:pPr algn="r" rtl="1" eaLnBrk="1" hangingPunct="1">
              <a:lnSpc>
                <a:spcPct val="90000"/>
              </a:lnSpc>
              <a:defRPr/>
            </a:pPr>
            <a:r>
              <a:rPr lang="fa-IR" sz="2800" smtClean="0">
                <a:cs typeface="B Lotus" pitchFamily="2" charset="-78"/>
              </a:rPr>
              <a:t>ميزان روايي وپايايي وسايل اندازه گيري متغير وابسته</a:t>
            </a:r>
            <a:endParaRPr lang="en-US" sz="2800" smtClean="0">
              <a:cs typeface="B Lotus" pitchFamily="2" charset="-78"/>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457200" y="277813"/>
            <a:ext cx="8229600" cy="560387"/>
          </a:xfrm>
        </p:spPr>
        <p:txBody>
          <a:bodyPr/>
          <a:lstStyle/>
          <a:p>
            <a:pPr eaLnBrk="1" hangingPunct="1">
              <a:defRPr/>
            </a:pPr>
            <a:r>
              <a:rPr lang="fa-IR" sz="4000" smtClean="0">
                <a:cs typeface="B Lotus" pitchFamily="2" charset="-78"/>
              </a:rPr>
              <a:t>حجم نمونه</a:t>
            </a:r>
            <a:endParaRPr lang="en-US" sz="4000" smtClean="0">
              <a:cs typeface="B Lotus" pitchFamily="2" charset="-78"/>
            </a:endParaRPr>
          </a:p>
        </p:txBody>
      </p:sp>
      <p:sp>
        <p:nvSpPr>
          <p:cNvPr id="407555" name="Rectangle 3"/>
          <p:cNvSpPr>
            <a:spLocks noGrp="1" noChangeArrowheads="1"/>
          </p:cNvSpPr>
          <p:nvPr>
            <p:ph idx="1"/>
          </p:nvPr>
        </p:nvSpPr>
        <p:spPr>
          <a:xfrm>
            <a:off x="457200" y="908050"/>
            <a:ext cx="8229600" cy="5218113"/>
          </a:xfrm>
        </p:spPr>
        <p:txBody>
          <a:bodyPr/>
          <a:lstStyle/>
          <a:p>
            <a:pPr algn="r" rtl="1" eaLnBrk="1" hangingPunct="1">
              <a:lnSpc>
                <a:spcPct val="90000"/>
              </a:lnSpc>
              <a:buFont typeface="Wingdings" pitchFamily="2" charset="2"/>
              <a:buNone/>
              <a:defRPr/>
            </a:pPr>
            <a:r>
              <a:rPr lang="fa-IR" sz="2800" smtClean="0">
                <a:cs typeface="B Lotus" pitchFamily="2" charset="-78"/>
              </a:rPr>
              <a:t>     دريك نگاه كلي شماي محاسبه حجم نمونه به شرح زير مي باشد:</a:t>
            </a:r>
          </a:p>
          <a:p>
            <a:pPr algn="r" rtl="1" eaLnBrk="1" hangingPunct="1">
              <a:lnSpc>
                <a:spcPct val="90000"/>
              </a:lnSpc>
              <a:buFont typeface="Wingdings" pitchFamily="2" charset="2"/>
              <a:buNone/>
              <a:defRPr/>
            </a:pPr>
            <a:r>
              <a:rPr lang="fa-IR" sz="2800" smtClean="0">
                <a:cs typeface="B Lotus" pitchFamily="2" charset="-78"/>
              </a:rPr>
              <a:t>  1-ازبين كليه صفات موردمطالعه توسط تحليل اقتصادي واجتماعي وتجزيه وتحليل همبستگي مجموعه صفت هايي كه براي مشخص كردن پديده هاي موردمطالعه مهمتر است (صفات بارز انتخاب شود.</a:t>
            </a:r>
          </a:p>
          <a:p>
            <a:pPr algn="r" rtl="1" eaLnBrk="1" hangingPunct="1">
              <a:lnSpc>
                <a:spcPct val="90000"/>
              </a:lnSpc>
              <a:buFont typeface="Wingdings" pitchFamily="2" charset="2"/>
              <a:buNone/>
              <a:defRPr/>
            </a:pPr>
            <a:r>
              <a:rPr lang="fa-IR" sz="2800" smtClean="0">
                <a:cs typeface="B Lotus" pitchFamily="2" charset="-78"/>
              </a:rPr>
              <a:t>  2-تغييرپذيري (پراكند گي- واريانس- ضريب تغييرات و....)هريك ازصفات انتخاب شده را بر اساس:</a:t>
            </a:r>
          </a:p>
          <a:p>
            <a:pPr algn="r" rtl="1" eaLnBrk="1" hangingPunct="1">
              <a:lnSpc>
                <a:spcPct val="90000"/>
              </a:lnSpc>
              <a:buFont typeface="Wingdings" pitchFamily="2" charset="2"/>
              <a:buNone/>
              <a:defRPr/>
            </a:pPr>
            <a:r>
              <a:rPr lang="fa-IR" sz="2800" smtClean="0">
                <a:cs typeface="B Lotus" pitchFamily="2" charset="-78"/>
              </a:rPr>
              <a:t>    الف- آمارگيري هاي پيشين جامعه مورد مطالعه ويا جامعه هاي مشابه.</a:t>
            </a:r>
          </a:p>
          <a:p>
            <a:pPr algn="r" rtl="1" eaLnBrk="1" hangingPunct="1">
              <a:lnSpc>
                <a:spcPct val="90000"/>
              </a:lnSpc>
              <a:buFont typeface="Wingdings" pitchFamily="2" charset="2"/>
              <a:buNone/>
              <a:defRPr/>
            </a:pPr>
            <a:r>
              <a:rPr lang="fa-IR" sz="2800" smtClean="0">
                <a:cs typeface="B Lotus" pitchFamily="2" charset="-78"/>
              </a:rPr>
              <a:t>    ب- آمارگيري آزمايشي (بااستفاده ازاين آمارگيري واريانس صفات مشخص مي شود ،آن گاه بوسيله واريانس حجم نمونه وهمچنين تخصيص بهينه حجم هاي نمونه مورد استفاده قرار مي گيرد).</a:t>
            </a:r>
            <a:endParaRPr lang="en-US" sz="2800" smtClean="0">
              <a:cs typeface="B Lotus" pitchFamily="2" charset="-78"/>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468313" y="0"/>
            <a:ext cx="8229600" cy="260350"/>
          </a:xfrm>
        </p:spPr>
        <p:txBody>
          <a:bodyPr/>
          <a:lstStyle/>
          <a:p>
            <a:pPr eaLnBrk="1" hangingPunct="1">
              <a:defRPr/>
            </a:pPr>
            <a:endParaRPr lang="en-US" sz="4000" smtClean="0">
              <a:cs typeface="B Lotus" pitchFamily="2" charset="-78"/>
            </a:endParaRPr>
          </a:p>
        </p:txBody>
      </p:sp>
      <p:sp>
        <p:nvSpPr>
          <p:cNvPr id="408579" name="Rectangle 3"/>
          <p:cNvSpPr>
            <a:spLocks noGrp="1" noChangeArrowheads="1"/>
          </p:cNvSpPr>
          <p:nvPr>
            <p:ph idx="1"/>
          </p:nvPr>
        </p:nvSpPr>
        <p:spPr>
          <a:xfrm>
            <a:off x="457200" y="404813"/>
            <a:ext cx="8229600" cy="6192837"/>
          </a:xfrm>
        </p:spPr>
        <p:txBody>
          <a:bodyPr/>
          <a:lstStyle/>
          <a:p>
            <a:pPr algn="r" rtl="1" eaLnBrk="1" hangingPunct="1">
              <a:lnSpc>
                <a:spcPct val="80000"/>
              </a:lnSpc>
              <a:buFont typeface="Wingdings" pitchFamily="2" charset="2"/>
              <a:buNone/>
              <a:defRPr/>
            </a:pPr>
            <a:r>
              <a:rPr lang="fa-IR" sz="2800" smtClean="0">
                <a:cs typeface="B Lotus" pitchFamily="2" charset="-78"/>
              </a:rPr>
              <a:t>  پ- فرضيه هاي معين راجع به ساختار جامعه</a:t>
            </a:r>
          </a:p>
          <a:p>
            <a:pPr algn="r" rtl="1" eaLnBrk="1" hangingPunct="1">
              <a:lnSpc>
                <a:spcPct val="80000"/>
              </a:lnSpc>
              <a:buFont typeface="Wingdings" pitchFamily="2" charset="2"/>
              <a:buNone/>
              <a:defRPr/>
            </a:pPr>
            <a:r>
              <a:rPr lang="fa-IR" sz="2800" smtClean="0">
                <a:cs typeface="B Lotus" pitchFamily="2" charset="-78"/>
              </a:rPr>
              <a:t>  ت- عملي كردن واحدهاي نمونه دردومرحله(بدين معني كه باراول يك نمونه انتخاب مي شود سپس به كمك آن حجم نمونه كل تعيين مي گردد آن گاه نمونه اولي راازحجم نمونه كل كسر كرده وبقيه نمونه گيري مي شود،درواقع مجموع اين دونمونه حجم كل مي باشد.</a:t>
            </a:r>
          </a:p>
          <a:p>
            <a:pPr algn="r" rtl="1" eaLnBrk="1" hangingPunct="1">
              <a:lnSpc>
                <a:spcPct val="80000"/>
              </a:lnSpc>
              <a:buFont typeface="Wingdings" pitchFamily="2" charset="2"/>
              <a:buNone/>
              <a:defRPr/>
            </a:pPr>
            <a:r>
              <a:rPr lang="fa-IR" sz="2800" smtClean="0">
                <a:cs typeface="B Lotus" pitchFamily="2" charset="-78"/>
              </a:rPr>
              <a:t>  3- براساس روابط نظري بين تغييرپذيري ،نوع نمونه وخطاي مجاز متناظر براي هريك ازصفات انتخاب شده ،حجم نمونه محاسبه </a:t>
            </a:r>
          </a:p>
          <a:p>
            <a:pPr algn="r" rtl="1" eaLnBrk="1" hangingPunct="1">
              <a:lnSpc>
                <a:spcPct val="80000"/>
              </a:lnSpc>
              <a:buFont typeface="Wingdings" pitchFamily="2" charset="2"/>
              <a:buNone/>
              <a:defRPr/>
            </a:pPr>
            <a:r>
              <a:rPr lang="fa-IR" sz="2800" smtClean="0">
                <a:cs typeface="B Lotus" pitchFamily="2" charset="-78"/>
              </a:rPr>
              <a:t>    مي گردد.</a:t>
            </a:r>
          </a:p>
          <a:p>
            <a:pPr algn="r" rtl="1" eaLnBrk="1" hangingPunct="1">
              <a:lnSpc>
                <a:spcPct val="80000"/>
              </a:lnSpc>
              <a:buFont typeface="Wingdings" pitchFamily="2" charset="2"/>
              <a:buNone/>
              <a:defRPr/>
            </a:pPr>
            <a:r>
              <a:rPr lang="fa-IR" sz="2800" smtClean="0">
                <a:cs typeface="B Lotus" pitchFamily="2" charset="-78"/>
              </a:rPr>
              <a:t>  4- بزرگترين حجم نمونه محاسبه شده در بند (3) به عنوان حجم اوليه نمونه (حجم موقتي نمونه )انتخاب مي شود.</a:t>
            </a:r>
          </a:p>
          <a:p>
            <a:pPr algn="r" rtl="1" eaLnBrk="1" hangingPunct="1">
              <a:lnSpc>
                <a:spcPct val="80000"/>
              </a:lnSpc>
              <a:buFont typeface="Wingdings" pitchFamily="2" charset="2"/>
              <a:buNone/>
              <a:defRPr/>
            </a:pPr>
            <a:r>
              <a:rPr lang="fa-IR" sz="2800" smtClean="0">
                <a:cs typeface="B Lotus" pitchFamily="2" charset="-78"/>
              </a:rPr>
              <a:t>  5-حجم كلي جامعه مورد بررسي با جمع كردن تمامي حجم هاي اوليه نمونه كه براي طبقات جداگانه جامعه محاسبه شده است تعيين مي گردد.</a:t>
            </a:r>
          </a:p>
          <a:p>
            <a:pPr algn="r" rtl="1" eaLnBrk="1" hangingPunct="1">
              <a:lnSpc>
                <a:spcPct val="80000"/>
              </a:lnSpc>
              <a:buFont typeface="Wingdings" pitchFamily="2" charset="2"/>
              <a:buNone/>
              <a:defRPr/>
            </a:pPr>
            <a:r>
              <a:rPr lang="fa-IR" sz="2800" smtClean="0">
                <a:cs typeface="B Lotus" pitchFamily="2" charset="-78"/>
              </a:rPr>
              <a:t> 6- همچنين بايد تعيين شود كه آيا حجم كلي مشاهدات نمونه اي از نظر هزينه هاي تعيين شده براي انجام آن قابل قبول مي باشد،يانه ؟</a:t>
            </a:r>
            <a:endParaRPr lang="en-US" sz="2800" smtClean="0">
              <a:cs typeface="B Lotus" pitchFamily="2" charset="-78"/>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title"/>
          </p:nvPr>
        </p:nvSpPr>
        <p:spPr/>
        <p:txBody>
          <a:bodyPr/>
          <a:lstStyle/>
          <a:p>
            <a:pPr eaLnBrk="1" hangingPunct="1">
              <a:defRPr/>
            </a:pPr>
            <a:r>
              <a:rPr lang="fa-IR" smtClean="0">
                <a:cs typeface="B Lotus" pitchFamily="2" charset="-78"/>
              </a:rPr>
              <a:t>روايي / اعتبار</a:t>
            </a:r>
            <a:endParaRPr lang="en-US" smtClean="0">
              <a:cs typeface="B Lotus" pitchFamily="2" charset="-78"/>
            </a:endParaRPr>
          </a:p>
        </p:txBody>
      </p:sp>
      <p:sp>
        <p:nvSpPr>
          <p:cNvPr id="4096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از واژه “روا” به معناي جايز ودرست گرفته شده وروايي به معناي صحيح ودرست بودن است.</a:t>
            </a:r>
          </a:p>
          <a:p>
            <a:pPr algn="r" rtl="1" eaLnBrk="1" hangingPunct="1">
              <a:buFont typeface="Wingdings" pitchFamily="2" charset="2"/>
              <a:buNone/>
              <a:defRPr/>
            </a:pPr>
            <a:r>
              <a:rPr lang="fa-IR" smtClean="0">
                <a:cs typeface="B Lotus" pitchFamily="2" charset="-78"/>
              </a:rPr>
              <a:t>     مقصود از روايي آن است كه وسيله اندازه گيري ،بتواند خصيصه وويژگي مورد نظر رااندازه بگيرد.</a:t>
            </a:r>
          </a:p>
          <a:p>
            <a:pPr algn="r" rtl="1" eaLnBrk="1" hangingPunct="1">
              <a:buFont typeface="Wingdings" pitchFamily="2" charset="2"/>
              <a:buNone/>
              <a:defRPr/>
            </a:pPr>
            <a:r>
              <a:rPr lang="fa-IR" smtClean="0">
                <a:cs typeface="B Lotus" pitchFamily="2" charset="-78"/>
              </a:rPr>
              <a:t>    اهميت روايي ازآن جهت است كه اندازه گيريهاي نامناسب وناكافي مي تواند هر پژوهش علمي را بي ارزش وناروا سازد.</a:t>
            </a:r>
            <a:endParaRPr lang="en-US" smtClean="0">
              <a:cs typeface="B Lotus" pitchFamily="2" charset="-78"/>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277813"/>
            <a:ext cx="8229600" cy="631825"/>
          </a:xfrm>
        </p:spPr>
        <p:txBody>
          <a:bodyPr/>
          <a:lstStyle/>
          <a:p>
            <a:pPr eaLnBrk="1" hangingPunct="1">
              <a:defRPr/>
            </a:pPr>
            <a:r>
              <a:rPr lang="fa-IR" sz="4000" smtClean="0">
                <a:cs typeface="B Lotus" pitchFamily="2" charset="-78"/>
              </a:rPr>
              <a:t>طبقه بندي هاي روايي يا اعتبار</a:t>
            </a:r>
            <a:endParaRPr lang="en-US" sz="4000" smtClean="0">
              <a:cs typeface="B Lotus" pitchFamily="2" charset="-78"/>
            </a:endParaRPr>
          </a:p>
        </p:txBody>
      </p:sp>
      <p:sp>
        <p:nvSpPr>
          <p:cNvPr id="410627" name="Rectangle 3"/>
          <p:cNvSpPr>
            <a:spLocks noGrp="1" noChangeArrowheads="1"/>
          </p:cNvSpPr>
          <p:nvPr>
            <p:ph idx="1"/>
          </p:nvPr>
        </p:nvSpPr>
        <p:spPr>
          <a:xfrm>
            <a:off x="457200" y="1052513"/>
            <a:ext cx="8229600" cy="5472112"/>
          </a:xfrm>
        </p:spPr>
        <p:txBody>
          <a:bodyPr/>
          <a:lstStyle/>
          <a:p>
            <a:pPr algn="r" rtl="1" eaLnBrk="1" hangingPunct="1">
              <a:lnSpc>
                <a:spcPct val="90000"/>
              </a:lnSpc>
              <a:buFont typeface="Wingdings" pitchFamily="2" charset="2"/>
              <a:buNone/>
              <a:defRPr/>
            </a:pPr>
            <a:r>
              <a:rPr lang="fa-IR" sz="2400" smtClean="0">
                <a:cs typeface="B Lotus" pitchFamily="2" charset="-78"/>
              </a:rPr>
              <a:t> طبقه بندي نوع اول:</a:t>
            </a:r>
          </a:p>
          <a:p>
            <a:pPr algn="r" rtl="1" eaLnBrk="1" hangingPunct="1">
              <a:lnSpc>
                <a:spcPct val="90000"/>
              </a:lnSpc>
              <a:buFont typeface="Wingdings" pitchFamily="2" charset="2"/>
              <a:buNone/>
              <a:defRPr/>
            </a:pPr>
            <a:r>
              <a:rPr lang="fa-IR" sz="2400" smtClean="0">
                <a:cs typeface="B Lotus" pitchFamily="2" charset="-78"/>
              </a:rPr>
              <a:t> الف- اعتبارتجربي</a:t>
            </a:r>
          </a:p>
          <a:p>
            <a:pPr algn="r" rtl="1" eaLnBrk="1" hangingPunct="1">
              <a:lnSpc>
                <a:spcPct val="90000"/>
              </a:lnSpc>
              <a:buFont typeface="Wingdings" pitchFamily="2" charset="2"/>
              <a:buNone/>
              <a:defRPr/>
            </a:pPr>
            <a:r>
              <a:rPr lang="fa-IR" sz="2400" smtClean="0">
                <a:cs typeface="B Lotus" pitchFamily="2" charset="-78"/>
              </a:rPr>
              <a:t> ب </a:t>
            </a:r>
            <a:r>
              <a:rPr lang="ar-SA" sz="2400" smtClean="0">
                <a:cs typeface="B Lotus" pitchFamily="2" charset="-78"/>
              </a:rPr>
              <a:t>–</a:t>
            </a:r>
            <a:r>
              <a:rPr lang="fa-IR" sz="2400" smtClean="0">
                <a:cs typeface="B Lotus" pitchFamily="2" charset="-78"/>
              </a:rPr>
              <a:t> اعتبارمفهومي</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طبقه بندي نوع دوم:</a:t>
            </a:r>
          </a:p>
          <a:p>
            <a:pPr algn="r" rtl="1" eaLnBrk="1" hangingPunct="1">
              <a:lnSpc>
                <a:spcPct val="90000"/>
              </a:lnSpc>
              <a:defRPr/>
            </a:pPr>
            <a:r>
              <a:rPr lang="fa-IR" sz="2400" smtClean="0">
                <a:cs typeface="B Lotus" pitchFamily="2" charset="-78"/>
              </a:rPr>
              <a:t>روايي محتوايي </a:t>
            </a:r>
          </a:p>
          <a:p>
            <a:pPr algn="r" rtl="1" eaLnBrk="1" hangingPunct="1">
              <a:lnSpc>
                <a:spcPct val="90000"/>
              </a:lnSpc>
              <a:defRPr/>
            </a:pPr>
            <a:r>
              <a:rPr lang="fa-IR" sz="2400" smtClean="0">
                <a:cs typeface="B Lotus" pitchFamily="2" charset="-78"/>
              </a:rPr>
              <a:t>روايي نمادي</a:t>
            </a:r>
          </a:p>
          <a:p>
            <a:pPr algn="r" rtl="1" eaLnBrk="1" hangingPunct="1">
              <a:lnSpc>
                <a:spcPct val="90000"/>
              </a:lnSpc>
              <a:defRPr/>
            </a:pPr>
            <a:r>
              <a:rPr lang="fa-IR" sz="2400" smtClean="0">
                <a:cs typeface="B Lotus" pitchFamily="2" charset="-78"/>
              </a:rPr>
              <a:t>روايي مربوط به ملاك </a:t>
            </a:r>
          </a:p>
          <a:p>
            <a:pPr algn="r" rtl="1" eaLnBrk="1" hangingPunct="1">
              <a:lnSpc>
                <a:spcPct val="90000"/>
              </a:lnSpc>
              <a:defRPr/>
            </a:pPr>
            <a:r>
              <a:rPr lang="fa-IR" sz="2400" smtClean="0">
                <a:cs typeface="B Lotus" pitchFamily="2" charset="-78"/>
              </a:rPr>
              <a:t>روايي موافق</a:t>
            </a:r>
          </a:p>
          <a:p>
            <a:pPr algn="r" rtl="1" eaLnBrk="1" hangingPunct="1">
              <a:lnSpc>
                <a:spcPct val="90000"/>
              </a:lnSpc>
              <a:defRPr/>
            </a:pPr>
            <a:r>
              <a:rPr lang="fa-IR" sz="2400" smtClean="0">
                <a:cs typeface="B Lotus" pitchFamily="2" charset="-78"/>
              </a:rPr>
              <a:t>روايي متضمن پيش بيني </a:t>
            </a:r>
          </a:p>
          <a:p>
            <a:pPr algn="r" rtl="1" eaLnBrk="1" hangingPunct="1">
              <a:lnSpc>
                <a:spcPct val="90000"/>
              </a:lnSpc>
              <a:defRPr/>
            </a:pPr>
            <a:r>
              <a:rPr lang="fa-IR" sz="2400" smtClean="0">
                <a:cs typeface="B Lotus" pitchFamily="2" charset="-78"/>
              </a:rPr>
              <a:t>روايي سازه </a:t>
            </a:r>
          </a:p>
          <a:p>
            <a:pPr algn="r" rtl="1" eaLnBrk="1" hangingPunct="1">
              <a:lnSpc>
                <a:spcPct val="90000"/>
              </a:lnSpc>
              <a:defRPr/>
            </a:pPr>
            <a:r>
              <a:rPr lang="fa-IR" sz="2400" smtClean="0">
                <a:cs typeface="B Lotus" pitchFamily="2" charset="-78"/>
              </a:rPr>
              <a:t>روايي همگرا</a:t>
            </a:r>
          </a:p>
          <a:p>
            <a:pPr algn="r" rtl="1" eaLnBrk="1" hangingPunct="1">
              <a:lnSpc>
                <a:spcPct val="90000"/>
              </a:lnSpc>
              <a:defRPr/>
            </a:pPr>
            <a:r>
              <a:rPr lang="fa-IR" sz="2400" smtClean="0">
                <a:cs typeface="B Lotus" pitchFamily="2" charset="-78"/>
              </a:rPr>
              <a:t>روايي متمايز كننده</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endParaRPr lang="en-US" sz="2400" smtClean="0">
              <a:cs typeface="B Lotus" pitchFamily="2" charset="-78"/>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اول:</a:t>
            </a:r>
            <a:br>
              <a:rPr lang="fa-IR" sz="4000" smtClean="0">
                <a:cs typeface="B Lotus" pitchFamily="2" charset="-78"/>
              </a:rPr>
            </a:br>
            <a:endParaRPr lang="en-US" sz="4000" smtClean="0">
              <a:cs typeface="B Lotus" pitchFamily="2" charset="-78"/>
            </a:endParaRPr>
          </a:p>
        </p:txBody>
      </p:sp>
      <p:sp>
        <p:nvSpPr>
          <p:cNvPr id="41165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الف- اعتبارتجربي:</a:t>
            </a:r>
          </a:p>
          <a:p>
            <a:pPr algn="r" rtl="1" eaLnBrk="1" hangingPunct="1">
              <a:lnSpc>
                <a:spcPct val="90000"/>
              </a:lnSpc>
              <a:buFont typeface="Wingdings" pitchFamily="2" charset="2"/>
              <a:buNone/>
              <a:defRPr/>
            </a:pPr>
            <a:r>
              <a:rPr lang="fa-IR" sz="2800" smtClean="0">
                <a:cs typeface="B Lotus" pitchFamily="2" charset="-78"/>
              </a:rPr>
              <a:t>       آن نوع اعتبار است كه از طريق مقايسه يافته هاي پژوهش با واقعيتهاي موجود بدست مي آيد واين واقعيتها شامل آمارهاي </a:t>
            </a:r>
          </a:p>
          <a:p>
            <a:pPr algn="r" rtl="1" eaLnBrk="1" hangingPunct="1">
              <a:lnSpc>
                <a:spcPct val="90000"/>
              </a:lnSpc>
              <a:buFont typeface="Wingdings" pitchFamily="2" charset="2"/>
              <a:buNone/>
              <a:defRPr/>
            </a:pPr>
            <a:r>
              <a:rPr lang="fa-IR" sz="2800" smtClean="0">
                <a:cs typeface="B Lotus" pitchFamily="2" charset="-78"/>
              </a:rPr>
              <a:t>   رسمي ،سرشماريها ويافته هاي تحقيقات مشابه مي باشد.</a:t>
            </a:r>
          </a:p>
          <a:p>
            <a:pPr algn="r" rtl="1" eaLnBrk="1" hangingPunct="1">
              <a:lnSpc>
                <a:spcPct val="90000"/>
              </a:lnSpc>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اعتبارمفهومي:</a:t>
            </a:r>
          </a:p>
          <a:p>
            <a:pPr algn="r" rtl="1" eaLnBrk="1" hangingPunct="1">
              <a:lnSpc>
                <a:spcPct val="90000"/>
              </a:lnSpc>
              <a:buFont typeface="Wingdings" pitchFamily="2" charset="2"/>
              <a:buNone/>
              <a:defRPr/>
            </a:pPr>
            <a:r>
              <a:rPr lang="fa-IR" sz="2800" smtClean="0">
                <a:cs typeface="B Lotus" pitchFamily="2" charset="-78"/>
              </a:rPr>
              <a:t>      هنگامي كه اعتبار تجربي امكان پذير نباشد،يا مشكل بتوان از طريق تجربي يا عملي براي يك اندازه يا يافته اعتبار كسب كرد اعتبار مفهومي مورد استفاده قرار مي گيردودرواقع از طريق </a:t>
            </a:r>
          </a:p>
          <a:p>
            <a:pPr algn="r" rtl="1" eaLnBrk="1" hangingPunct="1">
              <a:lnSpc>
                <a:spcPct val="90000"/>
              </a:lnSpc>
              <a:buFont typeface="Wingdings" pitchFamily="2" charset="2"/>
              <a:buNone/>
              <a:defRPr/>
            </a:pPr>
            <a:r>
              <a:rPr lang="fa-IR" sz="2800" smtClean="0">
                <a:cs typeface="B Lotus" pitchFamily="2" charset="-78"/>
              </a:rPr>
              <a:t>    گواه ومعيار ها محقق درپي آن برمي آيد كه نشان دهد كه روا</a:t>
            </a:r>
          </a:p>
          <a:p>
            <a:pPr algn="r" rtl="1" eaLnBrk="1" hangingPunct="1">
              <a:lnSpc>
                <a:spcPct val="90000"/>
              </a:lnSpc>
              <a:buFont typeface="Wingdings" pitchFamily="2" charset="2"/>
              <a:buNone/>
              <a:defRPr/>
            </a:pPr>
            <a:r>
              <a:rPr lang="fa-IR" sz="2800" smtClean="0">
                <a:cs typeface="B Lotus" pitchFamily="2" charset="-78"/>
              </a:rPr>
              <a:t>    است مفهومي رااندازه گرفت.</a:t>
            </a:r>
            <a:endParaRPr lang="en-US" sz="2800" smtClean="0">
              <a:cs typeface="B Lotus" pitchFamily="2" charset="-78"/>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دوم:</a:t>
            </a:r>
            <a:br>
              <a:rPr lang="fa-IR" sz="4000" smtClean="0">
                <a:cs typeface="B Lotus" pitchFamily="2" charset="-78"/>
              </a:rPr>
            </a:br>
            <a:endParaRPr lang="en-US" sz="4000" smtClean="0">
              <a:cs typeface="B Lotus" pitchFamily="2" charset="-78"/>
            </a:endParaRPr>
          </a:p>
        </p:txBody>
      </p:sp>
      <p:sp>
        <p:nvSpPr>
          <p:cNvPr id="412675" name="Rectangle 3"/>
          <p:cNvSpPr>
            <a:spLocks noGrp="1" noChangeArrowheads="1"/>
          </p:cNvSpPr>
          <p:nvPr>
            <p:ph idx="1"/>
          </p:nvPr>
        </p:nvSpPr>
        <p:spPr>
          <a:xfrm>
            <a:off x="457200" y="1052513"/>
            <a:ext cx="8229600" cy="5545137"/>
          </a:xfrm>
        </p:spPr>
        <p:txBody>
          <a:bodyPr/>
          <a:lstStyle/>
          <a:p>
            <a:pPr algn="r" rtl="1" eaLnBrk="1" hangingPunct="1">
              <a:lnSpc>
                <a:spcPct val="80000"/>
              </a:lnSpc>
              <a:defRPr/>
            </a:pPr>
            <a:r>
              <a:rPr lang="fa-IR" sz="2800" smtClean="0">
                <a:cs typeface="B Lotus" pitchFamily="2" charset="-78"/>
              </a:rPr>
              <a:t>روايي محتوايي :</a:t>
            </a:r>
          </a:p>
          <a:p>
            <a:pPr algn="r" rtl="1" eaLnBrk="1" hangingPunct="1">
              <a:lnSpc>
                <a:spcPct val="80000"/>
              </a:lnSpc>
              <a:buFont typeface="Wingdings" pitchFamily="2" charset="2"/>
              <a:buNone/>
              <a:defRPr/>
            </a:pPr>
            <a:r>
              <a:rPr lang="fa-IR" sz="2800" smtClean="0">
                <a:cs typeface="B Lotus" pitchFamily="2" charset="-78"/>
              </a:rPr>
              <a:t>     اين اطمينان را بوجود مي آورد كه مقياس شامل يك سري موارد كافي ونمونه براي استفاده از مفهوم است. به عبارت ديگر معرف چگونگي توصيف ابعاد واجزاءمفهوم است.</a:t>
            </a:r>
          </a:p>
          <a:p>
            <a:pPr algn="r" rtl="1" eaLnBrk="1" hangingPunct="1">
              <a:lnSpc>
                <a:spcPct val="80000"/>
              </a:lnSpc>
              <a:defRPr/>
            </a:pPr>
            <a:r>
              <a:rPr lang="fa-IR" sz="2800" smtClean="0">
                <a:cs typeface="B Lotus" pitchFamily="2" charset="-78"/>
              </a:rPr>
              <a:t>روايي نمادي :</a:t>
            </a:r>
          </a:p>
          <a:p>
            <a:pPr algn="r" rtl="1" eaLnBrk="1" hangingPunct="1">
              <a:lnSpc>
                <a:spcPct val="80000"/>
              </a:lnSpc>
              <a:buFont typeface="Wingdings" pitchFamily="2" charset="2"/>
              <a:buNone/>
              <a:defRPr/>
            </a:pPr>
            <a:r>
              <a:rPr lang="fa-IR" sz="2800" smtClean="0">
                <a:cs typeface="B Lotus" pitchFamily="2" charset="-78"/>
              </a:rPr>
              <a:t>    يك شاخص مقدماتي وحداقل ازروايي محتوايي است.مواردي راكه انتظار مي رود يك مفهوم را اندازه گيري كنند ،نشان مي دهند.</a:t>
            </a:r>
          </a:p>
          <a:p>
            <a:pPr algn="r" rtl="1" eaLnBrk="1" hangingPunct="1">
              <a:lnSpc>
                <a:spcPct val="80000"/>
              </a:lnSpc>
              <a:defRPr/>
            </a:pPr>
            <a:r>
              <a:rPr lang="fa-IR" sz="2800" smtClean="0">
                <a:cs typeface="B Lotus" pitchFamily="2" charset="-78"/>
              </a:rPr>
              <a:t>روايي مربوط به ملاك :</a:t>
            </a:r>
          </a:p>
          <a:p>
            <a:pPr algn="r" rtl="1" eaLnBrk="1" hangingPunct="1">
              <a:lnSpc>
                <a:spcPct val="80000"/>
              </a:lnSpc>
              <a:buFont typeface="Wingdings" pitchFamily="2" charset="2"/>
              <a:buNone/>
              <a:defRPr/>
            </a:pPr>
            <a:r>
              <a:rPr lang="fa-IR" sz="2800" smtClean="0">
                <a:cs typeface="B Lotus" pitchFamily="2" charset="-78"/>
              </a:rPr>
              <a:t>     مربوط به ملاك هنگامي برقرار مي شود كه مقياس برمبناي ملاكي كه انتظار مي رود افراد را متمايز كند.</a:t>
            </a:r>
          </a:p>
          <a:p>
            <a:pPr algn="r" rtl="1" eaLnBrk="1" hangingPunct="1">
              <a:lnSpc>
                <a:spcPct val="80000"/>
              </a:lnSpc>
              <a:defRPr/>
            </a:pPr>
            <a:r>
              <a:rPr lang="fa-IR" sz="2800" smtClean="0">
                <a:cs typeface="B Lotus" pitchFamily="2" charset="-78"/>
              </a:rPr>
              <a:t>روايي موافق :</a:t>
            </a:r>
          </a:p>
          <a:p>
            <a:pPr algn="r" rtl="1" eaLnBrk="1" hangingPunct="1">
              <a:lnSpc>
                <a:spcPct val="80000"/>
              </a:lnSpc>
              <a:buFont typeface="Wingdings" pitchFamily="2" charset="2"/>
              <a:buNone/>
              <a:defRPr/>
            </a:pPr>
            <a:r>
              <a:rPr lang="fa-IR" sz="2800" smtClean="0">
                <a:cs typeface="B Lotus" pitchFamily="2" charset="-78"/>
              </a:rPr>
              <a:t>    هنگامي ايجاد مي شود كه مقياس ،بين افراد متفاوت تمايز قايل </a:t>
            </a:r>
          </a:p>
          <a:p>
            <a:pPr algn="r" rtl="1" eaLnBrk="1" hangingPunct="1">
              <a:lnSpc>
                <a:spcPct val="80000"/>
              </a:lnSpc>
              <a:buFont typeface="Wingdings" pitchFamily="2" charset="2"/>
              <a:buNone/>
              <a:defRPr/>
            </a:pPr>
            <a:r>
              <a:rPr lang="fa-IR" sz="2800" smtClean="0">
                <a:cs typeface="B Lotus" pitchFamily="2" charset="-78"/>
              </a:rPr>
              <a:t>     مي شود يعني آنها بايد در آزمون نمره متفاوت بگيرند .</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a:xfrm>
            <a:off x="457200" y="277813"/>
            <a:ext cx="8229600" cy="274637"/>
          </a:xfrm>
        </p:spPr>
        <p:txBody>
          <a:bodyPr/>
          <a:lstStyle/>
          <a:p>
            <a:pPr eaLnBrk="1" hangingPunct="1">
              <a:defRPr/>
            </a:pPr>
            <a:endParaRPr lang="en-US" sz="4000" smtClean="0">
              <a:cs typeface="B Lotus" pitchFamily="2" charset="-78"/>
            </a:endParaRPr>
          </a:p>
        </p:txBody>
      </p:sp>
      <p:sp>
        <p:nvSpPr>
          <p:cNvPr id="413699" name="Rectangle 3"/>
          <p:cNvSpPr>
            <a:spLocks noGrp="1" noChangeArrowheads="1"/>
          </p:cNvSpPr>
          <p:nvPr>
            <p:ph idx="1"/>
          </p:nvPr>
        </p:nvSpPr>
        <p:spPr>
          <a:xfrm>
            <a:off x="395288" y="692150"/>
            <a:ext cx="8229600" cy="6165850"/>
          </a:xfrm>
        </p:spPr>
        <p:txBody>
          <a:bodyPr/>
          <a:lstStyle/>
          <a:p>
            <a:pPr algn="r" rtl="1" eaLnBrk="1" hangingPunct="1">
              <a:lnSpc>
                <a:spcPct val="80000"/>
              </a:lnSpc>
              <a:defRPr/>
            </a:pPr>
            <a:r>
              <a:rPr lang="fa-IR" sz="2800" smtClean="0">
                <a:cs typeface="B Lotus" pitchFamily="2" charset="-78"/>
              </a:rPr>
              <a:t>روايي متضمن پيش بيني:</a:t>
            </a:r>
          </a:p>
          <a:p>
            <a:pPr algn="r" rtl="1" eaLnBrk="1" hangingPunct="1">
              <a:lnSpc>
                <a:spcPct val="80000"/>
              </a:lnSpc>
              <a:buFont typeface="Wingdings" pitchFamily="2" charset="2"/>
              <a:buNone/>
              <a:defRPr/>
            </a:pPr>
            <a:r>
              <a:rPr lang="fa-IR" sz="2800" smtClean="0">
                <a:cs typeface="B Lotus" pitchFamily="2" charset="-78"/>
              </a:rPr>
              <a:t>    عبارت است از توانايي آزمايش يا سنجش فرق گذاري بين افراد به عنوان يك ملاك آتي . </a:t>
            </a:r>
          </a:p>
          <a:p>
            <a:pPr algn="r" rtl="1" eaLnBrk="1" hangingPunct="1">
              <a:lnSpc>
                <a:spcPct val="80000"/>
              </a:lnSpc>
              <a:defRPr/>
            </a:pPr>
            <a:r>
              <a:rPr lang="fa-IR" sz="2800" smtClean="0">
                <a:cs typeface="B Lotus" pitchFamily="2" charset="-78"/>
              </a:rPr>
              <a:t>روايي سازه :</a:t>
            </a:r>
          </a:p>
          <a:p>
            <a:pPr algn="r" rtl="1" eaLnBrk="1" hangingPunct="1">
              <a:lnSpc>
                <a:spcPct val="80000"/>
              </a:lnSpc>
              <a:buFont typeface="Wingdings" pitchFamily="2" charset="2"/>
              <a:buNone/>
              <a:defRPr/>
            </a:pPr>
            <a:r>
              <a:rPr lang="fa-IR" sz="2800" smtClean="0">
                <a:cs typeface="B Lotus" pitchFamily="2" charset="-78"/>
              </a:rPr>
              <a:t>   دلالت بر چگونگي نتايج به دست آمده از كاربرد مقياسي دارد كه براي آزمون پيش بيني شده جهت فرضيه ها است.</a:t>
            </a:r>
          </a:p>
          <a:p>
            <a:pPr algn="r" rtl="1" eaLnBrk="1" hangingPunct="1">
              <a:lnSpc>
                <a:spcPct val="80000"/>
              </a:lnSpc>
              <a:defRPr/>
            </a:pPr>
            <a:r>
              <a:rPr lang="fa-IR" sz="2800" smtClean="0">
                <a:cs typeface="B Lotus" pitchFamily="2" charset="-78"/>
              </a:rPr>
              <a:t>روايي همگرا:</a:t>
            </a:r>
          </a:p>
          <a:p>
            <a:pPr algn="r" rtl="1" eaLnBrk="1" hangingPunct="1">
              <a:lnSpc>
                <a:spcPct val="80000"/>
              </a:lnSpc>
              <a:buFont typeface="Wingdings" pitchFamily="2" charset="2"/>
              <a:buNone/>
              <a:defRPr/>
            </a:pPr>
            <a:r>
              <a:rPr lang="fa-IR" sz="2800" smtClean="0">
                <a:cs typeface="B Lotus" pitchFamily="2" charset="-78"/>
              </a:rPr>
              <a:t>   هنگامي ايجاد مي شود كه نمرات (اندازه هاي ) بدست آمده توسط دو ابزار متفاوتي كه مفهوم را اندازه گيري مي كنند داراي همبستگي بالا باشند.</a:t>
            </a:r>
          </a:p>
          <a:p>
            <a:pPr algn="r" rtl="1" eaLnBrk="1" hangingPunct="1">
              <a:lnSpc>
                <a:spcPct val="80000"/>
              </a:lnSpc>
              <a:defRPr/>
            </a:pPr>
            <a:r>
              <a:rPr lang="fa-IR" sz="2800" smtClean="0">
                <a:cs typeface="B Lotus" pitchFamily="2" charset="-78"/>
              </a:rPr>
              <a:t>روايي متمايز كننده :</a:t>
            </a:r>
          </a:p>
          <a:p>
            <a:pPr algn="r" rtl="1" eaLnBrk="1" hangingPunct="1">
              <a:lnSpc>
                <a:spcPct val="80000"/>
              </a:lnSpc>
              <a:buFont typeface="Wingdings" pitchFamily="2" charset="2"/>
              <a:buNone/>
              <a:defRPr/>
            </a:pPr>
            <a:r>
              <a:rPr lang="fa-IR" sz="2800" smtClean="0">
                <a:cs typeface="B Lotus" pitchFamily="2" charset="-78"/>
              </a:rPr>
              <a:t>    هنگامي تحقق مي يابد كه بر پايه فرضيه پيش بيني شود ، دومتغير نامرتبط مي باشند،ودر نهايت نمرات حاصله ازاندازه گيري آنها به صورت تجربي به راستي نيز چنين چيزي را نشان دهد.</a:t>
            </a:r>
          </a:p>
          <a:p>
            <a:pPr algn="r" rtl="1" eaLnBrk="1" hangingPunct="1">
              <a:lnSpc>
                <a:spcPct val="80000"/>
              </a:lnSpc>
              <a:buFont typeface="Wingdings" pitchFamily="2" charset="2"/>
              <a:buNone/>
              <a:defRPr/>
            </a:pPr>
            <a:r>
              <a:rPr lang="fa-IR" sz="2800" smtClean="0">
                <a:cs typeface="B Lotus" pitchFamily="2" charset="-78"/>
              </a:rPr>
              <a:t>   </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a:xfrm>
            <a:off x="468313" y="188913"/>
            <a:ext cx="8218487" cy="274637"/>
          </a:xfrm>
        </p:spPr>
        <p:txBody>
          <a:bodyPr/>
          <a:lstStyle/>
          <a:p>
            <a:pPr eaLnBrk="1" hangingPunct="1">
              <a:defRPr/>
            </a:pPr>
            <a:r>
              <a:rPr lang="fa-IR" sz="4000" smtClean="0">
                <a:cs typeface="B Lotus" pitchFamily="2" charset="-78"/>
              </a:rPr>
              <a:t>جدول انواع روايي</a:t>
            </a:r>
            <a:endParaRPr lang="en-US" sz="4000" smtClean="0">
              <a:cs typeface="B Lotus" pitchFamily="2" charset="-78"/>
            </a:endParaRPr>
          </a:p>
        </p:txBody>
      </p:sp>
      <p:sp>
        <p:nvSpPr>
          <p:cNvPr id="414723" name="Rectangle 3"/>
          <p:cNvSpPr>
            <a:spLocks noGrp="1" noChangeArrowheads="1"/>
          </p:cNvSpPr>
          <p:nvPr>
            <p:ph idx="1"/>
          </p:nvPr>
        </p:nvSpPr>
        <p:spPr>
          <a:xfrm>
            <a:off x="468313" y="1125538"/>
            <a:ext cx="8229600" cy="5589587"/>
          </a:xfrm>
        </p:spPr>
        <p:txBody>
          <a:bodyPr/>
          <a:lstStyle/>
          <a:p>
            <a:pPr eaLnBrk="1" hangingPunct="1">
              <a:buFont typeface="Wingdings" pitchFamily="2" charset="2"/>
              <a:buNone/>
              <a:defRPr/>
            </a:pPr>
            <a:endParaRPr lang="en-US" smtClean="0"/>
          </a:p>
        </p:txBody>
      </p:sp>
      <p:graphicFrame>
        <p:nvGraphicFramePr>
          <p:cNvPr id="414812" name="Group 92"/>
          <p:cNvGraphicFramePr>
            <a:graphicFrameLocks noGrp="1"/>
          </p:cNvGraphicFramePr>
          <p:nvPr/>
        </p:nvGraphicFramePr>
        <p:xfrm>
          <a:off x="179388" y="765175"/>
          <a:ext cx="8640762" cy="5832475"/>
        </p:xfrm>
        <a:graphic>
          <a:graphicData uri="http://schemas.openxmlformats.org/drawingml/2006/table">
            <a:tbl>
              <a:tblPr/>
              <a:tblGrid>
                <a:gridCol w="6034087"/>
                <a:gridCol w="2606675"/>
              </a:tblGrid>
              <a:tr h="69850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شرح</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انواع روايي</a:t>
                      </a:r>
                      <a:endParaRPr kumimoji="0" lang="en-US" sz="24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مقياس ،مناسب اندازه گيري مفهوم است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محتوايي</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“متخصصين” تاييد مي نند كه ابزار همان چيزي را كه ازنام آن استنباط مي شود،</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مي سنجد؟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نمادي</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نحوي است كه به پيش بيني يك متغير ملاك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مربوط به ملاك</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شيوه اي  است كه به پيش بيني يك متغير ملاك  به طور  </a:t>
                      </a:r>
                    </a:p>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متد اول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موافق</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فرق گذاري مقياس به شيوه اي  است كه به پيش بيني يك  ملاك  آتي كمك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متضمن پيش بيني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ابزار همان طور كه فرض شده است ازمفهوم استفاده مي كند؟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سازه </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2788">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دو ابزاري كه مفهوم  را اندازه گيري مي كنندازهمبستگي بالايي برخوردارند؟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همگرا</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4375">
                <a:tc>
                  <a:txBody>
                    <a:bodyPr/>
                    <a:lstStyle/>
                    <a:p>
                      <a:pPr marL="0" marR="0" lvl="0" indent="0" algn="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آيا مقياس با متغيري كه تصور مي شود با اين متغير مرتبط نيست ،همبستگي كمي دارد؟</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روايي متمايز كننده</a:t>
                      </a:r>
                    </a:p>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pPr eaLnBrk="1" hangingPunct="1">
              <a:defRPr/>
            </a:pPr>
            <a:r>
              <a:rPr lang="fa-IR" smtClean="0">
                <a:cs typeface="B Lotus" pitchFamily="2" charset="-78"/>
              </a:rPr>
              <a:t>پايايي</a:t>
            </a:r>
            <a:endParaRPr lang="en-US" smtClean="0">
              <a:cs typeface="B Lotus" pitchFamily="2" charset="-78"/>
            </a:endParaRPr>
          </a:p>
        </p:txBody>
      </p:sp>
      <p:sp>
        <p:nvSpPr>
          <p:cNvPr id="415747"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يك آزمون زماني داراي پايايي است كه نمره هاي مشاهده  شده ونمره هاي واقعي آن داراي همبستگي بالايي باشند.</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 اصطلاحات مترادف پايايي عبارتند از :</a:t>
            </a:r>
          </a:p>
          <a:p>
            <a:pPr algn="r" eaLnBrk="1" hangingPunct="1">
              <a:buFont typeface="Wingdings" pitchFamily="2" charset="2"/>
              <a:buNone/>
              <a:defRPr/>
            </a:pPr>
            <a:r>
              <a:rPr lang="fa-IR" smtClean="0">
                <a:cs typeface="B Lotus" pitchFamily="2" charset="-78"/>
              </a:rPr>
              <a:t>قابليت اعتماد، ثبات ، همساني ، قابليت پيش بيني ،دقت يا صحت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fa-IR" smtClean="0">
                <a:cs typeface="B Lotus" pitchFamily="2" charset="-78"/>
              </a:rPr>
              <a:t>ملاكهاي ارزشيابي مفاهيم تجربي</a:t>
            </a:r>
            <a:endParaRPr lang="en-US" smtClean="0">
              <a:cs typeface="B Lotus" pitchFamily="2" charset="-78"/>
            </a:endParaRPr>
          </a:p>
        </p:txBody>
      </p:sp>
      <p:sp>
        <p:nvSpPr>
          <p:cNvPr id="307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پايايي مشاهده گرها</a:t>
            </a:r>
          </a:p>
          <a:p>
            <a:pPr algn="r" rtl="1" eaLnBrk="1" hangingPunct="1">
              <a:buFont typeface="Wingdings" pitchFamily="2" charset="2"/>
              <a:buNone/>
              <a:defRPr/>
            </a:pPr>
            <a:r>
              <a:rPr lang="fa-IR" smtClean="0">
                <a:cs typeface="B Lotus" pitchFamily="2" charset="-78"/>
              </a:rPr>
              <a:t>2- انتزاعي بودن </a:t>
            </a:r>
          </a:p>
          <a:p>
            <a:pPr algn="r" rtl="1" eaLnBrk="1" hangingPunct="1">
              <a:buFont typeface="Wingdings" pitchFamily="2" charset="2"/>
              <a:buNone/>
              <a:defRPr/>
            </a:pPr>
            <a:r>
              <a:rPr lang="fa-IR" smtClean="0">
                <a:cs typeface="B Lotus" pitchFamily="2" charset="-78"/>
              </a:rPr>
              <a:t>3- ادراكي</a:t>
            </a:r>
          </a:p>
          <a:p>
            <a:pPr algn="r" rtl="1" eaLnBrk="1" hangingPunct="1">
              <a:buFont typeface="Wingdings" pitchFamily="2" charset="2"/>
              <a:buNone/>
              <a:defRPr/>
            </a:pPr>
            <a:r>
              <a:rPr lang="fa-IR" smtClean="0">
                <a:cs typeface="B Lotus" pitchFamily="2" charset="-78"/>
              </a:rPr>
              <a:t>4- ارتباط با برخي ازمفاهيم نظري</a:t>
            </a:r>
          </a:p>
          <a:p>
            <a:pPr algn="r" rtl="1" eaLnBrk="1" hangingPunct="1">
              <a:buFont typeface="Wingdings" pitchFamily="2" charset="2"/>
              <a:buNone/>
              <a:defRPr/>
            </a:pPr>
            <a:r>
              <a:rPr lang="fa-IR" smtClean="0">
                <a:cs typeface="B Lotus" pitchFamily="2" charset="-78"/>
              </a:rPr>
              <a:t>5- سادگي </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pPr eaLnBrk="1" hangingPunct="1">
              <a:defRPr/>
            </a:pPr>
            <a:r>
              <a:rPr lang="fa-IR" smtClean="0">
                <a:cs typeface="B Lotus" pitchFamily="2" charset="-78"/>
              </a:rPr>
              <a:t>روشهاي عمده برآورد ضريب پا يا يي</a:t>
            </a:r>
            <a:endParaRPr lang="en-US" smtClean="0">
              <a:cs typeface="B Lotus" pitchFamily="2" charset="-78"/>
            </a:endParaRPr>
          </a:p>
        </p:txBody>
      </p:sp>
      <p:sp>
        <p:nvSpPr>
          <p:cNvPr id="4167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برآورد پايايي از طريق بازآزمايي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برآورد پايايي شكل هاي موازي وهمتا</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3- برآورد پايايي ثبات دروني </a:t>
            </a:r>
            <a:endParaRPr lang="en-US" smtClean="0">
              <a:cs typeface="B Lotus" pitchFamily="2" charset="-78"/>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pPr eaLnBrk="1" hangingPunct="1">
              <a:defRPr/>
            </a:pPr>
            <a:r>
              <a:rPr lang="fa-IR" smtClean="0">
                <a:cs typeface="B Lotus" pitchFamily="2" charset="-78"/>
              </a:rPr>
              <a:t>1- برآورد پايايي از طريق بازآزمايي</a:t>
            </a:r>
            <a:endParaRPr lang="en-US" smtClean="0">
              <a:cs typeface="B Lotus" pitchFamily="2" charset="-78"/>
            </a:endParaRPr>
          </a:p>
        </p:txBody>
      </p:sp>
      <p:sp>
        <p:nvSpPr>
          <p:cNvPr id="4177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براساس اين روش يك آزمون دردونوبت براي آزمودنيهاي يكسان اجرا مي شودوسپس نتايج همبسته مي شوندچنانچه نمره مشاهده شده اي كه هريك از آزمودنيها دردومين آزمون دريافت مي كنند دقيقا برابرنمره آنها دراولين آزمون باشد ودرصورتي كه در نمره هاي مشاهده شده آزمودنيها مقداري واريانس وجود داشته باشد همبستگي مساوي يك بوده وپايايي كامل است </a:t>
            </a:r>
            <a:endParaRPr lang="en-US" smtClean="0">
              <a:cs typeface="B Lotus" pitchFamily="2" charset="-78"/>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pPr eaLnBrk="1" hangingPunct="1">
              <a:defRPr/>
            </a:pPr>
            <a:r>
              <a:rPr lang="fa-IR" sz="4000" smtClean="0">
                <a:cs typeface="B Lotus" pitchFamily="2" charset="-78"/>
              </a:rPr>
              <a:t>2- برآورد پايايي شكل هاي موازي وهمتا</a:t>
            </a:r>
            <a:br>
              <a:rPr lang="fa-IR" sz="4000" smtClean="0">
                <a:cs typeface="B Lotus" pitchFamily="2" charset="-78"/>
              </a:rPr>
            </a:br>
            <a:endParaRPr lang="en-US" sz="4000" smtClean="0">
              <a:cs typeface="B Lotus" pitchFamily="2" charset="-78"/>
            </a:endParaRPr>
          </a:p>
        </p:txBody>
      </p:sp>
      <p:sp>
        <p:nvSpPr>
          <p:cNvPr id="419843"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mtClean="0">
                <a:cs typeface="B Lotus" pitchFamily="2" charset="-78"/>
              </a:rPr>
              <a:t>     برآورد پايايي شكل هاي موازي مساوي است باهمبستگي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بين نمره هاي مشاهده شده دو آزمون موازي،معمولا درعمل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امكان ندارد كه بتوا ن موازي بود ن دو آزمون را تاييد كرد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و بيشتر شكل هاي همتا به جاي شكل هاي موا زي به كا ر</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برده مي شوند.</a:t>
            </a:r>
            <a:endParaRPr lang="en-US" smtClean="0">
              <a:cs typeface="B Lotus" pitchFamily="2" charset="-78"/>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p:txBody>
          <a:bodyPr/>
          <a:lstStyle/>
          <a:p>
            <a:pPr eaLnBrk="1" hangingPunct="1">
              <a:defRPr/>
            </a:pPr>
            <a:r>
              <a:rPr lang="fa-IR" sz="4000" smtClean="0">
                <a:cs typeface="B Lotus" pitchFamily="2" charset="-78"/>
              </a:rPr>
              <a:t>3- برآورد پايايي ثبات دروني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20867" name="Rectangle 3"/>
          <p:cNvSpPr>
            <a:spLocks noGrp="1" noChangeArrowheads="1"/>
          </p:cNvSpPr>
          <p:nvPr>
            <p:ph idx="1"/>
          </p:nvPr>
        </p:nvSpPr>
        <p:spPr>
          <a:xfrm>
            <a:off x="457200" y="1125538"/>
            <a:ext cx="8229600" cy="5000625"/>
          </a:xfrm>
        </p:spPr>
        <p:txBody>
          <a:bodyPr/>
          <a:lstStyle/>
          <a:p>
            <a:pPr algn="r" rtl="1" eaLnBrk="1" hangingPunct="1">
              <a:lnSpc>
                <a:spcPct val="90000"/>
              </a:lnSpc>
              <a:buFont typeface="Wingdings" pitchFamily="2" charset="2"/>
              <a:buNone/>
              <a:defRPr/>
            </a:pPr>
            <a:r>
              <a:rPr lang="fa-IR" smtClean="0">
                <a:cs typeface="B Lotus" pitchFamily="2" charset="-78"/>
              </a:rPr>
              <a:t>      فقط با اجراي يك آزمون وبالاخره جلوگيري از بروز</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مسائل همراه تكراراجراي آزمونها برآورد  شود،مشهورترين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كاربرد اين روش ، برآورد پايايي ازطريق دونيمه كردن است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اين آزمون به دو قسمت كه هر كدام شكل هاي موازي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يكديگرند ، تقسيم مي شود.</a:t>
            </a:r>
            <a:endParaRPr lang="en-US" smtClean="0">
              <a:cs typeface="B Lotus" pitchFamily="2" charset="-78"/>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pPr eaLnBrk="1" hangingPunct="1">
              <a:defRPr/>
            </a:pPr>
            <a:r>
              <a:rPr lang="fa-IR" smtClean="0">
                <a:cs typeface="B Lotus" pitchFamily="2" charset="-78"/>
              </a:rPr>
              <a:t>عوامل مؤثربر پا يا يي وروا يي</a:t>
            </a:r>
            <a:endParaRPr lang="en-US" smtClean="0">
              <a:cs typeface="B Lotus" pitchFamily="2" charset="-78"/>
            </a:endParaRPr>
          </a:p>
        </p:txBody>
      </p:sp>
      <p:sp>
        <p:nvSpPr>
          <p:cNvPr id="4218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عوامل متعددي برپا يا يي وروا يي مؤثرند ازجمله :</a:t>
            </a:r>
          </a:p>
          <a:p>
            <a:pPr algn="r" rtl="1" eaLnBrk="1" hangingPunct="1">
              <a:defRPr/>
            </a:pPr>
            <a:r>
              <a:rPr lang="fa-IR" smtClean="0">
                <a:cs typeface="B Lotus" pitchFamily="2" charset="-78"/>
              </a:rPr>
              <a:t> تعريف نشدن اصطلاحات</a:t>
            </a:r>
          </a:p>
          <a:p>
            <a:pPr algn="r" rtl="1" eaLnBrk="1" hangingPunct="1">
              <a:defRPr/>
            </a:pPr>
            <a:r>
              <a:rPr lang="fa-IR" smtClean="0">
                <a:cs typeface="B Lotus" pitchFamily="2" charset="-78"/>
              </a:rPr>
              <a:t>عدم توجيه پرسشگران</a:t>
            </a:r>
          </a:p>
          <a:p>
            <a:pPr algn="r" rtl="1" eaLnBrk="1" hangingPunct="1">
              <a:defRPr/>
            </a:pPr>
            <a:r>
              <a:rPr lang="fa-IR" smtClean="0">
                <a:cs typeface="B Lotus" pitchFamily="2" charset="-78"/>
              </a:rPr>
              <a:t>عدم تجانس وهمگوني پاسخگويان</a:t>
            </a:r>
          </a:p>
          <a:p>
            <a:pPr algn="r" rtl="1" eaLnBrk="1" hangingPunct="1">
              <a:defRPr/>
            </a:pPr>
            <a:r>
              <a:rPr lang="fa-IR" smtClean="0">
                <a:cs typeface="B Lotus" pitchFamily="2" charset="-78"/>
              </a:rPr>
              <a:t>تغييرشرايط وزمينه هاي اجراي پرسشگري</a:t>
            </a:r>
          </a:p>
          <a:p>
            <a:pPr algn="r" rtl="1" eaLnBrk="1" hangingPunct="1">
              <a:defRPr/>
            </a:pPr>
            <a:r>
              <a:rPr lang="fa-IR" smtClean="0">
                <a:cs typeface="B Lotus" pitchFamily="2" charset="-78"/>
              </a:rPr>
              <a:t>وضعيت ظاهري ودروني ابزار</a:t>
            </a:r>
          </a:p>
          <a:p>
            <a:pPr algn="r" rtl="1" eaLnBrk="1" hangingPunct="1">
              <a:defRPr/>
            </a:pPr>
            <a:r>
              <a:rPr lang="fa-IR" smtClean="0">
                <a:cs typeface="B Lotus" pitchFamily="2" charset="-78"/>
              </a:rPr>
              <a:t>عدم تناسب مراحل مختلف فرآيند تحقيق</a:t>
            </a:r>
            <a:endParaRPr lang="en-US" smtClean="0">
              <a:cs typeface="B Lotus" pitchFamily="2" charset="-78"/>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468313" y="0"/>
            <a:ext cx="8229600" cy="1143000"/>
          </a:xfrm>
        </p:spPr>
        <p:txBody>
          <a:bodyPr/>
          <a:lstStyle/>
          <a:p>
            <a:pPr eaLnBrk="1" hangingPunct="1">
              <a:defRPr/>
            </a:pPr>
            <a:r>
              <a:rPr lang="fa-IR" smtClean="0">
                <a:cs typeface="B Lotus" pitchFamily="2" charset="-78"/>
              </a:rPr>
              <a:t>پيش آزمون</a:t>
            </a:r>
            <a:endParaRPr lang="en-US" smtClean="0">
              <a:cs typeface="B Lotus" pitchFamily="2" charset="-78"/>
            </a:endParaRPr>
          </a:p>
        </p:txBody>
      </p:sp>
      <p:sp>
        <p:nvSpPr>
          <p:cNvPr id="422915" name="Rectangle 3"/>
          <p:cNvSpPr>
            <a:spLocks noGrp="1" noChangeArrowheads="1"/>
          </p:cNvSpPr>
          <p:nvPr>
            <p:ph idx="1"/>
          </p:nvPr>
        </p:nvSpPr>
        <p:spPr>
          <a:xfrm>
            <a:off x="457200" y="1268413"/>
            <a:ext cx="8229600" cy="5329237"/>
          </a:xfrm>
        </p:spPr>
        <p:txBody>
          <a:bodyPr/>
          <a:lstStyle/>
          <a:p>
            <a:pPr algn="r" rtl="1" eaLnBrk="1" hangingPunct="1">
              <a:lnSpc>
                <a:spcPct val="90000"/>
              </a:lnSpc>
              <a:buFont typeface="Wingdings" pitchFamily="2" charset="2"/>
              <a:buNone/>
              <a:defRPr/>
            </a:pPr>
            <a:r>
              <a:rPr lang="fa-IR" sz="2800" smtClean="0">
                <a:cs typeface="B Lotus" pitchFamily="2" charset="-78"/>
              </a:rPr>
              <a:t>     يكي از مراحل فرآيند تحقيق علمي است كه معمولا پس از</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طراحي ابزار سنجش انجام مي پذيرد. وقتي محقق ابزار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سنجش را طراحي نمود ،لازم است آن را به صورت آزمايشي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به مورد اجرا گذارد ، نتايج گردآوري شده بعد از اجراي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مرحله پيش آزمون به محقق كمك مي كند تا اصطلاحات لازم رادر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بخشها ومراحل گوناگون تحقيق به عمل آورد</a:t>
            </a:r>
            <a:endParaRPr lang="en-US" sz="2800" smtClean="0">
              <a:cs typeface="B Lotus" pitchFamily="2" charset="-78"/>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pPr eaLnBrk="1" hangingPunct="1">
              <a:defRPr/>
            </a:pPr>
            <a:r>
              <a:rPr lang="fa-IR" smtClean="0">
                <a:cs typeface="B Lotus" pitchFamily="2" charset="-78"/>
              </a:rPr>
              <a:t>فوايد پيش آزمون</a:t>
            </a:r>
            <a:endParaRPr lang="en-US" smtClean="0">
              <a:cs typeface="B Lotus" pitchFamily="2" charset="-78"/>
            </a:endParaRPr>
          </a:p>
        </p:txBody>
      </p:sp>
      <p:sp>
        <p:nvSpPr>
          <p:cNvPr id="423939"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آگاهي از صفات جامعه مورد مطالعه بويژه زماني كه پارامترهاي جامعه دراختيار نيست</a:t>
            </a:r>
          </a:p>
          <a:p>
            <a:pPr algn="r" rtl="1" eaLnBrk="1" hangingPunct="1">
              <a:lnSpc>
                <a:spcPct val="90000"/>
              </a:lnSpc>
              <a:defRPr/>
            </a:pPr>
            <a:r>
              <a:rPr lang="fa-IR" smtClean="0">
                <a:cs typeface="B Lotus" pitchFamily="2" charset="-78"/>
              </a:rPr>
              <a:t>برآورد حجم نمونه</a:t>
            </a:r>
          </a:p>
          <a:p>
            <a:pPr algn="r" rtl="1" eaLnBrk="1" hangingPunct="1">
              <a:lnSpc>
                <a:spcPct val="90000"/>
              </a:lnSpc>
              <a:defRPr/>
            </a:pPr>
            <a:r>
              <a:rPr lang="fa-IR" smtClean="0">
                <a:cs typeface="B Lotus" pitchFamily="2" charset="-78"/>
              </a:rPr>
              <a:t>اصلاح روش گردآوري اطلاعات</a:t>
            </a:r>
          </a:p>
          <a:p>
            <a:pPr algn="r" rtl="1" eaLnBrk="1" hangingPunct="1">
              <a:lnSpc>
                <a:spcPct val="90000"/>
              </a:lnSpc>
              <a:defRPr/>
            </a:pPr>
            <a:r>
              <a:rPr lang="fa-IR" smtClean="0">
                <a:cs typeface="B Lotus" pitchFamily="2" charset="-78"/>
              </a:rPr>
              <a:t>اصلاح ابزارسنجش </a:t>
            </a:r>
          </a:p>
          <a:p>
            <a:pPr algn="r" rtl="1" eaLnBrk="1" hangingPunct="1">
              <a:lnSpc>
                <a:spcPct val="90000"/>
              </a:lnSpc>
              <a:defRPr/>
            </a:pPr>
            <a:r>
              <a:rPr lang="fa-IR" smtClean="0">
                <a:cs typeface="B Lotus" pitchFamily="2" charset="-78"/>
              </a:rPr>
              <a:t>اصلاح روش استخراج ،طبقه بندي وتجزيه وتحليل</a:t>
            </a:r>
          </a:p>
          <a:p>
            <a:pPr algn="r" rtl="1" eaLnBrk="1" hangingPunct="1">
              <a:lnSpc>
                <a:spcPct val="90000"/>
              </a:lnSpc>
              <a:defRPr/>
            </a:pPr>
            <a:r>
              <a:rPr lang="fa-IR" smtClean="0">
                <a:cs typeface="B Lotus" pitchFamily="2" charset="-78"/>
              </a:rPr>
              <a:t>اطلاع از پاسخ هاي مورد انتظار</a:t>
            </a:r>
          </a:p>
          <a:p>
            <a:pPr algn="r" rtl="1" eaLnBrk="1" hangingPunct="1">
              <a:lnSpc>
                <a:spcPct val="90000"/>
              </a:lnSpc>
              <a:defRPr/>
            </a:pPr>
            <a:r>
              <a:rPr lang="fa-IR" smtClean="0">
                <a:cs typeface="B Lotus" pitchFamily="2" charset="-78"/>
              </a:rPr>
              <a:t>اصلاح روش هاي مصاحبه ومشاهده</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eaLnBrk="1" hangingPunct="1">
              <a:defRPr/>
            </a:pPr>
            <a:r>
              <a:rPr lang="fa-IR" smtClean="0">
                <a:cs typeface="B Lotus" pitchFamily="2" charset="-78"/>
              </a:rPr>
              <a:t>فصل پنجم</a:t>
            </a:r>
            <a:endParaRPr lang="en-US" smtClean="0">
              <a:cs typeface="B Lotus" pitchFamily="2" charset="-78"/>
            </a:endParaRPr>
          </a:p>
        </p:txBody>
      </p:sp>
      <p:sp>
        <p:nvSpPr>
          <p:cNvPr id="551939" name="Rectangle 3"/>
          <p:cNvSpPr>
            <a:spLocks noGrp="1" noChangeArrowheads="1"/>
          </p:cNvSpPr>
          <p:nvPr>
            <p:ph idx="1"/>
          </p:nvPr>
        </p:nvSpPr>
        <p:spPr/>
        <p:txBody>
          <a:bodyPr/>
          <a:lstStyle/>
          <a:p>
            <a:pPr algn="ctr" rtl="1" eaLnBrk="1" hangingPunct="1">
              <a:buFont typeface="Wingdings" pitchFamily="2" charset="2"/>
              <a:buNone/>
              <a:defRPr/>
            </a:pPr>
            <a:r>
              <a:rPr lang="fa-IR" sz="4400" smtClean="0">
                <a:cs typeface="B Lotus" pitchFamily="2" charset="-78"/>
              </a:rPr>
              <a:t>داده ها ي تحقيق وتجزيه وتحليل آنها</a:t>
            </a:r>
          </a:p>
          <a:p>
            <a:pPr algn="ctr" rtl="1" eaLnBrk="1" hangingPunct="1">
              <a:buFont typeface="Wingdings" pitchFamily="2" charset="2"/>
              <a:buNone/>
              <a:defRPr/>
            </a:pPr>
            <a:endParaRPr lang="fa-IR" sz="4400" smtClean="0">
              <a:cs typeface="B Lotus" pitchFamily="2" charset="-78"/>
            </a:endParaRPr>
          </a:p>
          <a:p>
            <a:pPr algn="ctr" rtl="1" eaLnBrk="1" hangingPunct="1">
              <a:buFont typeface="Wingdings" pitchFamily="2" charset="2"/>
              <a:buNone/>
              <a:defRPr/>
            </a:pPr>
            <a:r>
              <a:rPr lang="fa-IR" sz="4400" smtClean="0">
                <a:cs typeface="B Lotus" pitchFamily="2" charset="-78"/>
              </a:rPr>
              <a:t>(يافته هاي تحقيق)</a:t>
            </a:r>
            <a:endParaRPr lang="en-US" sz="4400" smtClean="0">
              <a:cs typeface="B Lotus" pitchFamily="2" charset="-78"/>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pPr eaLnBrk="1" hangingPunct="1">
              <a:defRPr/>
            </a:pPr>
            <a:r>
              <a:rPr lang="fa-IR" smtClean="0">
                <a:cs typeface="B Lotus" pitchFamily="2" charset="-78"/>
              </a:rPr>
              <a:t>تجزيه وتحليل داده ها</a:t>
            </a:r>
            <a:endParaRPr lang="en-US" smtClean="0">
              <a:cs typeface="B Lotus" pitchFamily="2" charset="-78"/>
            </a:endParaRPr>
          </a:p>
        </p:txBody>
      </p:sp>
      <p:sp>
        <p:nvSpPr>
          <p:cNvPr id="424963"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    فرآيندي چند مرحله اي است كه طي آن داده هايي كه از طريق بكارگيري ابزارهاي جمع آوري درنمونه (جامعه) آماري فراهم آمده اند خلاصه ،كدبندي ودسته بندي ....ودر نهايت پردازش مي شوند تا زمينه برقراري انواع تحليل ها وارتبا طها بين اين داده ها به منظور آزمون فرضيه ها فراهم آيد.</a:t>
            </a:r>
          </a:p>
          <a:p>
            <a:pPr algn="r" rtl="1" eaLnBrk="1" hangingPunct="1">
              <a:buFont typeface="Wingdings" pitchFamily="2" charset="2"/>
              <a:buNone/>
              <a:defRPr/>
            </a:pPr>
            <a:r>
              <a:rPr lang="fa-IR" smtClean="0">
                <a:cs typeface="B Lotus" pitchFamily="2" charset="-78"/>
              </a:rPr>
              <a:t>   منظور از كد بندي ،تعريف طبقاتي وتعيين يك نمره (يا حرف )به هرطبقه است .</a:t>
            </a:r>
            <a:endParaRPr lang="en-US" smtClean="0">
              <a:cs typeface="B Lotus" pitchFamily="2" charset="-78"/>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pPr eaLnBrk="1" hangingPunct="1">
              <a:defRPr/>
            </a:pPr>
            <a:r>
              <a:rPr lang="fa-IR" smtClean="0">
                <a:cs typeface="B Lotus" pitchFamily="2" charset="-78"/>
              </a:rPr>
              <a:t>آماده كردن متغيرها</a:t>
            </a:r>
            <a:endParaRPr lang="en-US" smtClean="0">
              <a:cs typeface="B Lotus" pitchFamily="2" charset="-78"/>
            </a:endParaRPr>
          </a:p>
        </p:txBody>
      </p:sp>
      <p:sp>
        <p:nvSpPr>
          <p:cNvPr id="427011" name="Rectangle 3"/>
          <p:cNvSpPr>
            <a:spLocks noGrp="1" noChangeArrowheads="1"/>
          </p:cNvSpPr>
          <p:nvPr>
            <p:ph idx="1"/>
          </p:nvPr>
        </p:nvSpPr>
        <p:spPr>
          <a:xfrm>
            <a:off x="457200" y="1268413"/>
            <a:ext cx="8229600" cy="5184775"/>
          </a:xfrm>
        </p:spPr>
        <p:txBody>
          <a:bodyPr/>
          <a:lstStyle/>
          <a:p>
            <a:pPr algn="r" rtl="1" eaLnBrk="1" hangingPunct="1">
              <a:lnSpc>
                <a:spcPct val="80000"/>
              </a:lnSpc>
              <a:buFont typeface="Wingdings" pitchFamily="2" charset="2"/>
              <a:buNone/>
              <a:defRPr/>
            </a:pPr>
            <a:r>
              <a:rPr lang="fa-IR" sz="2800" smtClean="0">
                <a:cs typeface="B Lotus" pitchFamily="2" charset="-78"/>
              </a:rPr>
              <a:t>1- كد گذاري مجدد متغيرهاي موجود:</a:t>
            </a:r>
          </a:p>
          <a:p>
            <a:pPr algn="r" rtl="1" eaLnBrk="1" hangingPunct="1">
              <a:lnSpc>
                <a:spcPct val="80000"/>
              </a:lnSpc>
              <a:buFont typeface="Wingdings" pitchFamily="2" charset="2"/>
              <a:buNone/>
              <a:defRPr/>
            </a:pPr>
            <a:r>
              <a:rPr lang="fa-IR" sz="2800" smtClean="0">
                <a:cs typeface="B Lotus" pitchFamily="2" charset="-78"/>
              </a:rPr>
              <a:t> اين مرحله شامل تغيير دادن كدهايي است كه در مرحله اوليه تعيين شده اند وداراي سه كاربرد است.</a:t>
            </a:r>
          </a:p>
          <a:p>
            <a:pPr algn="r" rtl="1" eaLnBrk="1" hangingPunct="1">
              <a:lnSpc>
                <a:spcPct val="80000"/>
              </a:lnSpc>
              <a:buFont typeface="Wingdings" pitchFamily="2" charset="2"/>
              <a:buNone/>
              <a:defRPr/>
            </a:pPr>
            <a:r>
              <a:rPr lang="fa-IR" sz="2800" smtClean="0">
                <a:cs typeface="B Lotus" pitchFamily="2" charset="-78"/>
              </a:rPr>
              <a:t>   1-1- دادن ترتيبي مجدد به مقوله هاي يك متغير</a:t>
            </a:r>
          </a:p>
          <a:p>
            <a:pPr algn="r" rtl="1" eaLnBrk="1" hangingPunct="1">
              <a:lnSpc>
                <a:spcPct val="80000"/>
              </a:lnSpc>
              <a:buFont typeface="Wingdings" pitchFamily="2" charset="2"/>
              <a:buNone/>
              <a:defRPr/>
            </a:pPr>
            <a:r>
              <a:rPr lang="fa-IR" sz="2800" smtClean="0">
                <a:cs typeface="B Lotus" pitchFamily="2" charset="-78"/>
              </a:rPr>
              <a:t>   1-2- تغيير دادن ارزش يك متغير (بويژه هنگام مقياس سازي)</a:t>
            </a:r>
          </a:p>
          <a:p>
            <a:pPr algn="r" rtl="1" eaLnBrk="1" hangingPunct="1">
              <a:lnSpc>
                <a:spcPct val="80000"/>
              </a:lnSpc>
              <a:buFont typeface="Wingdings" pitchFamily="2" charset="2"/>
              <a:buNone/>
              <a:defRPr/>
            </a:pPr>
            <a:r>
              <a:rPr lang="fa-IR" sz="2800" smtClean="0">
                <a:cs typeface="B Lotus" pitchFamily="2" charset="-78"/>
              </a:rPr>
              <a:t>   1-3- جمع كردن مقوله هاي يك متغير در مقوله هاي كمتر</a:t>
            </a:r>
          </a:p>
          <a:p>
            <a:pPr algn="r" rtl="1" eaLnBrk="1" hangingPunct="1">
              <a:lnSpc>
                <a:spcPct val="80000"/>
              </a:lnSpc>
              <a:buFont typeface="Wingdings" pitchFamily="2" charset="2"/>
              <a:buNone/>
              <a:defRPr/>
            </a:pPr>
            <a:endParaRPr lang="fa-IR" sz="2800" smtClean="0">
              <a:cs typeface="B Lotus" pitchFamily="2" charset="-78"/>
            </a:endParaRPr>
          </a:p>
          <a:p>
            <a:pPr algn="r" rtl="1" eaLnBrk="1" hangingPunct="1">
              <a:lnSpc>
                <a:spcPct val="80000"/>
              </a:lnSpc>
              <a:buFont typeface="Wingdings" pitchFamily="2" charset="2"/>
              <a:buNone/>
              <a:defRPr/>
            </a:pPr>
            <a:r>
              <a:rPr lang="fa-IR" sz="2800" smtClean="0">
                <a:cs typeface="B Lotus" pitchFamily="2" charset="-78"/>
              </a:rPr>
              <a:t>2- شيوه هاي كد گذاري مجدد :</a:t>
            </a:r>
          </a:p>
          <a:p>
            <a:pPr algn="r" rtl="1" eaLnBrk="1" hangingPunct="1">
              <a:lnSpc>
                <a:spcPct val="80000"/>
              </a:lnSpc>
              <a:buFont typeface="Wingdings" pitchFamily="2" charset="2"/>
              <a:buNone/>
              <a:defRPr/>
            </a:pPr>
            <a:r>
              <a:rPr lang="fa-IR" sz="2800" smtClean="0">
                <a:cs typeface="B Lotus" pitchFamily="2" charset="-78"/>
              </a:rPr>
              <a:t> دورهيافت عمده براي پي بردن به اينكه كدام مقوله ها بايد باهم تلفيق شوند وجود دارد</a:t>
            </a:r>
          </a:p>
          <a:p>
            <a:pPr algn="r" rtl="1" eaLnBrk="1" hangingPunct="1">
              <a:lnSpc>
                <a:spcPct val="80000"/>
              </a:lnSpc>
              <a:buFont typeface="Wingdings" pitchFamily="2" charset="2"/>
              <a:buNone/>
              <a:defRPr/>
            </a:pPr>
            <a:r>
              <a:rPr lang="fa-IR" sz="2800" smtClean="0">
                <a:cs typeface="B Lotus" pitchFamily="2" charset="-78"/>
              </a:rPr>
              <a:t>  2-1- رهيافت واقعي</a:t>
            </a:r>
          </a:p>
          <a:p>
            <a:pPr algn="r" rtl="1" eaLnBrk="1" hangingPunct="1">
              <a:lnSpc>
                <a:spcPct val="80000"/>
              </a:lnSpc>
              <a:buFont typeface="Wingdings" pitchFamily="2" charset="2"/>
              <a:buNone/>
              <a:defRPr/>
            </a:pPr>
            <a:r>
              <a:rPr lang="fa-IR" sz="2800" smtClean="0">
                <a:cs typeface="B Lotus" pitchFamily="2" charset="-78"/>
              </a:rPr>
              <a:t>  2-2- استفاده ازتوزيع فراواني متغير در كدگذاري مجدد</a:t>
            </a:r>
            <a:endParaRPr lang="en-US" sz="2800" smtClean="0">
              <a:cs typeface="B Lotus" pitchFamily="2" charset="-7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كاركردها ونقش مفاهيم</a:t>
            </a:r>
            <a:endParaRPr lang="en-US" smtClean="0">
              <a:cs typeface="B Lotus" pitchFamily="2" charset="-78"/>
            </a:endParaRPr>
          </a:p>
        </p:txBody>
      </p:sp>
      <p:sp>
        <p:nvSpPr>
          <p:cNvPr id="31747" name="Rectangle 3"/>
          <p:cNvSpPr>
            <a:spLocks noGrp="1" noChangeArrowheads="1"/>
          </p:cNvSpPr>
          <p:nvPr>
            <p:ph idx="1"/>
          </p:nvPr>
        </p:nvSpPr>
        <p:spPr>
          <a:xfrm>
            <a:off x="457200" y="1196975"/>
            <a:ext cx="8229600" cy="5472113"/>
          </a:xfrm>
        </p:spPr>
        <p:txBody>
          <a:bodyPr/>
          <a:lstStyle/>
          <a:p>
            <a:pPr algn="r" rtl="1" eaLnBrk="1" hangingPunct="1">
              <a:buFont typeface="Wingdings" pitchFamily="2" charset="2"/>
              <a:buNone/>
              <a:defRPr/>
            </a:pPr>
            <a:r>
              <a:rPr lang="fa-IR" smtClean="0">
                <a:cs typeface="B Lotus" pitchFamily="2" charset="-78"/>
              </a:rPr>
              <a:t>   يكي ازكاركردها ي مفاهيم اين است كه اصولا بنياد ارتباط محسوب مي شوند.</a:t>
            </a:r>
          </a:p>
          <a:p>
            <a:pPr algn="r" rtl="1" eaLnBrk="1" hangingPunct="1">
              <a:buFont typeface="Wingdings" pitchFamily="2" charset="2"/>
              <a:buNone/>
              <a:defRPr/>
            </a:pPr>
            <a:r>
              <a:rPr lang="fa-IR" smtClean="0">
                <a:cs typeface="B Lotus" pitchFamily="2" charset="-78"/>
              </a:rPr>
              <a:t>  الف ) نمادي از يك پديده است.</a:t>
            </a:r>
          </a:p>
          <a:p>
            <a:pPr algn="r" rtl="1" eaLnBrk="1" hangingPunct="1">
              <a:buFont typeface="Wingdings" pitchFamily="2" charset="2"/>
              <a:buNone/>
              <a:defRPr/>
            </a:pPr>
            <a:r>
              <a:rPr lang="fa-IR" smtClean="0">
                <a:cs typeface="B Lotus" pitchFamily="2" charset="-78"/>
              </a:rPr>
              <a:t>   ب) بيانگر يك دورنما،يعني راهي براي مشاهده پديده هاي تجربي از طريق مفهوم سازي است .</a:t>
            </a:r>
          </a:p>
          <a:p>
            <a:pPr algn="r" rtl="1" eaLnBrk="1" hangingPunct="1">
              <a:buFont typeface="Wingdings" pitchFamily="2" charset="2"/>
              <a:buNone/>
              <a:defRPr/>
            </a:pPr>
            <a:r>
              <a:rPr lang="fa-IR" smtClean="0">
                <a:cs typeface="B Lotus" pitchFamily="2" charset="-78"/>
              </a:rPr>
              <a:t>    ج)وسايلي هستند كه از طريق آنها عمل طبقه بندي وتعميم صورت مي گيرد.</a:t>
            </a:r>
          </a:p>
          <a:p>
            <a:pPr algn="r" rtl="1" eaLnBrk="1" hangingPunct="1">
              <a:buFont typeface="Wingdings" pitchFamily="2" charset="2"/>
              <a:buNone/>
              <a:defRPr/>
            </a:pPr>
            <a:r>
              <a:rPr lang="fa-IR" smtClean="0">
                <a:cs typeface="B Lotus" pitchFamily="2" charset="-78"/>
              </a:rPr>
              <a:t>   د)به عنوان مؤلفه هاي تئوري عمل مي كنند وبدين ترتيب مؤلفه هاي تبيين وپيش بيني بشمار مي آيند.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a:xfrm>
            <a:off x="539750" y="0"/>
            <a:ext cx="8229600" cy="908050"/>
          </a:xfrm>
        </p:spPr>
        <p:txBody>
          <a:bodyPr/>
          <a:lstStyle/>
          <a:p>
            <a:pPr eaLnBrk="1" hangingPunct="1">
              <a:defRPr/>
            </a:pPr>
            <a:r>
              <a:rPr lang="fa-IR" smtClean="0">
                <a:cs typeface="B Lotus" pitchFamily="2" charset="-78"/>
              </a:rPr>
              <a:t>قواعد تجزيه وتحليل</a:t>
            </a:r>
            <a:endParaRPr lang="en-US" smtClean="0">
              <a:cs typeface="B Lotus" pitchFamily="2" charset="-78"/>
            </a:endParaRPr>
          </a:p>
        </p:txBody>
      </p:sp>
      <p:sp>
        <p:nvSpPr>
          <p:cNvPr id="428035" name="Rectangle 3"/>
          <p:cNvSpPr>
            <a:spLocks noGrp="1" noChangeArrowheads="1"/>
          </p:cNvSpPr>
          <p:nvPr>
            <p:ph idx="1"/>
          </p:nvPr>
        </p:nvSpPr>
        <p:spPr>
          <a:xfrm>
            <a:off x="457200" y="981075"/>
            <a:ext cx="8229600" cy="5688013"/>
          </a:xfrm>
        </p:spPr>
        <p:txBody>
          <a:bodyPr/>
          <a:lstStyle/>
          <a:p>
            <a:pPr algn="r" rtl="1" eaLnBrk="1" hangingPunct="1">
              <a:lnSpc>
                <a:spcPct val="80000"/>
              </a:lnSpc>
              <a:buFont typeface="Wingdings" pitchFamily="2" charset="2"/>
              <a:buNone/>
              <a:defRPr/>
            </a:pPr>
            <a:r>
              <a:rPr lang="fa-IR" sz="2800" smtClean="0">
                <a:cs typeface="B Lotus" pitchFamily="2" charset="-78"/>
              </a:rPr>
              <a:t> 1- مقوله ها بايد بر پايه مقصود ومساله پژوهش مشخص شود:</a:t>
            </a:r>
          </a:p>
          <a:p>
            <a:pPr algn="r" rtl="1" eaLnBrk="1" hangingPunct="1">
              <a:lnSpc>
                <a:spcPct val="80000"/>
              </a:lnSpc>
              <a:buFont typeface="Wingdings" pitchFamily="2" charset="2"/>
              <a:buNone/>
              <a:defRPr/>
            </a:pPr>
            <a:r>
              <a:rPr lang="fa-IR" sz="2800" smtClean="0">
                <a:cs typeface="B Lotus" pitchFamily="2" charset="-78"/>
              </a:rPr>
              <a:t>    يعني اگر مقوله بند يها مبتني بر الزامات مساله پژوهش نباشد هيچگونه جواب مناسب وكافي براي پرسشهاي پژوهش بدست نخواهد آمد.</a:t>
            </a:r>
          </a:p>
          <a:p>
            <a:pPr algn="r" rtl="1" eaLnBrk="1" hangingPunct="1">
              <a:lnSpc>
                <a:spcPct val="80000"/>
              </a:lnSpc>
              <a:buFont typeface="Wingdings" pitchFamily="2" charset="2"/>
              <a:buNone/>
              <a:defRPr/>
            </a:pPr>
            <a:r>
              <a:rPr lang="fa-IR" sz="2800" smtClean="0">
                <a:cs typeface="B Lotus" pitchFamily="2" charset="-78"/>
              </a:rPr>
              <a:t>2- مقوله ها فراگير باشد:</a:t>
            </a:r>
          </a:p>
          <a:p>
            <a:pPr algn="r" rtl="1" eaLnBrk="1" hangingPunct="1">
              <a:lnSpc>
                <a:spcPct val="80000"/>
              </a:lnSpc>
              <a:buFont typeface="Wingdings" pitchFamily="2" charset="2"/>
              <a:buNone/>
              <a:defRPr/>
            </a:pPr>
            <a:r>
              <a:rPr lang="fa-IR" sz="2800" smtClean="0">
                <a:cs typeface="B Lotus" pitchFamily="2" charset="-78"/>
              </a:rPr>
              <a:t>   مقصودآن است كه همه آزمودنيها يعني همه اعضاي مجموعه</a:t>
            </a:r>
          </a:p>
          <a:p>
            <a:pPr algn="r" rtl="1" eaLnBrk="1" hangingPunct="1">
              <a:lnSpc>
                <a:spcPct val="80000"/>
              </a:lnSpc>
              <a:buFont typeface="Wingdings" pitchFamily="2" charset="2"/>
              <a:buNone/>
              <a:defRPr/>
            </a:pPr>
            <a:r>
              <a:rPr lang="fa-IR" sz="2800" smtClean="0">
                <a:cs typeface="B Lotus" pitchFamily="2" charset="-78"/>
              </a:rPr>
              <a:t>   مرجع (</a:t>
            </a:r>
            <a:r>
              <a:rPr lang="en-US" sz="2800" smtClean="0">
                <a:cs typeface="B Lotus" pitchFamily="2" charset="-78"/>
              </a:rPr>
              <a:t>(u </a:t>
            </a:r>
            <a:r>
              <a:rPr lang="fa-IR" sz="2800" smtClean="0">
                <a:cs typeface="B Lotus" pitchFamily="2" charset="-78"/>
              </a:rPr>
              <a:t>بايد بكارگرفته شود.</a:t>
            </a:r>
          </a:p>
          <a:p>
            <a:pPr algn="r" rtl="1" eaLnBrk="1" hangingPunct="1">
              <a:lnSpc>
                <a:spcPct val="80000"/>
              </a:lnSpc>
              <a:buFont typeface="Wingdings" pitchFamily="2" charset="2"/>
              <a:buNone/>
              <a:defRPr/>
            </a:pPr>
            <a:r>
              <a:rPr lang="fa-IR" sz="2800" smtClean="0">
                <a:cs typeface="B Lotus" pitchFamily="2" charset="-78"/>
              </a:rPr>
              <a:t>3- مقوله ها ناسازگار ومستقل از يكديگر هستند:</a:t>
            </a:r>
          </a:p>
          <a:p>
            <a:pPr algn="r" rtl="1" eaLnBrk="1" hangingPunct="1">
              <a:lnSpc>
                <a:spcPct val="80000"/>
              </a:lnSpc>
              <a:buFont typeface="Wingdings" pitchFamily="2" charset="2"/>
              <a:buNone/>
              <a:defRPr/>
            </a:pPr>
            <a:r>
              <a:rPr lang="fa-IR" sz="2800" smtClean="0">
                <a:cs typeface="B Lotus" pitchFamily="2" charset="-78"/>
              </a:rPr>
              <a:t>   مقصودآن است كه هرعضو مجموعه مرجع (</a:t>
            </a:r>
            <a:r>
              <a:rPr lang="en-US" sz="2800" smtClean="0">
                <a:cs typeface="B Lotus" pitchFamily="2" charset="-78"/>
              </a:rPr>
              <a:t>(u </a:t>
            </a:r>
            <a:r>
              <a:rPr lang="fa-IR" sz="2800" smtClean="0">
                <a:cs typeface="B Lotus" pitchFamily="2" charset="-78"/>
              </a:rPr>
              <a:t>بايد به يك </a:t>
            </a:r>
          </a:p>
          <a:p>
            <a:pPr algn="r" rtl="1" eaLnBrk="1" hangingPunct="1">
              <a:lnSpc>
                <a:spcPct val="80000"/>
              </a:lnSpc>
              <a:buFont typeface="Wingdings" pitchFamily="2" charset="2"/>
              <a:buNone/>
              <a:defRPr/>
            </a:pPr>
            <a:r>
              <a:rPr lang="fa-IR" sz="2800" smtClean="0">
                <a:cs typeface="B Lotus" pitchFamily="2" charset="-78"/>
              </a:rPr>
              <a:t>   خانه  از مدل تحليلي اختصاص داده شود .</a:t>
            </a:r>
          </a:p>
          <a:p>
            <a:pPr algn="r" rtl="1" eaLnBrk="1" hangingPunct="1">
              <a:lnSpc>
                <a:spcPct val="80000"/>
              </a:lnSpc>
              <a:buFont typeface="Wingdings" pitchFamily="2" charset="2"/>
              <a:buNone/>
              <a:defRPr/>
            </a:pPr>
            <a:r>
              <a:rPr lang="fa-IR" sz="2800" smtClean="0">
                <a:cs typeface="B Lotus" pitchFamily="2" charset="-78"/>
              </a:rPr>
              <a:t>4- هرمقوله ازيك اصل دسته بندي كننده مشتق مي شود:</a:t>
            </a:r>
          </a:p>
          <a:p>
            <a:pPr algn="r" rtl="1" eaLnBrk="1" hangingPunct="1">
              <a:lnSpc>
                <a:spcPct val="80000"/>
              </a:lnSpc>
              <a:buFont typeface="Wingdings" pitchFamily="2" charset="2"/>
              <a:buNone/>
              <a:defRPr/>
            </a:pPr>
            <a:r>
              <a:rPr lang="fa-IR" sz="2800" smtClean="0">
                <a:cs typeface="B Lotus" pitchFamily="2" charset="-78"/>
              </a:rPr>
              <a:t>   بيان مي كند هر مقوله (متغير) بايد حاصل يك اصل دسته بندي</a:t>
            </a:r>
          </a:p>
          <a:p>
            <a:pPr algn="r" rtl="1" eaLnBrk="1" hangingPunct="1">
              <a:lnSpc>
                <a:spcPct val="80000"/>
              </a:lnSpc>
              <a:buFont typeface="Wingdings" pitchFamily="2" charset="2"/>
              <a:buNone/>
              <a:defRPr/>
            </a:pPr>
            <a:r>
              <a:rPr lang="fa-IR" sz="2800" smtClean="0">
                <a:cs typeface="B Lotus" pitchFamily="2" charset="-78"/>
              </a:rPr>
              <a:t>   كننده باشد .</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p:txBody>
          <a:bodyPr/>
          <a:lstStyle/>
          <a:p>
            <a:pPr eaLnBrk="1" hangingPunct="1">
              <a:defRPr/>
            </a:pPr>
            <a:r>
              <a:rPr lang="fa-IR" smtClean="0">
                <a:cs typeface="B Lotus" pitchFamily="2" charset="-78"/>
              </a:rPr>
              <a:t>روش هاي خلاصه سازي داده ها</a:t>
            </a:r>
            <a:endParaRPr lang="en-US" smtClean="0">
              <a:cs typeface="B Lotus" pitchFamily="2" charset="-78"/>
            </a:endParaRPr>
          </a:p>
        </p:txBody>
      </p:sp>
      <p:sp>
        <p:nvSpPr>
          <p:cNvPr id="42905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محاسبه مقادير متوسط يا اندازه هاي تمايل مركزي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محاسبه اندازه هاي پراكندگي يا تغييرپذيري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pPr eaLnBrk="1" hangingPunct="1">
              <a:defRPr/>
            </a:pPr>
            <a:r>
              <a:rPr lang="fa-IR" smtClean="0">
                <a:cs typeface="B Lotus" pitchFamily="2" charset="-78"/>
              </a:rPr>
              <a:t>انواع تجزيه وتحليل</a:t>
            </a:r>
            <a:endParaRPr lang="en-US" smtClean="0">
              <a:cs typeface="B Lotus" pitchFamily="2" charset="-78"/>
            </a:endParaRPr>
          </a:p>
        </p:txBody>
      </p:sp>
      <p:sp>
        <p:nvSpPr>
          <p:cNvPr id="43008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1- تجزيه وتحليل توصيفي :</a:t>
            </a:r>
          </a:p>
          <a:p>
            <a:pPr algn="r" rtl="1" eaLnBrk="1" hangingPunct="1">
              <a:buFont typeface="Wingdings" pitchFamily="2" charset="2"/>
              <a:buNone/>
              <a:defRPr/>
            </a:pPr>
            <a:r>
              <a:rPr lang="fa-IR" sz="2800" smtClean="0">
                <a:cs typeface="B Lotus" pitchFamily="2" charset="-78"/>
              </a:rPr>
              <a:t>    پژوهشگر داده هاي جمع آوري شده را با استفاده از شاخص هاي آمار توصيفي خلاصه وطبقه بندي مي كند.</a:t>
            </a:r>
          </a:p>
          <a:p>
            <a:pPr algn="r" rtl="1" eaLnBrk="1" hangingPunct="1">
              <a:buFont typeface="Wingdings" pitchFamily="2" charset="2"/>
              <a:buNone/>
              <a:defRPr/>
            </a:pPr>
            <a:r>
              <a:rPr lang="fa-IR" sz="2800" smtClean="0">
                <a:cs typeface="B Lotus" pitchFamily="2" charset="-78"/>
              </a:rPr>
              <a:t>2- تجزيه وتحليل مقايسه اي :</a:t>
            </a:r>
          </a:p>
          <a:p>
            <a:pPr algn="r" rtl="1" eaLnBrk="1" hangingPunct="1">
              <a:buFont typeface="Wingdings" pitchFamily="2" charset="2"/>
              <a:buNone/>
              <a:defRPr/>
            </a:pPr>
            <a:r>
              <a:rPr lang="fa-IR" sz="2800" smtClean="0">
                <a:cs typeface="B Lotus" pitchFamily="2" charset="-78"/>
              </a:rPr>
              <a:t>   علوه براينكه اطلاعات جمع آوري شده به صورت توصيفي مورد تجزيه وتحليل قرار مي گيرد،با يكديگر نيز مقايسه مي شوند.</a:t>
            </a:r>
          </a:p>
          <a:p>
            <a:pPr algn="r" rtl="1" eaLnBrk="1" hangingPunct="1">
              <a:buFont typeface="Wingdings" pitchFamily="2" charset="2"/>
              <a:buNone/>
              <a:defRPr/>
            </a:pPr>
            <a:r>
              <a:rPr lang="fa-IR" sz="2800" smtClean="0">
                <a:cs typeface="B Lotus" pitchFamily="2" charset="-78"/>
              </a:rPr>
              <a:t>3- تجزيه وتحليل علي :</a:t>
            </a:r>
          </a:p>
          <a:p>
            <a:pPr algn="r" rtl="1" eaLnBrk="1" hangingPunct="1">
              <a:buFont typeface="Wingdings" pitchFamily="2" charset="2"/>
              <a:buNone/>
              <a:defRPr/>
            </a:pPr>
            <a:r>
              <a:rPr lang="fa-IR" sz="2800" smtClean="0">
                <a:cs typeface="B Lotus" pitchFamily="2" charset="-78"/>
              </a:rPr>
              <a:t>    ابزار يا شاخص هاي آماري به كار برده شده ،همانند روش هايي است كه در تجزيه وتحليل مقا يسه اي مورد استفاده قرار مي گيرد.</a:t>
            </a:r>
            <a:endParaRPr lang="en-US" sz="2800" smtClean="0">
              <a:cs typeface="B Lotus" pitchFamily="2" charset="-78"/>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a:xfrm>
            <a:off x="468313" y="0"/>
            <a:ext cx="8229600" cy="1143000"/>
          </a:xfrm>
        </p:spPr>
        <p:txBody>
          <a:bodyPr/>
          <a:lstStyle/>
          <a:p>
            <a:pPr eaLnBrk="1" hangingPunct="1">
              <a:defRPr/>
            </a:pPr>
            <a:r>
              <a:rPr lang="fa-IR" smtClean="0">
                <a:cs typeface="B Lotus" pitchFamily="2" charset="-78"/>
              </a:rPr>
              <a:t>جدول سازي </a:t>
            </a:r>
            <a:endParaRPr lang="en-US" smtClean="0">
              <a:cs typeface="B Lotus" pitchFamily="2" charset="-78"/>
            </a:endParaRPr>
          </a:p>
        </p:txBody>
      </p:sp>
      <p:sp>
        <p:nvSpPr>
          <p:cNvPr id="431107" name="Rectangle 3"/>
          <p:cNvSpPr>
            <a:spLocks noGrp="1" noChangeArrowheads="1"/>
          </p:cNvSpPr>
          <p:nvPr>
            <p:ph idx="1"/>
          </p:nvPr>
        </p:nvSpPr>
        <p:spPr>
          <a:xfrm>
            <a:off x="457200" y="1052513"/>
            <a:ext cx="8229600" cy="5073650"/>
          </a:xfrm>
        </p:spPr>
        <p:txBody>
          <a:bodyPr/>
          <a:lstStyle/>
          <a:p>
            <a:pPr algn="r" rtl="1" eaLnBrk="1" hangingPunct="1">
              <a:lnSpc>
                <a:spcPct val="90000"/>
              </a:lnSpc>
              <a:buFont typeface="Wingdings" pitchFamily="2" charset="2"/>
              <a:buNone/>
              <a:defRPr/>
            </a:pPr>
            <a:r>
              <a:rPr lang="fa-IR" smtClean="0">
                <a:cs typeface="B Lotus" pitchFamily="2" charset="-78"/>
              </a:rPr>
              <a:t>     آرايه اي از اعداد طبيعي به صورت ماتريس است كه اين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اعداد،شماره ها يا فراوانيها رانشان مي دهند.</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هدف نهايي جداول ،كمي وسنجش پذير ساختن واقعيت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مورد مطالعه تا سرحد امكان وارائه تصويري دقيق از آن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است.</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pPr eaLnBrk="1" hangingPunct="1">
              <a:defRPr/>
            </a:pPr>
            <a:r>
              <a:rPr lang="fa-IR" smtClean="0">
                <a:cs typeface="B Lotus" pitchFamily="2" charset="-78"/>
              </a:rPr>
              <a:t>جداول يك بعدي </a:t>
            </a:r>
            <a:endParaRPr lang="en-US" smtClean="0">
              <a:cs typeface="B Lotus" pitchFamily="2" charset="-78"/>
            </a:endParaRPr>
          </a:p>
        </p:txBody>
      </p:sp>
      <p:sp>
        <p:nvSpPr>
          <p:cNvPr id="43213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به اين نوع جداول توزيع فراواني ساده يا يك بعدي نيز</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اطلاق مي شود ودرآنها يك متغير با فراوانيهاي آن نشان داده</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مي شود.     </a:t>
            </a:r>
            <a:endParaRPr lang="en-US" smtClean="0">
              <a:cs typeface="B Lotus" pitchFamily="2" charset="-78"/>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a:xfrm>
            <a:off x="457200" y="277813"/>
            <a:ext cx="8229600" cy="560387"/>
          </a:xfrm>
        </p:spPr>
        <p:txBody>
          <a:bodyPr/>
          <a:lstStyle/>
          <a:p>
            <a:pPr eaLnBrk="1" hangingPunct="1">
              <a:defRPr/>
            </a:pPr>
            <a:r>
              <a:rPr lang="fa-IR" sz="4000" smtClean="0">
                <a:cs typeface="B Lotus" pitchFamily="2" charset="-78"/>
              </a:rPr>
              <a:t>جداول دو بعدي</a:t>
            </a:r>
            <a:endParaRPr lang="en-US" sz="4000" smtClean="0">
              <a:cs typeface="B Lotus" pitchFamily="2" charset="-78"/>
            </a:endParaRPr>
          </a:p>
        </p:txBody>
      </p:sp>
      <p:sp>
        <p:nvSpPr>
          <p:cNvPr id="433155" name="Rectangle 3"/>
          <p:cNvSpPr>
            <a:spLocks noGrp="1" noChangeArrowheads="1"/>
          </p:cNvSpPr>
          <p:nvPr>
            <p:ph idx="1"/>
          </p:nvPr>
        </p:nvSpPr>
        <p:spPr>
          <a:xfrm>
            <a:off x="457200" y="908050"/>
            <a:ext cx="8229600" cy="5689600"/>
          </a:xfrm>
        </p:spPr>
        <p:txBody>
          <a:bodyPr/>
          <a:lstStyle/>
          <a:p>
            <a:pPr algn="r" rtl="1" eaLnBrk="1" hangingPunct="1">
              <a:buFont typeface="Wingdings" pitchFamily="2" charset="2"/>
              <a:buNone/>
              <a:defRPr/>
            </a:pPr>
            <a:r>
              <a:rPr lang="fa-IR" sz="2800" smtClean="0">
                <a:cs typeface="B Lotus" pitchFamily="2" charset="-78"/>
              </a:rPr>
              <a:t>جدولي است كه در آن دومتغير را مي توان نشان داد.</a:t>
            </a:r>
          </a:p>
          <a:p>
            <a:pPr algn="r" rtl="1" eaLnBrk="1" hangingPunct="1">
              <a:buFont typeface="Wingdings" pitchFamily="2" charset="2"/>
              <a:buNone/>
              <a:defRPr/>
            </a:pPr>
            <a:r>
              <a:rPr lang="fa-IR" sz="2800" smtClean="0">
                <a:cs typeface="B Lotus" pitchFamily="2" charset="-78"/>
              </a:rPr>
              <a:t>انواع كاربرد هاي جداول دوبعدي :</a:t>
            </a:r>
          </a:p>
          <a:p>
            <a:pPr algn="r" rtl="1" eaLnBrk="1" hangingPunct="1">
              <a:buFont typeface="Wingdings" pitchFamily="2" charset="2"/>
              <a:buNone/>
              <a:defRPr/>
            </a:pPr>
            <a:r>
              <a:rPr lang="fa-IR" sz="2800" smtClean="0">
                <a:cs typeface="B Lotus" pitchFamily="2" charset="-78"/>
              </a:rPr>
              <a:t> الف </a:t>
            </a:r>
            <a:r>
              <a:rPr lang="ar-SA" sz="2800" smtClean="0">
                <a:cs typeface="B Lotus" pitchFamily="2" charset="-78"/>
              </a:rPr>
              <a:t>–</a:t>
            </a:r>
            <a:r>
              <a:rPr lang="fa-IR" sz="2800" smtClean="0">
                <a:cs typeface="B Lotus" pitchFamily="2" charset="-78"/>
              </a:rPr>
              <a:t> جداول دوبعدي بانسبتهاي عمودي ؛براي شرايطي كه داده هاي جدول باتوجه به متغير فوقاني جدول درصدگيري مي شوند.</a:t>
            </a:r>
          </a:p>
          <a:p>
            <a:pPr algn="r" rtl="1" eaLnBrk="1" hangingPunct="1">
              <a:buFont typeface="Wingdings" pitchFamily="2" charset="2"/>
              <a:buNone/>
              <a:defRPr/>
            </a:pPr>
            <a:r>
              <a:rPr lang="fa-IR" sz="2800" smtClean="0">
                <a:cs typeface="B Lotus" pitchFamily="2" charset="-78"/>
              </a:rPr>
              <a:t> ب </a:t>
            </a:r>
            <a:r>
              <a:rPr lang="ar-SA" sz="2800" smtClean="0">
                <a:cs typeface="B Lotus" pitchFamily="2" charset="-78"/>
              </a:rPr>
              <a:t>–</a:t>
            </a:r>
            <a:r>
              <a:rPr lang="fa-IR" sz="2800" smtClean="0">
                <a:cs typeface="B Lotus" pitchFamily="2" charset="-78"/>
              </a:rPr>
              <a:t> جداول دوبعدي بانسبتهاي افقي ؛براي شرايطي كه داده هاي جدول باتوجه به متغير ضلع راست  جدول درصدگيري مي شوند.</a:t>
            </a:r>
          </a:p>
          <a:p>
            <a:pPr algn="r" rtl="1" eaLnBrk="1" hangingPunct="1">
              <a:buFont typeface="Wingdings" pitchFamily="2" charset="2"/>
              <a:buNone/>
              <a:defRPr/>
            </a:pPr>
            <a:r>
              <a:rPr lang="fa-IR" sz="2800" smtClean="0">
                <a:cs typeface="B Lotus" pitchFamily="2" charset="-78"/>
              </a:rPr>
              <a:t> ج </a:t>
            </a:r>
            <a:r>
              <a:rPr lang="ar-SA" sz="2800" smtClean="0">
                <a:cs typeface="B Lotus" pitchFamily="2" charset="-78"/>
              </a:rPr>
              <a:t>–</a:t>
            </a:r>
            <a:r>
              <a:rPr lang="fa-IR" sz="2800" smtClean="0">
                <a:cs typeface="B Lotus" pitchFamily="2" charset="-78"/>
              </a:rPr>
              <a:t> جداولي كه هم داراي نسبتهاي عمودي وهم افقي باشند.</a:t>
            </a:r>
          </a:p>
          <a:p>
            <a:pPr algn="r" rtl="1" eaLnBrk="1" hangingPunct="1">
              <a:buFont typeface="Wingdings" pitchFamily="2" charset="2"/>
              <a:buNone/>
              <a:defRPr/>
            </a:pPr>
            <a:r>
              <a:rPr lang="fa-IR" sz="2800" smtClean="0">
                <a:cs typeface="B Lotus" pitchFamily="2" charset="-78"/>
              </a:rPr>
              <a:t> ه  - جدول پيوسته ؛زماني بكار مي آيند كه محقق درنظر دارد كل جمعيت مورد مطالعه را100بداندودرصددتوزيع ارقام برحسب متغيرهاي مورد نظرش برآيد.</a:t>
            </a: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جدول سه بعدي</a:t>
            </a:r>
            <a:endParaRPr lang="en-US" smtClean="0">
              <a:cs typeface="B Lotus" pitchFamily="2" charset="-78"/>
            </a:endParaRPr>
          </a:p>
        </p:txBody>
      </p:sp>
      <p:sp>
        <p:nvSpPr>
          <p:cNvPr id="434179" name="Rectangle 3"/>
          <p:cNvSpPr>
            <a:spLocks noGrp="1" noChangeArrowheads="1"/>
          </p:cNvSpPr>
          <p:nvPr>
            <p:ph idx="1"/>
          </p:nvPr>
        </p:nvSpPr>
        <p:spPr>
          <a:xfrm>
            <a:off x="457200" y="1196975"/>
            <a:ext cx="8229600" cy="5327650"/>
          </a:xfrm>
        </p:spPr>
        <p:txBody>
          <a:bodyPr/>
          <a:lstStyle/>
          <a:p>
            <a:pPr algn="r" rtl="1" eaLnBrk="1" hangingPunct="1">
              <a:buFont typeface="Wingdings" pitchFamily="2" charset="2"/>
              <a:buNone/>
              <a:defRPr/>
            </a:pPr>
            <a:r>
              <a:rPr lang="fa-IR" sz="2800" smtClean="0">
                <a:cs typeface="B Lotus" pitchFamily="2" charset="-78"/>
              </a:rPr>
              <a:t>    چون هر واقعيت كه مورد مطالعه قرار مي گيرد تابع چند يا چندين عامل است بنابراين بايد تاثير آنان رابرهم ديد، لذا نياز به جداولي مانند جداول سه بعدي است.</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استفاده ازجداول بابيش از دوبعد تابع شرايط خاصي است ازجمله :</a:t>
            </a:r>
          </a:p>
          <a:p>
            <a:pPr algn="r" rtl="1" eaLnBrk="1" hangingPunct="1">
              <a:buFont typeface="Wingdings" pitchFamily="2" charset="2"/>
              <a:buNone/>
              <a:defRPr/>
            </a:pPr>
            <a:r>
              <a:rPr lang="fa-IR" sz="2800" smtClean="0">
                <a:cs typeface="B Lotus" pitchFamily="2" charset="-78"/>
              </a:rPr>
              <a:t>   الف- بايد فراواني جامعه آماري چنان باشد كه در خانه هاي متعدديك جدول بخوبي توزيع شوند ودر هر خانه تعدادقابل توجهي جاي يابد.</a:t>
            </a:r>
          </a:p>
          <a:p>
            <a:pPr algn="r" rtl="1" eaLnBrk="1" hangingPunct="1">
              <a:buFont typeface="Wingdings" pitchFamily="2" charset="2"/>
              <a:buNone/>
              <a:defRPr/>
            </a:pPr>
            <a:r>
              <a:rPr lang="fa-IR" sz="2800" smtClean="0">
                <a:cs typeface="B Lotus" pitchFamily="2" charset="-78"/>
              </a:rPr>
              <a:t>   ب- متغيرهاي چندگانه درسطح افقي يا عمودي جدول همگي چندين توزيع نداشته باشند به عنوان مثال چنانچه قرارباشد دومتغيرشغل وتحصيل در يك سوي جدول بياميزند.</a:t>
            </a:r>
            <a:endParaRPr lang="en-US" sz="2800" smtClean="0">
              <a:cs typeface="B Lotus" pitchFamily="2" charset="-78"/>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pPr eaLnBrk="1" hangingPunct="1">
              <a:defRPr/>
            </a:pPr>
            <a:r>
              <a:rPr lang="fa-IR" smtClean="0">
                <a:cs typeface="B Lotus" pitchFamily="2" charset="-78"/>
              </a:rPr>
              <a:t>طريقه كلي خواندن جدول</a:t>
            </a:r>
            <a:endParaRPr lang="en-US" smtClean="0">
              <a:cs typeface="B Lotus" pitchFamily="2" charset="-78"/>
            </a:endParaRPr>
          </a:p>
        </p:txBody>
      </p:sp>
      <p:sp>
        <p:nvSpPr>
          <p:cNvPr id="43520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 عنوان جدول رابه طور دقيق بخوانيد.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2- منبع اطلاعات رابررسي كنيد.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3- تعيين كنيد در چه جهتي درصدها محاسبه شده است.</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4- تفاوت اعداد ودر صدها رامقايسه كنيد.</a:t>
            </a:r>
            <a:endParaRPr lang="en-US" smtClean="0">
              <a:cs typeface="B Lotus" pitchFamily="2" charset="-78"/>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p:txBody>
          <a:bodyPr/>
          <a:lstStyle/>
          <a:p>
            <a:pPr eaLnBrk="1" hangingPunct="1">
              <a:defRPr/>
            </a:pPr>
            <a:r>
              <a:rPr lang="fa-IR" smtClean="0">
                <a:cs typeface="B Lotus" pitchFamily="2" charset="-78"/>
              </a:rPr>
              <a:t>نمودار</a:t>
            </a:r>
            <a:endParaRPr lang="en-US" smtClean="0">
              <a:cs typeface="B Lotus" pitchFamily="2" charset="-78"/>
            </a:endParaRPr>
          </a:p>
        </p:txBody>
      </p:sp>
      <p:sp>
        <p:nvSpPr>
          <p:cNvPr id="4362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عبارت است از نمايش دوبعدي يك ياچند رابطه .</a:t>
            </a:r>
          </a:p>
          <a:p>
            <a:pPr algn="r" rtl="1" eaLnBrk="1" hangingPunct="1">
              <a:buFont typeface="Wingdings" pitchFamily="2" charset="2"/>
              <a:buNone/>
              <a:defRPr/>
            </a:pPr>
            <a:r>
              <a:rPr lang="fa-IR" smtClean="0">
                <a:cs typeface="B Lotus" pitchFamily="2" charset="-78"/>
              </a:rPr>
              <a:t>   نمودار يكي از نيرومندترين وسايل تجزيه وتحليل است وتصويري از مجموعه زوج هاي مرتب شده را به گونه اي نشان مي دهد كه ارائه آن توسط روش هاي ديگر ممكن نيست.</a:t>
            </a:r>
          </a:p>
          <a:p>
            <a:pPr algn="r" rtl="1" eaLnBrk="1" hangingPunct="1">
              <a:buFont typeface="Wingdings" pitchFamily="2" charset="2"/>
              <a:buNone/>
              <a:defRPr/>
            </a:pPr>
            <a:r>
              <a:rPr lang="fa-IR" smtClean="0">
                <a:cs typeface="B Lotus" pitchFamily="2" charset="-78"/>
              </a:rPr>
              <a:t>    درنمودارها معمولا محور افقي (طولها) نشان دهنده متغير   مستقل </a:t>
            </a:r>
            <a:r>
              <a:rPr lang="en-US" smtClean="0">
                <a:cs typeface="B Lotus" pitchFamily="2" charset="-78"/>
              </a:rPr>
              <a:t>x</a:t>
            </a:r>
            <a:r>
              <a:rPr lang="fa-IR" smtClean="0">
                <a:cs typeface="B Lotus" pitchFamily="2" charset="-78"/>
              </a:rPr>
              <a:t> ومحور عمود ي (عرض ها)   نشان دهنده متغير وابسته </a:t>
            </a:r>
            <a:r>
              <a:rPr lang="en-US" smtClean="0">
                <a:cs typeface="B Lotus" pitchFamily="2" charset="-78"/>
              </a:rPr>
              <a:t>Y</a:t>
            </a:r>
            <a:r>
              <a:rPr lang="fa-IR" smtClean="0">
                <a:cs typeface="B Lotus" pitchFamily="2" charset="-78"/>
              </a:rPr>
              <a:t> است.</a:t>
            </a:r>
            <a:endParaRPr lang="en-US" smtClean="0">
              <a:cs typeface="B Lotus" pitchFamily="2" charset="-78"/>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eaLnBrk="1" hangingPunct="1">
              <a:defRPr/>
            </a:pPr>
            <a:r>
              <a:rPr lang="fa-IR" smtClean="0">
                <a:cs typeface="B Lotus" pitchFamily="2" charset="-78"/>
              </a:rPr>
              <a:t>نمونه هايي از نمودارها</a:t>
            </a:r>
            <a:endParaRPr lang="en-US" smtClean="0">
              <a:cs typeface="B Lotus" pitchFamily="2" charset="-78"/>
            </a:endParaRPr>
          </a:p>
        </p:txBody>
      </p:sp>
      <p:sp>
        <p:nvSpPr>
          <p:cNvPr id="437251" name="Rectangle 3"/>
          <p:cNvSpPr>
            <a:spLocks noGrp="1" noChangeArrowheads="1"/>
          </p:cNvSpPr>
          <p:nvPr>
            <p:ph idx="1"/>
          </p:nvPr>
        </p:nvSpPr>
        <p:spPr>
          <a:xfrm>
            <a:off x="457200" y="1268413"/>
            <a:ext cx="8229600" cy="4857750"/>
          </a:xfrm>
        </p:spPr>
        <p:txBody>
          <a:bodyPr/>
          <a:lstStyle/>
          <a:p>
            <a:pPr algn="r" rtl="1" eaLnBrk="1" hangingPunct="1">
              <a:lnSpc>
                <a:spcPct val="90000"/>
              </a:lnSpc>
              <a:defRPr/>
            </a:pPr>
            <a:r>
              <a:rPr lang="fa-IR" smtClean="0">
                <a:cs typeface="B Lotus" pitchFamily="2" charset="-78"/>
              </a:rPr>
              <a:t> نمودار لگاريتمي </a:t>
            </a:r>
          </a:p>
          <a:p>
            <a:pPr algn="r" rtl="1" eaLnBrk="1" hangingPunct="1">
              <a:lnSpc>
                <a:spcPct val="90000"/>
              </a:lnSpc>
              <a:defRPr/>
            </a:pPr>
            <a:r>
              <a:rPr lang="fa-IR" smtClean="0">
                <a:cs typeface="B Lotus" pitchFamily="2" charset="-78"/>
              </a:rPr>
              <a:t>نمودار ستوني</a:t>
            </a:r>
          </a:p>
          <a:p>
            <a:pPr algn="r" rtl="1" eaLnBrk="1" hangingPunct="1">
              <a:lnSpc>
                <a:spcPct val="90000"/>
              </a:lnSpc>
              <a:defRPr/>
            </a:pPr>
            <a:r>
              <a:rPr lang="fa-IR" smtClean="0">
                <a:cs typeface="B Lotus" pitchFamily="2" charset="-78"/>
              </a:rPr>
              <a:t>نمودار ستوني </a:t>
            </a:r>
            <a:r>
              <a:rPr lang="ar-SA" smtClean="0">
                <a:cs typeface="B Lotus" pitchFamily="2" charset="-78"/>
              </a:rPr>
              <a:t>–</a:t>
            </a:r>
            <a:r>
              <a:rPr lang="fa-IR" smtClean="0">
                <a:cs typeface="B Lotus" pitchFamily="2" charset="-78"/>
              </a:rPr>
              <a:t> منحني </a:t>
            </a:r>
          </a:p>
          <a:p>
            <a:pPr algn="r" rtl="1" eaLnBrk="1" hangingPunct="1">
              <a:lnSpc>
                <a:spcPct val="90000"/>
              </a:lnSpc>
              <a:defRPr/>
            </a:pPr>
            <a:r>
              <a:rPr lang="fa-IR" smtClean="0">
                <a:cs typeface="B Lotus" pitchFamily="2" charset="-78"/>
              </a:rPr>
              <a:t>نمودار شاخص</a:t>
            </a:r>
          </a:p>
          <a:p>
            <a:pPr algn="r" rtl="1" eaLnBrk="1" hangingPunct="1">
              <a:lnSpc>
                <a:spcPct val="90000"/>
              </a:lnSpc>
              <a:defRPr/>
            </a:pPr>
            <a:r>
              <a:rPr lang="fa-IR" smtClean="0">
                <a:cs typeface="B Lotus" pitchFamily="2" charset="-78"/>
              </a:rPr>
              <a:t>نمودار ميله اي</a:t>
            </a:r>
          </a:p>
          <a:p>
            <a:pPr algn="r" rtl="1" eaLnBrk="1" hangingPunct="1">
              <a:lnSpc>
                <a:spcPct val="90000"/>
              </a:lnSpc>
              <a:defRPr/>
            </a:pPr>
            <a:r>
              <a:rPr lang="fa-IR" smtClean="0">
                <a:cs typeface="B Lotus" pitchFamily="2" charset="-78"/>
              </a:rPr>
              <a:t>نمودار ميله اي زوج </a:t>
            </a:r>
          </a:p>
          <a:p>
            <a:pPr algn="r" rtl="1" eaLnBrk="1" hangingPunct="1">
              <a:lnSpc>
                <a:spcPct val="90000"/>
              </a:lnSpc>
              <a:defRPr/>
            </a:pPr>
            <a:r>
              <a:rPr lang="fa-IR" smtClean="0">
                <a:cs typeface="B Lotus" pitchFamily="2" charset="-78"/>
              </a:rPr>
              <a:t>نمودار ميله اي </a:t>
            </a:r>
            <a:r>
              <a:rPr lang="ar-SA" smtClean="0">
                <a:cs typeface="B Lotus" pitchFamily="2" charset="-78"/>
              </a:rPr>
              <a:t>–</a:t>
            </a:r>
            <a:r>
              <a:rPr lang="fa-IR" smtClean="0">
                <a:cs typeface="B Lotus" pitchFamily="2" charset="-78"/>
              </a:rPr>
              <a:t>علامتي </a:t>
            </a:r>
          </a:p>
          <a:p>
            <a:pPr algn="r" rtl="1" eaLnBrk="1" hangingPunct="1">
              <a:lnSpc>
                <a:spcPct val="90000"/>
              </a:lnSpc>
              <a:defRPr/>
            </a:pPr>
            <a:r>
              <a:rPr lang="fa-IR" smtClean="0">
                <a:cs typeface="B Lotus" pitchFamily="2" charset="-78"/>
              </a:rPr>
              <a:t>نمودار مدور</a:t>
            </a:r>
          </a:p>
          <a:p>
            <a:pPr algn="r" rtl="1" eaLnBrk="1" hangingPunct="1">
              <a:lnSpc>
                <a:spcPct val="90000"/>
              </a:lnSpc>
              <a:defRPr/>
            </a:pPr>
            <a:r>
              <a:rPr lang="fa-IR" smtClean="0">
                <a:cs typeface="B Lotus" pitchFamily="2" charset="-78"/>
              </a:rPr>
              <a:t>نمودار غيرخطي </a:t>
            </a:r>
            <a:endParaRPr lang="en-US" smtClean="0">
              <a:cs typeface="B Lotus" pitchFamily="2" charset="-7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fa-IR" smtClean="0">
                <a:cs typeface="B Lotus" pitchFamily="2" charset="-78"/>
              </a:rPr>
              <a:t>اجزاي تشكيل دهنده فصل اول درپايان نامه </a:t>
            </a:r>
            <a:endParaRPr lang="en-US" smtClean="0">
              <a:cs typeface="B Lotus" pitchFamily="2" charset="-78"/>
            </a:endParaRPr>
          </a:p>
        </p:txBody>
      </p:sp>
      <p:sp>
        <p:nvSpPr>
          <p:cNvPr id="4099" name="Rectangle 3"/>
          <p:cNvSpPr>
            <a:spLocks noGrp="1" noChangeArrowheads="1"/>
          </p:cNvSpPr>
          <p:nvPr>
            <p:ph idx="1"/>
          </p:nvPr>
        </p:nvSpPr>
        <p:spPr>
          <a:xfrm>
            <a:off x="457200" y="1268413"/>
            <a:ext cx="8229600" cy="4857750"/>
          </a:xfrm>
        </p:spPr>
        <p:txBody>
          <a:bodyPr/>
          <a:lstStyle/>
          <a:p>
            <a:pPr algn="r" rtl="1" eaLnBrk="1" hangingPunct="1">
              <a:lnSpc>
                <a:spcPct val="80000"/>
              </a:lnSpc>
              <a:defRPr/>
            </a:pPr>
            <a:r>
              <a:rPr lang="ar-SA" sz="2000" smtClean="0">
                <a:cs typeface="B Lotus" pitchFamily="2" charset="-78"/>
              </a:rPr>
              <a:t>مقدمه</a:t>
            </a:r>
            <a:endParaRPr lang="fa-IR" sz="2000" smtClean="0">
              <a:cs typeface="B Lotus" pitchFamily="2" charset="-78"/>
            </a:endParaRPr>
          </a:p>
          <a:p>
            <a:pPr algn="r" rtl="1" eaLnBrk="1" hangingPunct="1">
              <a:lnSpc>
                <a:spcPct val="80000"/>
              </a:lnSpc>
              <a:defRPr/>
            </a:pPr>
            <a:r>
              <a:rPr lang="fa-IR" sz="2000" smtClean="0">
                <a:cs typeface="B Lotus" pitchFamily="2" charset="-78"/>
              </a:rPr>
              <a:t>بيان </a:t>
            </a:r>
            <a:r>
              <a:rPr lang="ar-SA" sz="2000" smtClean="0">
                <a:cs typeface="B Lotus" pitchFamily="2" charset="-78"/>
              </a:rPr>
              <a:t>مسأله</a:t>
            </a:r>
            <a:r>
              <a:rPr lang="fa-IR" sz="2000" smtClean="0">
                <a:cs typeface="B Lotus" pitchFamily="2" charset="-78"/>
              </a:rPr>
              <a:t> (تعريف موضوع</a:t>
            </a:r>
            <a:r>
              <a:rPr lang="ar-SA" sz="2000" smtClean="0">
                <a:cs typeface="B Lotus" pitchFamily="2" charset="-78"/>
              </a:rPr>
              <a:t> تحقيق</a:t>
            </a:r>
            <a:r>
              <a:rPr lang="fa-IR" sz="2000" smtClean="0">
                <a:cs typeface="B Lotus" pitchFamily="2" charset="-78"/>
              </a:rPr>
              <a:t> )</a:t>
            </a:r>
          </a:p>
          <a:p>
            <a:pPr algn="r" rtl="1" eaLnBrk="1" hangingPunct="1">
              <a:lnSpc>
                <a:spcPct val="80000"/>
              </a:lnSpc>
              <a:defRPr/>
            </a:pPr>
            <a:r>
              <a:rPr lang="fa-IR" sz="2000" smtClean="0">
                <a:cs typeface="B Lotus" pitchFamily="2" charset="-78"/>
              </a:rPr>
              <a:t>تاريخچه وادبيات موضوع تحقيق </a:t>
            </a:r>
          </a:p>
          <a:p>
            <a:pPr algn="r" rtl="1" eaLnBrk="1" hangingPunct="1">
              <a:lnSpc>
                <a:spcPct val="80000"/>
              </a:lnSpc>
              <a:defRPr/>
            </a:pPr>
            <a:r>
              <a:rPr lang="fa-IR" sz="2000" smtClean="0">
                <a:cs typeface="B Lotus" pitchFamily="2" charset="-78"/>
              </a:rPr>
              <a:t>اهميت وضرورت موضوع تحقيق </a:t>
            </a:r>
          </a:p>
          <a:p>
            <a:pPr algn="r" rtl="1" eaLnBrk="1" hangingPunct="1">
              <a:lnSpc>
                <a:spcPct val="80000"/>
              </a:lnSpc>
              <a:defRPr/>
            </a:pPr>
            <a:r>
              <a:rPr lang="fa-IR" sz="2000" smtClean="0">
                <a:cs typeface="B Lotus" pitchFamily="2" charset="-78"/>
              </a:rPr>
              <a:t>اهداف تحقيق </a:t>
            </a:r>
          </a:p>
          <a:p>
            <a:pPr algn="r" rtl="1" eaLnBrk="1" hangingPunct="1">
              <a:lnSpc>
                <a:spcPct val="80000"/>
              </a:lnSpc>
              <a:defRPr/>
            </a:pPr>
            <a:r>
              <a:rPr lang="ar-SA" sz="2000" smtClean="0">
                <a:cs typeface="B Lotus" pitchFamily="2" charset="-78"/>
              </a:rPr>
              <a:t>چارچوب نظري</a:t>
            </a:r>
            <a:r>
              <a:rPr lang="fa-IR" sz="2000" smtClean="0">
                <a:cs typeface="B Lotus" pitchFamily="2" charset="-78"/>
              </a:rPr>
              <a:t> تحقيق </a:t>
            </a:r>
          </a:p>
          <a:p>
            <a:pPr algn="r" rtl="1" eaLnBrk="1" hangingPunct="1">
              <a:lnSpc>
                <a:spcPct val="80000"/>
              </a:lnSpc>
              <a:defRPr/>
            </a:pPr>
            <a:r>
              <a:rPr lang="ar-SA" sz="2000" smtClean="0">
                <a:cs typeface="B Lotus" pitchFamily="2" charset="-78"/>
              </a:rPr>
              <a:t>مدل </a:t>
            </a:r>
            <a:r>
              <a:rPr lang="fa-IR" sz="2000" smtClean="0">
                <a:cs typeface="B Lotus" pitchFamily="2" charset="-78"/>
              </a:rPr>
              <a:t>تحليلي تحقيق </a:t>
            </a:r>
          </a:p>
          <a:p>
            <a:pPr algn="r" rtl="1" eaLnBrk="1" hangingPunct="1">
              <a:lnSpc>
                <a:spcPct val="80000"/>
              </a:lnSpc>
              <a:defRPr/>
            </a:pPr>
            <a:r>
              <a:rPr lang="ar-SA" sz="2000" smtClean="0">
                <a:cs typeface="B Lotus" pitchFamily="2" charset="-78"/>
              </a:rPr>
              <a:t>فرضيات تحقيق (در صورت وجود)</a:t>
            </a:r>
            <a:endParaRPr lang="fa-IR" sz="2000" smtClean="0">
              <a:cs typeface="B Lotus" pitchFamily="2" charset="-78"/>
            </a:endParaRPr>
          </a:p>
          <a:p>
            <a:pPr algn="r" rtl="1" eaLnBrk="1" hangingPunct="1">
              <a:lnSpc>
                <a:spcPct val="80000"/>
              </a:lnSpc>
              <a:defRPr/>
            </a:pPr>
            <a:r>
              <a:rPr lang="ar-SA" sz="2000" smtClean="0">
                <a:cs typeface="B Lotus" pitchFamily="2" charset="-78"/>
              </a:rPr>
              <a:t>روش تحقيق</a:t>
            </a:r>
            <a:endParaRPr lang="fa-IR" sz="2000" smtClean="0">
              <a:cs typeface="B Lotus" pitchFamily="2" charset="-78"/>
            </a:endParaRPr>
          </a:p>
          <a:p>
            <a:pPr algn="r" rtl="1" eaLnBrk="1" hangingPunct="1">
              <a:lnSpc>
                <a:spcPct val="80000"/>
              </a:lnSpc>
              <a:defRPr/>
            </a:pPr>
            <a:r>
              <a:rPr lang="ar-SA" sz="2000" smtClean="0">
                <a:cs typeface="B Lotus" pitchFamily="2" charset="-78"/>
              </a:rPr>
              <a:t>قلمرو </a:t>
            </a:r>
            <a:r>
              <a:rPr lang="fa-IR" sz="2000" smtClean="0">
                <a:cs typeface="B Lotus" pitchFamily="2" charset="-78"/>
              </a:rPr>
              <a:t> مكاني تحقيق (جامعه آماري)</a:t>
            </a:r>
          </a:p>
          <a:p>
            <a:pPr algn="r" rtl="1" eaLnBrk="1" hangingPunct="1">
              <a:lnSpc>
                <a:spcPct val="80000"/>
              </a:lnSpc>
              <a:defRPr/>
            </a:pPr>
            <a:r>
              <a:rPr lang="ar-SA" sz="2000" smtClean="0">
                <a:cs typeface="B Lotus" pitchFamily="2" charset="-78"/>
              </a:rPr>
              <a:t>قلمرو </a:t>
            </a:r>
            <a:r>
              <a:rPr lang="fa-IR" sz="2000" smtClean="0">
                <a:cs typeface="B Lotus" pitchFamily="2" charset="-78"/>
              </a:rPr>
              <a:t> زماني  تحقيق</a:t>
            </a:r>
          </a:p>
          <a:p>
            <a:pPr algn="r" rtl="1" eaLnBrk="1" hangingPunct="1">
              <a:lnSpc>
                <a:spcPct val="80000"/>
              </a:lnSpc>
              <a:defRPr/>
            </a:pPr>
            <a:r>
              <a:rPr lang="fa-IR" sz="2000" smtClean="0">
                <a:cs typeface="B Lotus" pitchFamily="2" charset="-78"/>
              </a:rPr>
              <a:t>روش نمونه گيري وتعيين حجم نمونه </a:t>
            </a:r>
          </a:p>
          <a:p>
            <a:pPr algn="r" rtl="1" eaLnBrk="1" hangingPunct="1">
              <a:lnSpc>
                <a:spcPct val="80000"/>
              </a:lnSpc>
              <a:defRPr/>
            </a:pPr>
            <a:r>
              <a:rPr lang="fa-IR" sz="2000" smtClean="0">
                <a:cs typeface="B Lotus" pitchFamily="2" charset="-78"/>
              </a:rPr>
              <a:t>ابزارهاي گردآوري داده ها (اطلا عات)</a:t>
            </a:r>
          </a:p>
          <a:p>
            <a:pPr algn="r" rtl="1" eaLnBrk="1" hangingPunct="1">
              <a:lnSpc>
                <a:spcPct val="80000"/>
              </a:lnSpc>
              <a:defRPr/>
            </a:pPr>
            <a:r>
              <a:rPr lang="fa-IR" sz="2000" smtClean="0">
                <a:cs typeface="B Lotus" pitchFamily="2" charset="-78"/>
              </a:rPr>
              <a:t>روش تجزيه وتحليل داده ها </a:t>
            </a:r>
          </a:p>
          <a:p>
            <a:pPr algn="r" rtl="1" eaLnBrk="1" hangingPunct="1">
              <a:lnSpc>
                <a:spcPct val="80000"/>
              </a:lnSpc>
              <a:defRPr/>
            </a:pPr>
            <a:r>
              <a:rPr lang="fa-IR" sz="2000" smtClean="0">
                <a:cs typeface="B Lotus" pitchFamily="2" charset="-78"/>
              </a:rPr>
              <a:t>شرح واژه ها واصطلاحات به كار رفته در تحقيق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fa-IR" smtClean="0">
                <a:cs typeface="B Lotus" pitchFamily="2" charset="-78"/>
              </a:rPr>
              <a:t>6-2-سازه چيست ؟</a:t>
            </a:r>
            <a:endParaRPr lang="en-US" smtClean="0">
              <a:cs typeface="B Lotus" pitchFamily="2" charset="-78"/>
            </a:endParaRPr>
          </a:p>
        </p:txBody>
      </p:sp>
      <p:sp>
        <p:nvSpPr>
          <p:cNvPr id="327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سازه نيز يك مفهوم است ،اما داراي معاني اضافه نيز مي باشدكه به گونه اي ارادي وخودآگاه براي يك هدف خاص علمي اختراع يا پذيرفته شده است.مثلا هوش يك مفهوم انتزاعي است،اما به عنوان يك سازه علمي ،داراي معنايي است كه مي تواند هم بيشتر وهم كمتر از چيزي باشد كه مقصود از يك مفهوم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فرارفتن از تحليل مقدماتي </a:t>
            </a:r>
            <a:endParaRPr lang="en-US" smtClean="0">
              <a:cs typeface="B Lotus" pitchFamily="2" charset="-78"/>
            </a:endParaRPr>
          </a:p>
        </p:txBody>
      </p:sp>
      <p:sp>
        <p:nvSpPr>
          <p:cNvPr id="438275" name="Rectangle 3"/>
          <p:cNvSpPr>
            <a:spLocks noGrp="1" noChangeArrowheads="1"/>
          </p:cNvSpPr>
          <p:nvPr>
            <p:ph idx="1"/>
          </p:nvPr>
        </p:nvSpPr>
        <p:spPr>
          <a:xfrm>
            <a:off x="468313" y="1628775"/>
            <a:ext cx="8229600" cy="4857750"/>
          </a:xfrm>
        </p:spPr>
        <p:txBody>
          <a:bodyPr/>
          <a:lstStyle/>
          <a:p>
            <a:pPr algn="r" rtl="1" eaLnBrk="1" hangingPunct="1">
              <a:lnSpc>
                <a:spcPct val="90000"/>
              </a:lnSpc>
              <a:buFont typeface="Wingdings" pitchFamily="2" charset="2"/>
              <a:buNone/>
              <a:defRPr/>
            </a:pPr>
            <a:r>
              <a:rPr lang="fa-IR" sz="2800" smtClean="0">
                <a:cs typeface="B Lotus" pitchFamily="2" charset="-78"/>
              </a:rPr>
              <a:t>     فرآيند تجزيه وتحليل را مي توان به دو بخش عمده مقدماتي وعالي تقسيم كرد.</a:t>
            </a:r>
          </a:p>
          <a:p>
            <a:pPr algn="r" rtl="1" eaLnBrk="1" hangingPunct="1">
              <a:lnSpc>
                <a:spcPct val="90000"/>
              </a:lnSpc>
              <a:buFont typeface="Wingdings" pitchFamily="2" charset="2"/>
              <a:buNone/>
              <a:defRPr/>
            </a:pPr>
            <a:r>
              <a:rPr lang="fa-IR" sz="2800" smtClean="0">
                <a:cs typeface="B Lotus" pitchFamily="2" charset="-78"/>
              </a:rPr>
              <a:t>     براي تجزيه وتحليل عالي پس از تحليل هاي مقدماتي، بطور كلي بايد كارهاي عمده زير را انجام داد:</a:t>
            </a:r>
          </a:p>
          <a:p>
            <a:pPr algn="r" rtl="1" eaLnBrk="1" hangingPunct="1">
              <a:lnSpc>
                <a:spcPct val="90000"/>
              </a:lnSpc>
              <a:buFont typeface="Wingdings" pitchFamily="2" charset="2"/>
              <a:buNone/>
              <a:defRPr/>
            </a:pPr>
            <a:r>
              <a:rPr lang="fa-IR" sz="2800" smtClean="0">
                <a:cs typeface="B Lotus" pitchFamily="2" charset="-78"/>
              </a:rPr>
              <a:t>1- آشكارسازي روابط</a:t>
            </a:r>
          </a:p>
          <a:p>
            <a:pPr algn="r" rtl="1" eaLnBrk="1" hangingPunct="1">
              <a:lnSpc>
                <a:spcPct val="90000"/>
              </a:lnSpc>
              <a:buFont typeface="Wingdings" pitchFamily="2" charset="2"/>
              <a:buNone/>
              <a:defRPr/>
            </a:pPr>
            <a:r>
              <a:rPr lang="fa-IR" sz="2800" smtClean="0">
                <a:cs typeface="B Lotus" pitchFamily="2" charset="-78"/>
              </a:rPr>
              <a:t>2-بررسي نتايج پيش بيني نشده</a:t>
            </a:r>
          </a:p>
          <a:p>
            <a:pPr algn="r" rtl="1" eaLnBrk="1" hangingPunct="1">
              <a:lnSpc>
                <a:spcPct val="90000"/>
              </a:lnSpc>
              <a:buFont typeface="Wingdings" pitchFamily="2" charset="2"/>
              <a:buNone/>
              <a:defRPr/>
            </a:pPr>
            <a:r>
              <a:rPr lang="fa-IR" sz="2800" smtClean="0">
                <a:cs typeface="B Lotus" pitchFamily="2" charset="-78"/>
              </a:rPr>
              <a:t>3-يافتن الگوهايي ضعيف ترازالگوهاي موردانتظار</a:t>
            </a:r>
          </a:p>
          <a:p>
            <a:pPr algn="r" rtl="1" eaLnBrk="1" hangingPunct="1">
              <a:lnSpc>
                <a:spcPct val="90000"/>
              </a:lnSpc>
              <a:buFont typeface="Wingdings" pitchFamily="2" charset="2"/>
              <a:buNone/>
              <a:defRPr/>
            </a:pPr>
            <a:r>
              <a:rPr lang="fa-IR" sz="2800" smtClean="0">
                <a:cs typeface="B Lotus" pitchFamily="2" charset="-78"/>
              </a:rPr>
              <a:t>4- پيداكردن رابطه اي قوي تر از رابطه موردانتظار</a:t>
            </a:r>
          </a:p>
          <a:p>
            <a:pPr algn="r" rtl="1" eaLnBrk="1" hangingPunct="1">
              <a:lnSpc>
                <a:spcPct val="90000"/>
              </a:lnSpc>
              <a:buFont typeface="Wingdings" pitchFamily="2" charset="2"/>
              <a:buNone/>
              <a:defRPr/>
            </a:pPr>
            <a:r>
              <a:rPr lang="fa-IR" sz="2800" smtClean="0">
                <a:cs typeface="B Lotus" pitchFamily="2" charset="-78"/>
              </a:rPr>
              <a:t>5- رسيدگي به نتايج متضاد</a:t>
            </a:r>
          </a:p>
          <a:p>
            <a:pPr algn="r" rtl="1" eaLnBrk="1" hangingPunct="1">
              <a:lnSpc>
                <a:spcPct val="90000"/>
              </a:lnSpc>
              <a:buFont typeface="Wingdings" pitchFamily="2" charset="2"/>
              <a:buNone/>
              <a:defRPr/>
            </a:pPr>
            <a:r>
              <a:rPr lang="fa-IR" sz="2800" smtClean="0">
                <a:cs typeface="B Lotus" pitchFamily="2" charset="-78"/>
              </a:rPr>
              <a:t>6- وارسي روابط</a:t>
            </a:r>
            <a:endParaRPr lang="en-US" sz="2800" smtClean="0">
              <a:cs typeface="B Lotus" pitchFamily="2" charset="-78"/>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انواع آمار</a:t>
            </a:r>
            <a:endParaRPr lang="en-US" smtClean="0">
              <a:cs typeface="B Lotus" pitchFamily="2" charset="-78"/>
            </a:endParaRPr>
          </a:p>
        </p:txBody>
      </p:sp>
      <p:sp>
        <p:nvSpPr>
          <p:cNvPr id="439299" name="Rectangle 3"/>
          <p:cNvSpPr>
            <a:spLocks noGrp="1" noChangeArrowheads="1"/>
          </p:cNvSpPr>
          <p:nvPr>
            <p:ph idx="1"/>
          </p:nvPr>
        </p:nvSpPr>
        <p:spPr>
          <a:xfrm>
            <a:off x="457200" y="1268413"/>
            <a:ext cx="8229600" cy="5329237"/>
          </a:xfrm>
        </p:spPr>
        <p:txBody>
          <a:bodyPr/>
          <a:lstStyle/>
          <a:p>
            <a:pPr algn="r" rtl="1" eaLnBrk="1" hangingPunct="1">
              <a:lnSpc>
                <a:spcPct val="90000"/>
              </a:lnSpc>
              <a:buFont typeface="Wingdings" pitchFamily="2" charset="2"/>
              <a:buNone/>
              <a:defRPr/>
            </a:pPr>
            <a:r>
              <a:rPr lang="fa-IR" sz="2800" smtClean="0">
                <a:cs typeface="B Lotus" pitchFamily="2" charset="-78"/>
              </a:rPr>
              <a:t>  تحليل هاي آماري بردوگونه اند:</a:t>
            </a:r>
          </a:p>
          <a:p>
            <a:pPr algn="r" rtl="1" eaLnBrk="1" hangingPunct="1">
              <a:lnSpc>
                <a:spcPct val="90000"/>
              </a:lnSpc>
              <a:buFont typeface="Wingdings" pitchFamily="2" charset="2"/>
              <a:buNone/>
              <a:defRPr/>
            </a:pPr>
            <a:r>
              <a:rPr lang="fa-IR" sz="2800" smtClean="0">
                <a:cs typeface="B Lotus" pitchFamily="2" charset="-78"/>
              </a:rPr>
              <a:t>1- تحليل توصيفي</a:t>
            </a:r>
          </a:p>
          <a:p>
            <a:pPr algn="r" rtl="1" eaLnBrk="1" hangingPunct="1">
              <a:lnSpc>
                <a:spcPct val="90000"/>
              </a:lnSpc>
              <a:buFont typeface="Wingdings" pitchFamily="2" charset="2"/>
              <a:buNone/>
              <a:defRPr/>
            </a:pPr>
            <a:r>
              <a:rPr lang="fa-IR" sz="2800" smtClean="0">
                <a:cs typeface="B Lotus" pitchFamily="2" charset="-78"/>
              </a:rPr>
              <a:t>    مختص پژوهش توصيفي است كه نتايج حاصله را به گروه مورد مشاهده تعميم مي دهدوبس وهيچگونه نتيجه گيري خارج از گروه مزبور بعمل نيامده ويا قابل تعميم نخواهد بود.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2- تحليل استنباطي</a:t>
            </a:r>
          </a:p>
          <a:p>
            <a:pPr algn="r" rtl="1" eaLnBrk="1" hangingPunct="1">
              <a:lnSpc>
                <a:spcPct val="90000"/>
              </a:lnSpc>
              <a:buFont typeface="Wingdings" pitchFamily="2" charset="2"/>
              <a:buNone/>
              <a:defRPr/>
            </a:pPr>
            <a:r>
              <a:rPr lang="fa-IR" sz="2800" smtClean="0">
                <a:cs typeface="B Lotus" pitchFamily="2" charset="-78"/>
              </a:rPr>
              <a:t>    همواره محقق با جريان نمونه گيري وانتخاب يك گروه كوچك موسوم به نمونه از يك گروه بزرگتر موسوم به جامعه آماري يا جمعيت اصلي سروكار دارد.</a:t>
            </a:r>
          </a:p>
          <a:p>
            <a:pPr algn="r" rtl="1" eaLnBrk="1" hangingPunct="1">
              <a:lnSpc>
                <a:spcPct val="90000"/>
              </a:lnSpc>
              <a:buFont typeface="Wingdings" pitchFamily="2" charset="2"/>
              <a:buNone/>
              <a:defRPr/>
            </a:pPr>
            <a:r>
              <a:rPr lang="fa-IR" sz="2800" smtClean="0">
                <a:cs typeface="B Lotus" pitchFamily="2" charset="-78"/>
              </a:rPr>
              <a:t>     هدف از تحليل استنباطي،  تعميم نتايج حاصله از مشاهدات درنمونه انتخابي خود به جمعيت اصلي مي باشد.</a:t>
            </a:r>
            <a:endParaRPr lang="en-US" sz="2800" smtClean="0">
              <a:cs typeface="B Lotus" pitchFamily="2" charset="-78"/>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pPr eaLnBrk="1" hangingPunct="1">
              <a:defRPr/>
            </a:pPr>
            <a:r>
              <a:rPr lang="fa-IR" sz="4000" smtClean="0">
                <a:cs typeface="B Lotus" pitchFamily="2" charset="-78"/>
              </a:rPr>
              <a:t>درتحليل استنباطي ازدونوع آمار بهره گرفته شده است:</a:t>
            </a:r>
            <a:endParaRPr lang="en-US" sz="4000" smtClean="0">
              <a:cs typeface="B Lotus" pitchFamily="2" charset="-78"/>
            </a:endParaRPr>
          </a:p>
        </p:txBody>
      </p:sp>
      <p:sp>
        <p:nvSpPr>
          <p:cNvPr id="44032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1- آمار پارامتريك :</a:t>
            </a:r>
          </a:p>
          <a:p>
            <a:pPr algn="r" rtl="1" eaLnBrk="1" hangingPunct="1">
              <a:lnSpc>
                <a:spcPct val="90000"/>
              </a:lnSpc>
              <a:buFont typeface="Wingdings" pitchFamily="2" charset="2"/>
              <a:buNone/>
              <a:defRPr/>
            </a:pPr>
            <a:r>
              <a:rPr lang="fa-IR" smtClean="0">
                <a:cs typeface="B Lotus" pitchFamily="2" charset="-78"/>
              </a:rPr>
              <a:t>     بطور تجربي ،ساختار معيني را درباره توزيع جامعه فرض مي كنند رفتار آزمونها براي پارامترهاي دوجمله اي،پواسون از اين گونه اند،آزمون </a:t>
            </a:r>
            <a:r>
              <a:rPr lang="en-US" smtClean="0">
                <a:cs typeface="B Lotus" pitchFamily="2" charset="-78"/>
              </a:rPr>
              <a:t>t</a:t>
            </a:r>
            <a:r>
              <a:rPr lang="fa-IR" smtClean="0">
                <a:cs typeface="B Lotus" pitchFamily="2" charset="-78"/>
              </a:rPr>
              <a:t> استيودنت براي </a:t>
            </a:r>
          </a:p>
          <a:p>
            <a:pPr algn="r" rtl="1" eaLnBrk="1" hangingPunct="1">
              <a:lnSpc>
                <a:spcPct val="90000"/>
              </a:lnSpc>
              <a:buFont typeface="Wingdings" pitchFamily="2" charset="2"/>
              <a:buNone/>
              <a:defRPr/>
            </a:pPr>
            <a:r>
              <a:rPr lang="fa-IR" smtClean="0">
                <a:cs typeface="B Lotus" pitchFamily="2" charset="-78"/>
              </a:rPr>
              <a:t>     استنبا طهايي  درباره ميانگين يك جامعه ومقايسه دو ميانگين ،آزمونهاي </a:t>
            </a:r>
            <a:r>
              <a:rPr lang="en-US" smtClean="0">
                <a:cs typeface="B Lotus" pitchFamily="2" charset="-78"/>
              </a:rPr>
              <a:t>F</a:t>
            </a:r>
            <a:r>
              <a:rPr lang="fa-IR" smtClean="0">
                <a:cs typeface="B Lotus" pitchFamily="2" charset="-78"/>
              </a:rPr>
              <a:t>براي استنباطهايي درباره واريانسها ،استنباطهاي معرفي شده براي مدلها ي رگرسيون وتجزيه وتحليل واريانس ، همه بر مبناي اين فرض هستند كه اندازه هاي پاسخ ،نمونه هايي از جامعه نرمال راتشكيل مي دهند.</a:t>
            </a:r>
            <a:endParaRPr lang="en-US" smtClean="0">
              <a:cs typeface="B Lotus" pitchFamily="2" charset="-78"/>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4134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2-آمار ناپارامتريك(غيرپارامتري):</a:t>
            </a:r>
          </a:p>
          <a:p>
            <a:pPr algn="r" rtl="1" eaLnBrk="1" hangingPunct="1">
              <a:lnSpc>
                <a:spcPct val="90000"/>
              </a:lnSpc>
              <a:buFont typeface="Wingdings" pitchFamily="2" charset="2"/>
              <a:buNone/>
              <a:defRPr/>
            </a:pPr>
            <a:r>
              <a:rPr lang="fa-IR" smtClean="0">
                <a:cs typeface="B Lotus" pitchFamily="2" charset="-78"/>
              </a:rPr>
              <a:t>    بخش اساسي از شيوه هاي استنباط است كه تحت دامنه وسيع تري از شكل هاي توزيع جامعه معتبراست، اصطلاح ناپارامتري،از اين واقعيت نتيجه مي شود كه كاربرد اين شيو ه هابه مدل بندي جامعه برحسب يك شكل پارامتري </a:t>
            </a:r>
          </a:p>
          <a:p>
            <a:pPr algn="r" rtl="1" eaLnBrk="1" hangingPunct="1">
              <a:lnSpc>
                <a:spcPct val="90000"/>
              </a:lnSpc>
              <a:buFont typeface="Wingdings" pitchFamily="2" charset="2"/>
              <a:buNone/>
              <a:defRPr/>
            </a:pPr>
            <a:r>
              <a:rPr lang="fa-IR" smtClean="0">
                <a:cs typeface="B Lotus" pitchFamily="2" charset="-78"/>
              </a:rPr>
              <a:t>   معين منحني هاي چگالي ،مثل توزيع هاي نرمال نيازي ندارد،در آزمون فرضها ، آمارهاي آزمون پارامتري نوعا بعضي جنبه هاي ساده داده هاي نمونه را مورد استفاده قرار مي دهند.</a:t>
            </a:r>
            <a:endParaRPr lang="en-US" smtClean="0">
              <a:cs typeface="B Lotus" pitchFamily="2" charset="-78"/>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pPr eaLnBrk="1" hangingPunct="1">
              <a:defRPr/>
            </a:pPr>
            <a:r>
              <a:rPr lang="fa-IR" sz="4000" smtClean="0">
                <a:cs typeface="B Lotus" pitchFamily="2" charset="-78"/>
              </a:rPr>
              <a:t>محدوديت هاي آمار پارامتريك </a:t>
            </a:r>
            <a:br>
              <a:rPr lang="fa-IR" sz="4000" smtClean="0">
                <a:cs typeface="B Lotus" pitchFamily="2" charset="-78"/>
              </a:rPr>
            </a:br>
            <a:endParaRPr lang="en-US" sz="4000" smtClean="0">
              <a:cs typeface="B Lotus" pitchFamily="2" charset="-78"/>
            </a:endParaRPr>
          </a:p>
        </p:txBody>
      </p:sp>
      <p:sp>
        <p:nvSpPr>
          <p:cNvPr id="44237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توزيع آماره هاي روش پارامتريك ونقاط در صد جدول بندي شده آنها وقتي معتبرند كه توزيع جامعه تحت مطالعه تقريبا نرمال باشد .</a:t>
            </a:r>
          </a:p>
          <a:p>
            <a:pPr algn="r" rtl="1" eaLnBrk="1" hangingPunct="1">
              <a:buFont typeface="Wingdings" pitchFamily="2" charset="2"/>
              <a:buNone/>
              <a:defRPr/>
            </a:pPr>
            <a:r>
              <a:rPr lang="fa-IR" smtClean="0">
                <a:cs typeface="B Lotus" pitchFamily="2" charset="-78"/>
              </a:rPr>
              <a:t>  2- شيوه هاي پارامتري به آن مشاهداتي كه بر حسب مقياس اندازه گيري مشخصي ثبت شده اند ودر نتيجه به استفاده صريح از جنبه هاي عد د ي معين داده ها ، مثل ميانگين نمونه ، انحراف معيار نمونه ومجموعه توانهاي دوم ديگر نياز دارند.</a:t>
            </a:r>
            <a:endParaRPr lang="en-US" smtClean="0">
              <a:cs typeface="B Lotus" pitchFamily="2" charset="-78"/>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Grp="1" noChangeArrowheads="1"/>
          </p:cNvSpPr>
          <p:nvPr>
            <p:ph type="ctrTitle" sz="quarter"/>
          </p:nvPr>
        </p:nvSpPr>
        <p:spPr>
          <a:xfrm>
            <a:off x="827088" y="-242888"/>
            <a:ext cx="7772400" cy="1052513"/>
          </a:xfrm>
        </p:spPr>
        <p:txBody>
          <a:bodyPr/>
          <a:lstStyle/>
          <a:p>
            <a:pPr eaLnBrk="1" hangingPunct="1">
              <a:defRPr/>
            </a:pPr>
            <a:r>
              <a:rPr lang="fa-IR" smtClean="0">
                <a:cs typeface="B Lotus" pitchFamily="2" charset="-78"/>
              </a:rPr>
              <a:t>مدل ناپارامتريك </a:t>
            </a:r>
            <a:endParaRPr lang="en-US" smtClean="0">
              <a:cs typeface="B Lotus" pitchFamily="2" charset="-78"/>
            </a:endParaRPr>
          </a:p>
        </p:txBody>
      </p:sp>
      <p:sp>
        <p:nvSpPr>
          <p:cNvPr id="370693" name="Rectangle 5"/>
          <p:cNvSpPr>
            <a:spLocks noGrp="1" noChangeArrowheads="1"/>
          </p:cNvSpPr>
          <p:nvPr>
            <p:ph type="subTitle" sz="quarter" idx="1"/>
          </p:nvPr>
        </p:nvSpPr>
        <p:spPr>
          <a:xfrm>
            <a:off x="395288" y="765175"/>
            <a:ext cx="8353425" cy="5759450"/>
          </a:xfrm>
        </p:spPr>
        <p:txBody>
          <a:bodyPr/>
          <a:lstStyle/>
          <a:p>
            <a:pPr algn="r" eaLnBrk="1" hangingPunct="1">
              <a:defRPr/>
            </a:pPr>
            <a:r>
              <a:rPr lang="ar-SA" sz="2800" smtClean="0">
                <a:cs typeface="B Lotus" pitchFamily="2" charset="-78"/>
              </a:rPr>
              <a:t>براي اينكه به يك تصميم عيني در مورد تأييد يا عدم تأييد يك فرضيه بوسيله مجموعه اي از داده ها برسيم بايد روشي عيني براي قبول يا رد يك فرضيه داشته باشيم.در اينجا تأكيد روي عيني بودن به اين دليل است كه يكي از نكات لازم در مورد روش علمي اينست كه از طريقي به نتايج علمي برسيم كه همگاني بوده و بوسيله هر محقق كارآمد ديگري نيز قابل تكرار باشند.</a:t>
            </a:r>
            <a:endParaRPr lang="fa-IR" sz="2800" smtClean="0">
              <a:cs typeface="B Lotus" pitchFamily="2" charset="-78"/>
            </a:endParaRPr>
          </a:p>
          <a:p>
            <a:pPr algn="r" eaLnBrk="1" hangingPunct="1">
              <a:defRPr/>
            </a:pPr>
            <a:r>
              <a:rPr lang="ar-SA" sz="2800" smtClean="0">
                <a:cs typeface="B Lotus" pitchFamily="2" charset="-78"/>
              </a:rPr>
              <a:t>اين روش عيني با</a:t>
            </a:r>
            <a:r>
              <a:rPr lang="fa-IR" sz="2800" smtClean="0">
                <a:cs typeface="B Lotus" pitchFamily="2" charset="-78"/>
              </a:rPr>
              <a:t> </a:t>
            </a:r>
            <a:r>
              <a:rPr lang="ar-SA" sz="2800" smtClean="0">
                <a:cs typeface="B Lotus" pitchFamily="2" charset="-78"/>
              </a:rPr>
              <a:t>يستي مبتني بر اطلا</a:t>
            </a:r>
            <a:r>
              <a:rPr lang="fa-IR" sz="2800" smtClean="0">
                <a:cs typeface="B Lotus" pitchFamily="2" charset="-78"/>
              </a:rPr>
              <a:t> </a:t>
            </a:r>
            <a:r>
              <a:rPr lang="ar-SA" sz="2800" smtClean="0">
                <a:cs typeface="B Lotus" pitchFamily="2" charset="-78"/>
              </a:rPr>
              <a:t>عا</a:t>
            </a:r>
            <a:r>
              <a:rPr lang="fa-IR" sz="2800" smtClean="0">
                <a:cs typeface="B Lotus" pitchFamily="2" charset="-78"/>
              </a:rPr>
              <a:t> </a:t>
            </a:r>
            <a:r>
              <a:rPr lang="ar-SA" sz="2800" smtClean="0">
                <a:cs typeface="B Lotus" pitchFamily="2" charset="-78"/>
              </a:rPr>
              <a:t>ت بد</a:t>
            </a:r>
            <a:r>
              <a:rPr lang="fa-IR" sz="2800" smtClean="0">
                <a:cs typeface="B Lotus" pitchFamily="2" charset="-78"/>
              </a:rPr>
              <a:t> </a:t>
            </a:r>
            <a:r>
              <a:rPr lang="ar-SA" sz="2800" smtClean="0">
                <a:cs typeface="B Lotus" pitchFamily="2" charset="-78"/>
              </a:rPr>
              <a:t>ست آمده از تحقيق، و با قبول اين ريسك با</a:t>
            </a:r>
            <a:r>
              <a:rPr lang="fa-IR" sz="2800" smtClean="0">
                <a:cs typeface="B Lotus" pitchFamily="2" charset="-78"/>
              </a:rPr>
              <a:t> </a:t>
            </a:r>
            <a:r>
              <a:rPr lang="ar-SA" sz="2800" smtClean="0">
                <a:cs typeface="B Lotus" pitchFamily="2" charset="-78"/>
              </a:rPr>
              <a:t>شد كه ممكن ا</a:t>
            </a:r>
            <a:r>
              <a:rPr lang="fa-IR" sz="2800" smtClean="0">
                <a:cs typeface="B Lotus" pitchFamily="2" charset="-78"/>
              </a:rPr>
              <a:t> </a:t>
            </a:r>
            <a:r>
              <a:rPr lang="ar-SA" sz="2800" smtClean="0">
                <a:cs typeface="B Lotus" pitchFamily="2" charset="-78"/>
              </a:rPr>
              <a:t>ست تصميم ما در مورد فرضيه وضع شده نا</a:t>
            </a:r>
            <a:r>
              <a:rPr lang="fa-IR" sz="2800" smtClean="0">
                <a:cs typeface="B Lotus" pitchFamily="2" charset="-78"/>
              </a:rPr>
              <a:t> </a:t>
            </a:r>
            <a:r>
              <a:rPr lang="ar-SA" sz="2800" smtClean="0">
                <a:cs typeface="B Lotus" pitchFamily="2" charset="-78"/>
              </a:rPr>
              <a:t>درست باشد</a:t>
            </a:r>
            <a:r>
              <a:rPr lang="fa-IR" sz="2800" smtClean="0">
                <a:cs typeface="B Lotus" pitchFamily="2" charset="-78"/>
              </a:rPr>
              <a:t> </a:t>
            </a:r>
            <a:r>
              <a:rPr lang="ar-SA" sz="2800" smtClean="0">
                <a:cs typeface="B Lotus" pitchFamily="2" charset="-78"/>
              </a:rPr>
              <a:t>.</a:t>
            </a:r>
            <a:r>
              <a:rPr lang="fa-IR" sz="2800" smtClean="0">
                <a:cs typeface="B Lotus" pitchFamily="2" charset="-78"/>
              </a:rPr>
              <a:t> </a:t>
            </a:r>
            <a:r>
              <a:rPr lang="ar-SA" sz="2800" smtClean="0">
                <a:cs typeface="B Lotus" pitchFamily="2" charset="-78"/>
              </a:rPr>
              <a:t>روش عيني ذ</a:t>
            </a:r>
            <a:r>
              <a:rPr lang="fa-IR" sz="2800" smtClean="0">
                <a:cs typeface="B Lotus" pitchFamily="2" charset="-78"/>
              </a:rPr>
              <a:t> </a:t>
            </a:r>
            <a:r>
              <a:rPr lang="ar-SA" sz="2800" smtClean="0">
                <a:cs typeface="B Lotus" pitchFamily="2" charset="-78"/>
              </a:rPr>
              <a:t>كر شده معمولاً شامل يك </a:t>
            </a:r>
            <a:endParaRPr lang="fa-IR" sz="2800" smtClean="0">
              <a:cs typeface="B Lotus" pitchFamily="2" charset="-78"/>
            </a:endParaRPr>
          </a:p>
          <a:p>
            <a:pPr algn="r" eaLnBrk="1" hangingPunct="1">
              <a:defRPr/>
            </a:pPr>
            <a:r>
              <a:rPr lang="ar-SA" sz="2800" smtClean="0">
                <a:cs typeface="B Lotus" pitchFamily="2" charset="-78"/>
              </a:rPr>
              <a:t>دسته اعمال قدم به قدم است.</a:t>
            </a:r>
            <a:r>
              <a:rPr lang="fa-IR" sz="2800" smtClean="0">
                <a:cs typeface="B Lotus" pitchFamily="2" charset="-78"/>
              </a:rPr>
              <a:t> </a:t>
            </a:r>
            <a:r>
              <a:rPr lang="ar-SA" sz="2800" smtClean="0">
                <a:cs typeface="B Lotus" pitchFamily="2" charset="-78"/>
              </a:rPr>
              <a:t>در اينجا ما اين اعمال را بترتيب عملكرد آنها مي آوريم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7813"/>
            <a:ext cx="8229600" cy="201612"/>
          </a:xfrm>
        </p:spPr>
        <p:txBody>
          <a:bodyPr/>
          <a:lstStyle/>
          <a:p>
            <a:pPr eaLnBrk="1" hangingPunct="1">
              <a:defRPr/>
            </a:pPr>
            <a:endParaRPr lang="en-US" sz="4000" smtClean="0">
              <a:cs typeface="B Lotus" pitchFamily="2" charset="-78"/>
            </a:endParaRPr>
          </a:p>
        </p:txBody>
      </p:sp>
      <p:sp>
        <p:nvSpPr>
          <p:cNvPr id="371715" name="Rectangle 3"/>
          <p:cNvSpPr>
            <a:spLocks noGrp="1" noChangeArrowheads="1"/>
          </p:cNvSpPr>
          <p:nvPr>
            <p:ph idx="1"/>
          </p:nvPr>
        </p:nvSpPr>
        <p:spPr>
          <a:xfrm>
            <a:off x="457200" y="620713"/>
            <a:ext cx="8435975" cy="5976937"/>
          </a:xfrm>
        </p:spPr>
        <p:txBody>
          <a:bodyPr/>
          <a:lstStyle/>
          <a:p>
            <a:pPr marL="609600" indent="-609600" algn="r" rtl="1" eaLnBrk="1" hangingPunct="1">
              <a:lnSpc>
                <a:spcPct val="80000"/>
              </a:lnSpc>
              <a:buFont typeface="Wingdings" pitchFamily="2" charset="2"/>
              <a:buNone/>
              <a:defRPr/>
            </a:pPr>
            <a:r>
              <a:rPr lang="fa-IR" sz="2400" smtClean="0">
                <a:cs typeface="B Lotus" pitchFamily="2" charset="-78"/>
              </a:rPr>
              <a:t>1- </a:t>
            </a:r>
            <a:r>
              <a:rPr lang="ar-SA" sz="2400" smtClean="0">
                <a:cs typeface="B Lotus" pitchFamily="2" charset="-78"/>
              </a:rPr>
              <a:t>فرضيه پوچ (صفر) </a:t>
            </a:r>
            <a:r>
              <a:rPr lang="fa-IR" sz="2400" smtClean="0">
                <a:cs typeface="B Lotus" pitchFamily="2" charset="-78"/>
              </a:rPr>
              <a:t> </a:t>
            </a:r>
            <a:r>
              <a:rPr lang="ar-SA" sz="2400" smtClean="0">
                <a:cs typeface="B Lotus" pitchFamily="2" charset="-78"/>
              </a:rPr>
              <a:t>خود را اعلام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2- </a:t>
            </a:r>
            <a:r>
              <a:rPr lang="ar-SA" sz="2400" smtClean="0">
                <a:cs typeface="B Lotus" pitchFamily="2" charset="-78"/>
              </a:rPr>
              <a:t>يك آزمون آماري (بهمراه مدل آماري مربوط به آن)براي آزمودن فرضيه پوچ خود انتخاب نماييد.از ميان آزمونهاي آماري گوناگوني كه احتمال دارد براي امتحان فرضيه شما مناسب باشند آزموني را انتخاب كنيد كه مدل آن بيشترين تطابق را با ؟ تحقيق شما داشته باشد(بر حسب مفروضاتي كه كاربرد آن آزمون را مناسب مي سازند)و الزامات اندازه گيري آن با اندازه ها و مقياسهاي بكار رفته در تحقيق شما تطبيق كند.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3- </a:t>
            </a:r>
            <a:r>
              <a:rPr lang="ar-SA" sz="2400" smtClean="0">
                <a:cs typeface="B Lotus" pitchFamily="2" charset="-78"/>
              </a:rPr>
              <a:t>يك سطح معني داري</a:t>
            </a:r>
            <a:r>
              <a:rPr lang="fa-IR" sz="2400" smtClean="0">
                <a:cs typeface="B Lotus" pitchFamily="2" charset="-78"/>
              </a:rPr>
              <a:t> </a:t>
            </a:r>
            <a:r>
              <a:rPr lang="ar-SA" sz="2400" smtClean="0">
                <a:cs typeface="B Lotus" pitchFamily="2" charset="-78"/>
              </a:rPr>
              <a:t>و يك حجم نمونه</a:t>
            </a:r>
            <a:r>
              <a:rPr lang="fa-IR" sz="2400" smtClean="0">
                <a:cs typeface="B Lotus" pitchFamily="2" charset="-78"/>
              </a:rPr>
              <a:t> </a:t>
            </a:r>
            <a:r>
              <a:rPr lang="ar-SA" sz="2400" smtClean="0">
                <a:cs typeface="B Lotus" pitchFamily="2" charset="-78"/>
              </a:rPr>
              <a:t>براي تحقيق خود مشخص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4- </a:t>
            </a:r>
            <a:r>
              <a:rPr lang="ar-SA" sz="2400" smtClean="0">
                <a:cs typeface="B Lotus" pitchFamily="2" charset="-78"/>
              </a:rPr>
              <a:t>نحوه توزيع نمونه گيري آزمون آماري را تحت</a:t>
            </a:r>
            <a:r>
              <a:rPr lang="fa-IR" sz="2400" smtClean="0">
                <a:cs typeface="B Lotus" pitchFamily="2" charset="-78"/>
              </a:rPr>
              <a:t> فرضيه پوچ </a:t>
            </a:r>
            <a:r>
              <a:rPr lang="ar-SA" sz="2400" smtClean="0">
                <a:cs typeface="B Lotus" pitchFamily="2" charset="-78"/>
              </a:rPr>
              <a:t>پيدا كنيد(يا فرض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5- </a:t>
            </a:r>
            <a:r>
              <a:rPr lang="ar-SA" sz="2400" smtClean="0">
                <a:cs typeface="B Lotus" pitchFamily="2" charset="-78"/>
              </a:rPr>
              <a:t>بر اساس بندهاي 4،3،2 بالا ناحيه رد كردن </a:t>
            </a:r>
            <a:r>
              <a:rPr lang="fa-IR" sz="2400" smtClean="0">
                <a:cs typeface="B Lotus" pitchFamily="2" charset="-78"/>
              </a:rPr>
              <a:t>فرضيه پوچ  </a:t>
            </a:r>
            <a:r>
              <a:rPr lang="ar-SA" sz="2400" smtClean="0">
                <a:cs typeface="B Lotus" pitchFamily="2" charset="-78"/>
              </a:rPr>
              <a:t>را معين كنيد.</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6- </a:t>
            </a:r>
            <a:r>
              <a:rPr lang="ar-SA" sz="2400" smtClean="0">
                <a:cs typeface="B Lotus" pitchFamily="2" charset="-78"/>
              </a:rPr>
              <a:t>مقدار آزمون آماري را با استفاده از داده هاي نمونه(يا نمونه هاي)خود محاسبه كنيد. </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   </a:t>
            </a:r>
            <a:r>
              <a:rPr lang="ar-SA" sz="2400" smtClean="0">
                <a:cs typeface="B Lotus" pitchFamily="2" charset="-78"/>
              </a:rPr>
              <a:t>اگر مقدار بدست آمده در فاصله رد كردن معين شده شما است، تصميم اين است كه</a:t>
            </a:r>
            <a:endParaRPr lang="fa-IR" sz="2400" smtClean="0">
              <a:cs typeface="B Lotus" pitchFamily="2" charset="-78"/>
            </a:endParaRPr>
          </a:p>
          <a:p>
            <a:pPr marL="609600" indent="-609600" algn="r" rtl="1" eaLnBrk="1" hangingPunct="1">
              <a:lnSpc>
                <a:spcPct val="80000"/>
              </a:lnSpc>
              <a:buFont typeface="Wingdings" pitchFamily="2" charset="2"/>
              <a:buNone/>
              <a:defRPr/>
            </a:pPr>
            <a:r>
              <a:rPr lang="fa-IR" sz="2400" smtClean="0">
                <a:cs typeface="B Lotus" pitchFamily="2" charset="-78"/>
              </a:rPr>
              <a:t>   فرضيه پوچ </a:t>
            </a:r>
            <a:r>
              <a:rPr lang="ar-SA" sz="2400" smtClean="0">
                <a:cs typeface="B Lotus" pitchFamily="2" charset="-78"/>
              </a:rPr>
              <a:t>را رد كنيد؛ اگر مقدار بدست آمده در خارج از فاصله رد كردن است تصميم </a:t>
            </a:r>
            <a:r>
              <a:rPr lang="fa-IR" sz="2400" smtClean="0">
                <a:cs typeface="B Lotus" pitchFamily="2" charset="-78"/>
              </a:rPr>
              <a:t> </a:t>
            </a:r>
            <a:r>
              <a:rPr lang="ar-SA" sz="2400" smtClean="0">
                <a:cs typeface="B Lotus" pitchFamily="2" charset="-78"/>
              </a:rPr>
              <a:t>بايد اين باشد كه فرضية پوچ در آن درجه معني دار بودن كه شما انتخاب كرده ايد قابل رد شدن نيست.</a:t>
            </a:r>
            <a:endParaRPr lang="fa-IR" sz="2400" smtClean="0">
              <a:cs typeface="B Lotus" pitchFamily="2" charset="-78"/>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40" name="Rectangle 4"/>
          <p:cNvSpPr>
            <a:spLocks noGrp="1" noChangeArrowheads="1"/>
          </p:cNvSpPr>
          <p:nvPr>
            <p:ph type="ctrTitle" sz="quarter"/>
          </p:nvPr>
        </p:nvSpPr>
        <p:spPr>
          <a:xfrm>
            <a:off x="755650" y="333375"/>
            <a:ext cx="7772400" cy="1079500"/>
          </a:xfrm>
        </p:spPr>
        <p:txBody>
          <a:bodyPr/>
          <a:lstStyle/>
          <a:p>
            <a:pPr eaLnBrk="1" hangingPunct="1">
              <a:defRPr/>
            </a:pPr>
            <a:r>
              <a:rPr lang="fa-IR" smtClean="0">
                <a:cs typeface="B Lotus" pitchFamily="2" charset="-78"/>
              </a:rPr>
              <a:t>1-فرضيه پوچ  </a:t>
            </a:r>
            <a:endParaRPr lang="en-US" smtClean="0">
              <a:cs typeface="B Lotus" pitchFamily="2" charset="-78"/>
            </a:endParaRPr>
          </a:p>
        </p:txBody>
      </p:sp>
      <p:sp>
        <p:nvSpPr>
          <p:cNvPr id="372741" name="Rectangle 5"/>
          <p:cNvSpPr>
            <a:spLocks noGrp="1" noChangeArrowheads="1"/>
          </p:cNvSpPr>
          <p:nvPr>
            <p:ph type="subTitle" sz="quarter" idx="1"/>
          </p:nvPr>
        </p:nvSpPr>
        <p:spPr>
          <a:xfrm>
            <a:off x="468313" y="1557338"/>
            <a:ext cx="8343900" cy="4967287"/>
          </a:xfrm>
        </p:spPr>
        <p:txBody>
          <a:bodyPr/>
          <a:lstStyle/>
          <a:p>
            <a:pPr algn="r" eaLnBrk="1" hangingPunct="1">
              <a:defRPr/>
            </a:pPr>
            <a:r>
              <a:rPr lang="ar-SA" smtClean="0">
                <a:cs typeface="B Lotus" pitchFamily="2" charset="-78"/>
              </a:rPr>
              <a:t>فرضية پوچ فرضيه اي است به معناي عدم وجود تفاوت.اين فرضيه معمولاً به اين منظور طرح مي شود كه بعداً آنرا رد كنيم وقتي كه فرضيه پوچ رد شد، فرضيه مقابل انرا كه با  نشان داده مي شود ممكن است مورد قبول واقع شود.در واقع فرضيه مقابل فرضيه پوچ همان</a:t>
            </a:r>
            <a:r>
              <a:rPr lang="fa-IR" smtClean="0">
                <a:cs typeface="B Lotus" pitchFamily="2" charset="-78"/>
              </a:rPr>
              <a:t>”</a:t>
            </a:r>
            <a:r>
              <a:rPr lang="ar-SA" smtClean="0">
                <a:cs typeface="B Lotus" pitchFamily="2" charset="-78"/>
              </a:rPr>
              <a:t>فرضيه تحقيق</a:t>
            </a:r>
            <a:r>
              <a:rPr lang="fa-IR" smtClean="0">
                <a:cs typeface="B Lotus" pitchFamily="2" charset="-78"/>
              </a:rPr>
              <a:t>”</a:t>
            </a:r>
            <a:r>
              <a:rPr lang="ar-SA" smtClean="0">
                <a:cs typeface="B Lotus" pitchFamily="2" charset="-78"/>
              </a:rPr>
              <a:t>مورد نظر آزمايشگر يا محقق است كه بصورتي عيني بيان شده است.اين فرضيه تحقيق پيش بيني است كه از نظريه تحت آزمايش محقق بدست آمده است.</a:t>
            </a:r>
            <a:endParaRPr lang="en-US" smtClean="0">
              <a:cs typeface="B Lotus" pitchFamily="2" charset="-78"/>
            </a:endParaRPr>
          </a:p>
        </p:txBody>
      </p:sp>
      <p:graphicFrame>
        <p:nvGraphicFramePr>
          <p:cNvPr id="318468" name="Object 9"/>
          <p:cNvGraphicFramePr>
            <a:graphicFrameLocks noChangeAspect="1"/>
          </p:cNvGraphicFramePr>
          <p:nvPr/>
        </p:nvGraphicFramePr>
        <p:xfrm>
          <a:off x="2195513" y="620713"/>
          <a:ext cx="935037" cy="720725"/>
        </p:xfrm>
        <a:graphic>
          <a:graphicData uri="http://schemas.openxmlformats.org/drawingml/2006/compatibility">
            <com:legacyDrawing xmlns:com="http://schemas.openxmlformats.org/drawingml/2006/compatibility" spid="_x0000_s318468"/>
          </a:graphicData>
        </a:graphic>
      </p:graphicFrame>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4" name="Rectangle 4"/>
          <p:cNvSpPr>
            <a:spLocks noGrp="1" noChangeArrowheads="1"/>
          </p:cNvSpPr>
          <p:nvPr>
            <p:ph type="ctrTitle" sz="quarter"/>
          </p:nvPr>
        </p:nvSpPr>
        <p:spPr>
          <a:xfrm>
            <a:off x="900113" y="0"/>
            <a:ext cx="7772400" cy="260350"/>
          </a:xfrm>
        </p:spPr>
        <p:txBody>
          <a:bodyPr/>
          <a:lstStyle/>
          <a:p>
            <a:pPr eaLnBrk="1" hangingPunct="1">
              <a:defRPr/>
            </a:pPr>
            <a:endParaRPr lang="en-US" sz="4800" smtClean="0">
              <a:cs typeface="B Lotus" pitchFamily="2" charset="-78"/>
            </a:endParaRPr>
          </a:p>
        </p:txBody>
      </p:sp>
      <p:sp>
        <p:nvSpPr>
          <p:cNvPr id="373765" name="Rectangle 5"/>
          <p:cNvSpPr>
            <a:spLocks noGrp="1" noChangeArrowheads="1"/>
          </p:cNvSpPr>
          <p:nvPr>
            <p:ph type="subTitle" sz="quarter" idx="1"/>
          </p:nvPr>
        </p:nvSpPr>
        <p:spPr>
          <a:xfrm>
            <a:off x="468313" y="476250"/>
            <a:ext cx="8675687" cy="6121400"/>
          </a:xfrm>
        </p:spPr>
        <p:txBody>
          <a:bodyPr/>
          <a:lstStyle/>
          <a:p>
            <a:pPr algn="r" rtl="1" eaLnBrk="1" hangingPunct="1">
              <a:defRPr/>
            </a:pPr>
            <a:r>
              <a:rPr lang="ar-SA" sz="2800" smtClean="0">
                <a:cs typeface="B Lotus" pitchFamily="2" charset="-78"/>
              </a:rPr>
              <a:t>وقتي كه مي خواهيم در مورد تفاوتهاي موجود بين مقادير مورد آزمايش خود به تصميم گيري</a:t>
            </a:r>
            <a:r>
              <a:rPr lang="fa-IR" sz="2800" smtClean="0">
                <a:cs typeface="B Lotus" pitchFamily="2" charset="-78"/>
              </a:rPr>
              <a:t>  </a:t>
            </a:r>
            <a:r>
              <a:rPr lang="ar-SA" sz="2800" smtClean="0">
                <a:cs typeface="B Lotus" pitchFamily="2" charset="-78"/>
              </a:rPr>
              <a:t>بپردازيم، فرضيه پوچ</a:t>
            </a:r>
            <a:r>
              <a:rPr lang="fa-IR" sz="2800" smtClean="0">
                <a:cs typeface="B Lotus" pitchFamily="2" charset="-78"/>
              </a:rPr>
              <a:t> </a:t>
            </a:r>
            <a:r>
              <a:rPr lang="ar-SA" sz="2800" smtClean="0">
                <a:cs typeface="B Lotus" pitchFamily="2" charset="-78"/>
              </a:rPr>
              <a:t>را در برابر فرضيه تحقيق</a:t>
            </a:r>
            <a:r>
              <a:rPr lang="fa-IR" sz="2800" smtClean="0">
                <a:cs typeface="B Lotus" pitchFamily="2" charset="-78"/>
              </a:rPr>
              <a:t> </a:t>
            </a:r>
            <a:r>
              <a:rPr lang="ar-SA" sz="2800" smtClean="0">
                <a:cs typeface="B Lotus" pitchFamily="2" charset="-78"/>
              </a:rPr>
              <a:t>مي سنجيم.فرض كنيد كه يك نظريه علوم اجتماعي ما را به اين پيش بيني هدايت كندكه دو گروه خاص از مردم از نظر ميزان وقتي كه صرف مطالعه روزنامه مي كنند با يكديگر تفاوت دارند.اين پيش بيني فرضيه تحقيق ما خواهد بود.تأييد اين پيش بيني باعث تأييد نظريه اي مي گردد كه ما فرضيه خود را از آن نظريه گرفته بوديم.براي آزمودن چنين فرضيه تحقيقي آنرا بصورت عيني </a:t>
            </a:r>
            <a:r>
              <a:rPr lang="fa-IR" sz="2800" smtClean="0">
                <a:cs typeface="B Lotus" pitchFamily="2" charset="-78"/>
              </a:rPr>
              <a:t>فرضيه تحقيق </a:t>
            </a:r>
            <a:r>
              <a:rPr lang="ar-SA" sz="2800" smtClean="0">
                <a:cs typeface="B Lotus" pitchFamily="2" charset="-78"/>
              </a:rPr>
              <a:t>نشان داده و خواهيم گفت كه </a:t>
            </a:r>
            <a:r>
              <a:rPr lang="fa-IR" sz="2800" smtClean="0">
                <a:cs typeface="B Lotus" pitchFamily="2" charset="-78"/>
              </a:rPr>
              <a:t> فرضيه تحقيق چنان است كه </a:t>
            </a:r>
            <a:r>
              <a:rPr lang="ar-SA" sz="2800" smtClean="0">
                <a:cs typeface="B Lotus" pitchFamily="2" charset="-78"/>
              </a:rPr>
              <a:t>(</a:t>
            </a:r>
            <a:r>
              <a:rPr lang="fa-IR" sz="2800" smtClean="0">
                <a:cs typeface="B Lotus" pitchFamily="2" charset="-78"/>
              </a:rPr>
              <a:t>ميوي يك مخالف ميوي دومي باشد</a:t>
            </a:r>
            <a:r>
              <a:rPr lang="fa-IR" smtClean="0">
                <a:cs typeface="B Lotus" pitchFamily="2" charset="-78"/>
              </a:rPr>
              <a:t>).</a:t>
            </a:r>
            <a:endParaRPr lang="fa-IR" sz="2800" smtClean="0">
              <a:cs typeface="B Lotus" pitchFamily="2" charset="-78"/>
            </a:endParaRPr>
          </a:p>
          <a:p>
            <a:pPr algn="r" eaLnBrk="1" hangingPunct="1">
              <a:defRPr/>
            </a:pPr>
            <a:r>
              <a:rPr lang="fa-IR" sz="2800" smtClean="0">
                <a:cs typeface="B Lotus" pitchFamily="2" charset="-78"/>
              </a:rPr>
              <a:t>اما </a:t>
            </a:r>
            <a:r>
              <a:rPr lang="ar-SA" sz="2800" smtClean="0">
                <a:cs typeface="B Lotus" pitchFamily="2" charset="-78"/>
              </a:rPr>
              <a:t>اگر نظريه ما جهت اين تفاوت را نيز پيش بيني كند يعني اظهار كند كه يكي از ميانگين ها بزرگتر از ديگري خواهد بود در آنصورت </a:t>
            </a:r>
            <a:r>
              <a:rPr lang="fa-IR" sz="2800" smtClean="0">
                <a:cs typeface="B Lotus" pitchFamily="2" charset="-78"/>
              </a:rPr>
              <a:t>فرضيه تحقيق  </a:t>
            </a:r>
            <a:r>
              <a:rPr lang="ar-SA" sz="2800" smtClean="0">
                <a:cs typeface="B Lotus" pitchFamily="2" charset="-78"/>
              </a:rPr>
              <a:t>بصورت يا</a:t>
            </a:r>
            <a:r>
              <a:rPr lang="fa-IR" sz="2800" smtClean="0">
                <a:cs typeface="B Lotus" pitchFamily="2" charset="-78"/>
              </a:rPr>
              <a:t>   </a:t>
            </a:r>
            <a:r>
              <a:rPr lang="ar-SA" sz="2800" smtClean="0">
                <a:cs typeface="B Lotus" pitchFamily="2" charset="-78"/>
              </a:rPr>
              <a:t>در خواهد آمد(توجه داريد كه علامت</a:t>
            </a:r>
            <a:r>
              <a:rPr lang="fa-IR" sz="2800" smtClean="0">
                <a:cs typeface="B Lotus" pitchFamily="2" charset="-78"/>
              </a:rPr>
              <a:t> ‹  </a:t>
            </a:r>
            <a:r>
              <a:rPr lang="ar-SA" sz="2800" smtClean="0">
                <a:cs typeface="B Lotus" pitchFamily="2" charset="-78"/>
              </a:rPr>
              <a:t>به معني بزرگتر است از.....و علامت</a:t>
            </a:r>
            <a:r>
              <a:rPr lang="fa-IR" sz="2800" smtClean="0">
                <a:cs typeface="B Lotus" pitchFamily="2" charset="-78"/>
              </a:rPr>
              <a:t> › </a:t>
            </a:r>
            <a:r>
              <a:rPr lang="ar-SA" sz="2800" smtClean="0">
                <a:cs typeface="B Lotus" pitchFamily="2" charset="-78"/>
              </a:rPr>
              <a:t>بمعني كوچكتر است از..... مي باشد).</a:t>
            </a:r>
            <a:endParaRPr lang="en-US" sz="2800" smtClean="0">
              <a:cs typeface="B Lotus" pitchFamily="2" charset="-78"/>
            </a:endParaRPr>
          </a:p>
        </p:txBody>
      </p:sp>
      <p:sp>
        <p:nvSpPr>
          <p:cNvPr id="31949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9493" name="Rectangle 10"/>
          <p:cNvSpPr>
            <a:spLocks noChangeArrowheads="1"/>
          </p:cNvSpPr>
          <p:nvPr/>
        </p:nvSpPr>
        <p:spPr bwMode="auto">
          <a:xfrm>
            <a:off x="0" y="485775"/>
            <a:ext cx="9144000" cy="0"/>
          </a:xfrm>
          <a:prstGeom prst="rect">
            <a:avLst/>
          </a:prstGeom>
          <a:noFill/>
          <a:ln w="9525">
            <a:noFill/>
            <a:miter lim="800000"/>
            <a:headEnd/>
            <a:tailEnd/>
          </a:ln>
        </p:spPr>
        <p:txBody>
          <a:bodyPr wrap="none" anchor="ctr">
            <a:spAutoFit/>
          </a:bodyPr>
          <a:lstStyle/>
          <a:p>
            <a:endParaRPr lang="en-US"/>
          </a:p>
        </p:txBody>
      </p:sp>
      <p:sp>
        <p:nvSpPr>
          <p:cNvPr id="31949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19495" name="Rectangle 13"/>
          <p:cNvSpPr>
            <a:spLocks noChangeArrowheads="1"/>
          </p:cNvSpPr>
          <p:nvPr/>
        </p:nvSpPr>
        <p:spPr bwMode="auto">
          <a:xfrm>
            <a:off x="0" y="4572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ctrTitle" sz="quarter"/>
          </p:nvPr>
        </p:nvSpPr>
        <p:spPr>
          <a:xfrm>
            <a:off x="827088" y="0"/>
            <a:ext cx="7772400" cy="1470025"/>
          </a:xfrm>
        </p:spPr>
        <p:txBody>
          <a:bodyPr/>
          <a:lstStyle/>
          <a:p>
            <a:pPr eaLnBrk="1" hangingPunct="1">
              <a:defRPr/>
            </a:pPr>
            <a:r>
              <a:rPr lang="fa-IR" b="1" smtClean="0">
                <a:cs typeface="B Lotus" pitchFamily="2" charset="-78"/>
              </a:rPr>
              <a:t>2- </a:t>
            </a:r>
            <a:r>
              <a:rPr lang="ar-SA" b="1" smtClean="0">
                <a:cs typeface="B Lotus" pitchFamily="2" charset="-78"/>
              </a:rPr>
              <a:t>انتخاب آزمون آماري </a:t>
            </a:r>
            <a:endParaRPr lang="en-US" b="1" smtClean="0">
              <a:cs typeface="B Lotus" pitchFamily="2" charset="-78"/>
            </a:endParaRPr>
          </a:p>
        </p:txBody>
      </p:sp>
      <p:sp>
        <p:nvSpPr>
          <p:cNvPr id="374788" name="Rectangle 4"/>
          <p:cNvSpPr>
            <a:spLocks noGrp="1" noChangeArrowheads="1"/>
          </p:cNvSpPr>
          <p:nvPr>
            <p:ph type="subTitle" sz="quarter" idx="1"/>
          </p:nvPr>
        </p:nvSpPr>
        <p:spPr>
          <a:xfrm>
            <a:off x="611188" y="1557338"/>
            <a:ext cx="8137525" cy="5040312"/>
          </a:xfrm>
        </p:spPr>
        <p:txBody>
          <a:bodyPr/>
          <a:lstStyle/>
          <a:p>
            <a:pPr algn="just" rtl="1" eaLnBrk="1" hangingPunct="1">
              <a:defRPr/>
            </a:pPr>
            <a:r>
              <a:rPr lang="fa-IR" smtClean="0">
                <a:cs typeface="B Lotus" pitchFamily="2" charset="-78"/>
              </a:rPr>
              <a:t>   </a:t>
            </a:r>
            <a:r>
              <a:rPr lang="ar-SA" smtClean="0">
                <a:cs typeface="B Lotus" pitchFamily="2" charset="-78"/>
              </a:rPr>
              <a:t>حوزه آمار تا آنجا كه توسعه يافته است كه ما اكنون تقريباً</a:t>
            </a:r>
            <a:endParaRPr lang="fa-IR" smtClean="0">
              <a:cs typeface="B Lotus" pitchFamily="2" charset="-78"/>
            </a:endParaRPr>
          </a:p>
          <a:p>
            <a:pPr algn="just" rtl="1" eaLnBrk="1" hangingPunct="1">
              <a:defRPr/>
            </a:pPr>
            <a:r>
              <a:rPr lang="ar-SA" smtClean="0">
                <a:cs typeface="B Lotus" pitchFamily="2" charset="-78"/>
              </a:rPr>
              <a:t> براي هر نوع طرح تحقيقي چند آزمون آماري در اختيار</a:t>
            </a:r>
            <a:endParaRPr lang="fa-IR" smtClean="0">
              <a:cs typeface="B Lotus" pitchFamily="2" charset="-78"/>
            </a:endParaRPr>
          </a:p>
          <a:p>
            <a:pPr algn="just" rtl="1" eaLnBrk="1" hangingPunct="1">
              <a:defRPr/>
            </a:pPr>
            <a:r>
              <a:rPr lang="ar-SA" smtClean="0">
                <a:cs typeface="B Lotus" pitchFamily="2" charset="-78"/>
              </a:rPr>
              <a:t> داريم كه هريك از آنها را مي توانيم براي آزمون كردن</a:t>
            </a:r>
            <a:endParaRPr lang="fa-IR" smtClean="0">
              <a:cs typeface="B Lotus" pitchFamily="2" charset="-78"/>
            </a:endParaRPr>
          </a:p>
          <a:p>
            <a:pPr algn="just" rtl="1" eaLnBrk="1" hangingPunct="1">
              <a:defRPr/>
            </a:pPr>
            <a:r>
              <a:rPr lang="ar-SA" smtClean="0">
                <a:cs typeface="B Lotus" pitchFamily="2" charset="-78"/>
              </a:rPr>
              <a:t>فرضيه خود استفاده نماييم.با توجه به امكان چنين انتخابي بايد</a:t>
            </a:r>
            <a:endParaRPr lang="fa-IR" smtClean="0">
              <a:cs typeface="B Lotus" pitchFamily="2" charset="-78"/>
            </a:endParaRPr>
          </a:p>
          <a:p>
            <a:pPr algn="just" rtl="1" eaLnBrk="1" hangingPunct="1">
              <a:defRPr/>
            </a:pPr>
            <a:r>
              <a:rPr lang="ar-SA" smtClean="0">
                <a:cs typeface="B Lotus" pitchFamily="2" charset="-78"/>
              </a:rPr>
              <a:t> در عين حال منطقي را نيز براي انتخاب خود رعايت كنيم.</a:t>
            </a:r>
            <a:endParaRPr lang="fa-IR" smtClean="0">
              <a:cs typeface="B Lotus" pitchFamily="2" charset="-78"/>
            </a:endParaRPr>
          </a:p>
          <a:p>
            <a:pPr algn="just" rtl="1" eaLnBrk="1" hangingPunct="1">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fa-IR" smtClean="0">
                <a:cs typeface="B Lotus" pitchFamily="2" charset="-78"/>
              </a:rPr>
              <a:t>تعاريف مفهوم سازي وعملياتي كردن</a:t>
            </a:r>
            <a:endParaRPr lang="en-US" smtClean="0">
              <a:cs typeface="B Lotus" pitchFamily="2" charset="-78"/>
            </a:endParaRPr>
          </a:p>
        </p:txBody>
      </p:sp>
      <p:sp>
        <p:nvSpPr>
          <p:cNvPr id="33795" name="Rectangle 3"/>
          <p:cNvSpPr>
            <a:spLocks noGrp="1" noChangeArrowheads="1"/>
          </p:cNvSpPr>
          <p:nvPr>
            <p:ph idx="1"/>
          </p:nvPr>
        </p:nvSpPr>
        <p:spPr/>
        <p:txBody>
          <a:bodyPr/>
          <a:lstStyle/>
          <a:p>
            <a:pPr algn="r" rtl="1" eaLnBrk="1" hangingPunct="1">
              <a:defRPr/>
            </a:pPr>
            <a:r>
              <a:rPr lang="fa-IR" smtClean="0">
                <a:cs typeface="B Lotus" pitchFamily="2" charset="-78"/>
              </a:rPr>
              <a:t>مفهوم سازي :تا حدودي يعني تعميم دادن ،محقق از تجارب ومشاهدات روزانه خود به طرف محفوظات ومفهومات ذهني وانديشه اي گام بر مي داردوسعي براين دارد كه از امور جزيي قانون يا اصل كلي(تئوري) بسازد.</a:t>
            </a:r>
          </a:p>
          <a:p>
            <a:pPr algn="r" rtl="1" eaLnBrk="1" hangingPunct="1">
              <a:defRPr/>
            </a:pPr>
            <a:r>
              <a:rPr lang="fa-IR" smtClean="0">
                <a:cs typeface="B Lotus" pitchFamily="2" charset="-78"/>
              </a:rPr>
              <a:t>عملياتي كردن: يعني قابل مشاهده ساختن يك تئوري وپيش بيني طرق اندازه گيري آن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66" name="Rectangle 58"/>
          <p:cNvSpPr>
            <a:spLocks noGrp="1" noChangeArrowheads="1"/>
          </p:cNvSpPr>
          <p:nvPr>
            <p:ph type="ctrTitle" sz="quarter"/>
          </p:nvPr>
        </p:nvSpPr>
        <p:spPr>
          <a:xfrm>
            <a:off x="684213" y="404813"/>
            <a:ext cx="7772400" cy="431800"/>
          </a:xfrm>
        </p:spPr>
        <p:txBody>
          <a:bodyPr/>
          <a:lstStyle/>
          <a:p>
            <a:pPr eaLnBrk="1" hangingPunct="1">
              <a:defRPr/>
            </a:pPr>
            <a:r>
              <a:rPr lang="fa-IR" sz="4800" b="1" smtClean="0">
                <a:cs typeface="B Lotus" pitchFamily="2" charset="-78"/>
              </a:rPr>
              <a:t>3-</a:t>
            </a:r>
            <a:r>
              <a:rPr lang="ar-SA" sz="4800" b="1" smtClean="0">
                <a:cs typeface="B Lotus" pitchFamily="2" charset="-78"/>
              </a:rPr>
              <a:t> سطح معني دار بودن و حجم نمونه</a:t>
            </a:r>
            <a:r>
              <a:rPr lang="en-US" sz="4800" smtClean="0">
                <a:cs typeface="B Lotus" pitchFamily="2" charset="-78"/>
              </a:rPr>
              <a:t> </a:t>
            </a:r>
          </a:p>
        </p:txBody>
      </p:sp>
      <p:sp>
        <p:nvSpPr>
          <p:cNvPr id="375867" name="Rectangle 59"/>
          <p:cNvSpPr>
            <a:spLocks noGrp="1" noChangeArrowheads="1"/>
          </p:cNvSpPr>
          <p:nvPr>
            <p:ph type="subTitle" sz="quarter" idx="1"/>
          </p:nvPr>
        </p:nvSpPr>
        <p:spPr>
          <a:xfrm>
            <a:off x="611188" y="981075"/>
            <a:ext cx="8353425" cy="5543550"/>
          </a:xfrm>
        </p:spPr>
        <p:txBody>
          <a:bodyPr/>
          <a:lstStyle/>
          <a:p>
            <a:pPr algn="r" rtl="1" eaLnBrk="1" hangingPunct="1">
              <a:defRPr/>
            </a:pPr>
            <a:r>
              <a:rPr lang="ar-SA" sz="2800" smtClean="0">
                <a:cs typeface="B Lotus" pitchFamily="2" charset="-78"/>
              </a:rPr>
              <a:t>وقتي كه فرضية پوچ و فرضية تحقيق ما بيان شدند و وقتي كه آزمون آماري مناسب براي طرح تحقيق ما انتخاب شد، قدم بعدي اينست كه درجه اي را براي معني دار بودن تفاوتها</a:t>
            </a:r>
            <a:r>
              <a:rPr lang="fa-IR" sz="2800" smtClean="0">
                <a:cs typeface="B Lotus" pitchFamily="2" charset="-78"/>
              </a:rPr>
              <a:t>     </a:t>
            </a:r>
            <a:r>
              <a:rPr lang="ar-SA" sz="2800" smtClean="0">
                <a:cs typeface="B Lotus" pitchFamily="2" charset="-78"/>
              </a:rPr>
              <a:t> و حجمي را براي نمونه مورد تحقيق</a:t>
            </a:r>
            <a:r>
              <a:rPr lang="fa-IR" sz="2800" smtClean="0">
                <a:cs typeface="B Lotus" pitchFamily="2" charset="-78"/>
              </a:rPr>
              <a:t>      </a:t>
            </a:r>
            <a:r>
              <a:rPr lang="ar-SA" sz="2800" smtClean="0">
                <a:cs typeface="B Lotus" pitchFamily="2" charset="-78"/>
              </a:rPr>
              <a:t>خود را مشخص نماييم. </a:t>
            </a:r>
            <a:endParaRPr lang="fa-IR" sz="2800" smtClean="0">
              <a:cs typeface="B Lotus" pitchFamily="2" charset="-78"/>
            </a:endParaRPr>
          </a:p>
          <a:p>
            <a:pPr algn="r" rtl="1" eaLnBrk="1" hangingPunct="1">
              <a:defRPr/>
            </a:pPr>
            <a:r>
              <a:rPr lang="ar-SA" sz="2800" smtClean="0">
                <a:cs typeface="B Lotus" pitchFamily="2" charset="-78"/>
              </a:rPr>
              <a:t>بطور خلاصه فرايند تصميم گيري ما بصورت زير خواهد بود:پيش از جمع آوري داده ها مجموعه نمونه هاي ممكني را كه</a:t>
            </a:r>
            <a:r>
              <a:rPr lang="fa-IR" sz="2800" smtClean="0">
                <a:cs typeface="B Lotus" pitchFamily="2" charset="-78"/>
              </a:rPr>
              <a:t>  </a:t>
            </a:r>
            <a:r>
              <a:rPr lang="ar-SA" sz="2800" smtClean="0">
                <a:cs typeface="B Lotus" pitchFamily="2" charset="-78"/>
              </a:rPr>
              <a:t>در صورت درست بودن فرضية پوچ ما وجود خواهد داشت</a:t>
            </a:r>
            <a:r>
              <a:rPr lang="fa-IR" sz="2800" smtClean="0">
                <a:cs typeface="B Lotus" pitchFamily="2" charset="-78"/>
              </a:rPr>
              <a:t> </a:t>
            </a:r>
            <a:r>
              <a:rPr lang="ar-SA" sz="2800" smtClean="0">
                <a:cs typeface="B Lotus" pitchFamily="2" charset="-78"/>
              </a:rPr>
              <a:t>مشخص مي كنيم، بعد از ميان اين نمونه ها زير مجموعه اي از نمونه هاي ممكن كه در صورت درست بودن </a:t>
            </a:r>
            <a:r>
              <a:rPr lang="fa-IR" sz="2800" smtClean="0">
                <a:cs typeface="B Lotus" pitchFamily="2" charset="-78"/>
              </a:rPr>
              <a:t>       </a:t>
            </a:r>
            <a:r>
              <a:rPr lang="ar-SA" sz="2800" smtClean="0">
                <a:cs typeface="B Lotus" pitchFamily="2" charset="-78"/>
              </a:rPr>
              <a:t>احتمال وجود نمونه مشاهده ما در آن زير مجموعه بسيار بعيد باشد معين مي كنيم.حال اگر در تحقيق ما نمونه اي مشاهده شود كه در ميان آن زير مجموعه وجود داشته باشد، در آنصورت فرضية پوچ را رد مي كنيم.</a:t>
            </a:r>
            <a:endParaRPr lang="en-US" sz="2800" smtClean="0">
              <a:cs typeface="B Lotus" pitchFamily="2" charset="-78"/>
            </a:endParaRPr>
          </a:p>
        </p:txBody>
      </p:sp>
      <p:sp>
        <p:nvSpPr>
          <p:cNvPr id="321540" name="Rectangle 6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1541" name="Object 60"/>
          <p:cNvGraphicFramePr>
            <a:graphicFrameLocks noChangeAspect="1"/>
          </p:cNvGraphicFramePr>
          <p:nvPr/>
        </p:nvGraphicFramePr>
        <p:xfrm>
          <a:off x="3779838" y="1908175"/>
          <a:ext cx="504825" cy="393700"/>
        </p:xfrm>
        <a:graphic>
          <a:graphicData uri="http://schemas.openxmlformats.org/drawingml/2006/compatibility">
            <com:legacyDrawing xmlns:com="http://schemas.openxmlformats.org/drawingml/2006/compatibility" spid="_x0000_s321541"/>
          </a:graphicData>
        </a:graphic>
      </p:graphicFrame>
      <p:sp>
        <p:nvSpPr>
          <p:cNvPr id="321542" name="Rectangle 62"/>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3" name="Rectangle 6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44" name="Rectangle 65"/>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5" name="Rectangle 6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1546" name="Object 66"/>
          <p:cNvGraphicFramePr>
            <a:graphicFrameLocks noChangeAspect="1"/>
          </p:cNvGraphicFramePr>
          <p:nvPr/>
        </p:nvGraphicFramePr>
        <p:xfrm>
          <a:off x="6948488" y="2360613"/>
          <a:ext cx="576262" cy="417512"/>
        </p:xfrm>
        <a:graphic>
          <a:graphicData uri="http://schemas.openxmlformats.org/drawingml/2006/compatibility">
            <com:legacyDrawing xmlns:com="http://schemas.openxmlformats.org/drawingml/2006/compatibility" spid="_x0000_s321546"/>
          </a:graphicData>
        </a:graphic>
      </p:graphicFrame>
      <p:sp>
        <p:nvSpPr>
          <p:cNvPr id="321547" name="Rectangle 68"/>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48" name="Rectangle 7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1549" name="Object 69"/>
          <p:cNvGraphicFramePr>
            <a:graphicFrameLocks noChangeAspect="1"/>
          </p:cNvGraphicFramePr>
          <p:nvPr/>
        </p:nvGraphicFramePr>
        <p:xfrm>
          <a:off x="5867400" y="4508500"/>
          <a:ext cx="603250" cy="473075"/>
        </p:xfrm>
        <a:graphic>
          <a:graphicData uri="http://schemas.openxmlformats.org/drawingml/2006/compatibility">
            <com:legacyDrawing xmlns:com="http://schemas.openxmlformats.org/drawingml/2006/compatibility" spid="_x0000_s321549"/>
          </a:graphicData>
        </a:graphic>
      </p:graphicFrame>
      <p:sp>
        <p:nvSpPr>
          <p:cNvPr id="321550" name="Rectangle 71"/>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1" name="Rectangle 7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2" name="Rectangle 74"/>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3" name="Rectangle 7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4" name="Rectangle 77"/>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5" name="Rectangle 7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6" name="Rectangle 80"/>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1557" name="Rectangle 8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321558" name="Rectangle 8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9" name="Rectangle 7"/>
          <p:cNvSpPr>
            <a:spLocks noGrp="1" noChangeArrowheads="1"/>
          </p:cNvSpPr>
          <p:nvPr>
            <p:ph type="ctrTitle" sz="quarter"/>
          </p:nvPr>
        </p:nvSpPr>
        <p:spPr>
          <a:xfrm>
            <a:off x="755650" y="0"/>
            <a:ext cx="7772400" cy="620713"/>
          </a:xfrm>
        </p:spPr>
        <p:txBody>
          <a:bodyPr/>
          <a:lstStyle/>
          <a:p>
            <a:pPr eaLnBrk="1" hangingPunct="1">
              <a:defRPr/>
            </a:pPr>
            <a:endParaRPr lang="en-US" sz="4800" smtClean="0">
              <a:cs typeface="B Lotus" pitchFamily="2" charset="-78"/>
            </a:endParaRPr>
          </a:p>
        </p:txBody>
      </p:sp>
      <p:sp>
        <p:nvSpPr>
          <p:cNvPr id="376840" name="Rectangle 8"/>
          <p:cNvSpPr>
            <a:spLocks noGrp="1" noChangeArrowheads="1"/>
          </p:cNvSpPr>
          <p:nvPr>
            <p:ph type="subTitle" sz="quarter" idx="1"/>
          </p:nvPr>
        </p:nvSpPr>
        <p:spPr>
          <a:xfrm>
            <a:off x="468313" y="1700213"/>
            <a:ext cx="8207375" cy="4897437"/>
          </a:xfrm>
        </p:spPr>
        <p:txBody>
          <a:bodyPr/>
          <a:lstStyle/>
          <a:p>
            <a:pPr algn="r" eaLnBrk="1" hangingPunct="1">
              <a:defRPr/>
            </a:pPr>
            <a:r>
              <a:rPr lang="ar-SA" sz="2800" smtClean="0">
                <a:cs typeface="B Lotus" pitchFamily="2" charset="-78"/>
              </a:rPr>
              <a:t>اگر بخواهيم بصورت ديگر بيان كنيم روش كار ما اينست كه فرضيه پوچ</a:t>
            </a:r>
            <a:r>
              <a:rPr lang="fa-IR" sz="2800" smtClean="0">
                <a:cs typeface="B Lotus" pitchFamily="2" charset="-78"/>
              </a:rPr>
              <a:t>      </a:t>
            </a:r>
            <a:r>
              <a:rPr lang="ar-SA" sz="2800" smtClean="0">
                <a:cs typeface="B Lotus" pitchFamily="2" charset="-78"/>
              </a:rPr>
              <a:t>را به نفع فرضيه تحقيق </a:t>
            </a:r>
            <a:r>
              <a:rPr lang="fa-IR" sz="2800" smtClean="0">
                <a:cs typeface="B Lotus" pitchFamily="2" charset="-78"/>
              </a:rPr>
              <a:t>     </a:t>
            </a:r>
            <a:r>
              <a:rPr lang="ar-SA" sz="2800" smtClean="0">
                <a:cs typeface="B Lotus" pitchFamily="2" charset="-78"/>
              </a:rPr>
              <a:t>رد كنيم به شرط اينكه از يك آزمون آماري مقداري بدست آوريم كه احتمال وقوع آن مقدار در تحت</a:t>
            </a:r>
            <a:r>
              <a:rPr lang="fa-IR" sz="2800" smtClean="0">
                <a:cs typeface="B Lotus" pitchFamily="2" charset="-78"/>
              </a:rPr>
              <a:t>         </a:t>
            </a:r>
            <a:r>
              <a:rPr lang="ar-SA" sz="2800" smtClean="0">
                <a:cs typeface="B Lotus" pitchFamily="2" charset="-78"/>
              </a:rPr>
              <a:t>برابر يا كمتر از يك احتمال بسيار كوچك باشد كه با </a:t>
            </a:r>
            <a:r>
              <a:rPr lang="fa-IR" sz="2800" smtClean="0">
                <a:cs typeface="B Lotus" pitchFamily="2" charset="-78"/>
              </a:rPr>
              <a:t>    </a:t>
            </a:r>
            <a:r>
              <a:rPr lang="ar-SA" sz="2800" smtClean="0">
                <a:cs typeface="B Lotus" pitchFamily="2" charset="-78"/>
              </a:rPr>
              <a:t>نشان داده مي شود.اين احتمال وقوع كوچك را "سطح معني دار بودن“</a:t>
            </a:r>
            <a:endParaRPr lang="fa-IR" sz="2800" smtClean="0">
              <a:cs typeface="B Lotus" pitchFamily="2" charset="-78"/>
            </a:endParaRPr>
          </a:p>
          <a:p>
            <a:pPr algn="r" eaLnBrk="1" hangingPunct="1">
              <a:defRPr/>
            </a:pPr>
            <a:r>
              <a:rPr lang="fa-IR" sz="2800" smtClean="0">
                <a:cs typeface="B Lotus" pitchFamily="2" charset="-78"/>
              </a:rPr>
              <a:t> </a:t>
            </a:r>
            <a:r>
              <a:rPr lang="ar-SA" sz="2800" smtClean="0">
                <a:cs typeface="B Lotus" pitchFamily="2" charset="-78"/>
              </a:rPr>
              <a:t>مي گويند.مقادير مرسوم براي </a:t>
            </a:r>
            <a:r>
              <a:rPr lang="fa-IR" sz="2800" smtClean="0">
                <a:cs typeface="B Lotus" pitchFamily="2" charset="-78"/>
              </a:rPr>
              <a:t>    </a:t>
            </a:r>
            <a:r>
              <a:rPr lang="ar-SA" sz="2800" smtClean="0">
                <a:cs typeface="B Lotus" pitchFamily="2" charset="-78"/>
              </a:rPr>
              <a:t>بيشتر 01/0 و05/0مي باشند.تكرار مي كنيم اگر احتمال وقوع يك رويداد كه بصورت يك مقدار بدست آمده از يك آزمون آماري مشخص مي شود تحت فرضيه پوچ برابر يا كمتر از </a:t>
            </a:r>
            <a:r>
              <a:rPr lang="fa-IR" sz="2800" smtClean="0">
                <a:cs typeface="B Lotus" pitchFamily="2" charset="-78"/>
              </a:rPr>
              <a:t>     </a:t>
            </a:r>
            <a:r>
              <a:rPr lang="ar-SA" sz="2800" smtClean="0">
                <a:cs typeface="B Lotus" pitchFamily="2" charset="-78"/>
              </a:rPr>
              <a:t>باشد ما</a:t>
            </a:r>
            <a:r>
              <a:rPr lang="fa-IR" sz="2800" smtClean="0">
                <a:cs typeface="B Lotus" pitchFamily="2" charset="-78"/>
              </a:rPr>
              <a:t> </a:t>
            </a:r>
            <a:r>
              <a:rPr lang="ar-SA" sz="2800" smtClean="0">
                <a:cs typeface="B Lotus" pitchFamily="2" charset="-78"/>
              </a:rPr>
              <a:t>را رد مي كنيم و</a:t>
            </a:r>
            <a:r>
              <a:rPr lang="fa-IR" sz="2800" smtClean="0">
                <a:cs typeface="B Lotus" pitchFamily="2" charset="-78"/>
              </a:rPr>
              <a:t>      </a:t>
            </a:r>
            <a:r>
              <a:rPr lang="ar-SA" sz="2800" smtClean="0">
                <a:cs typeface="B Lotus" pitchFamily="2" charset="-78"/>
              </a:rPr>
              <a:t> يعني فرضية تحقيق خود را</a:t>
            </a:r>
            <a:endParaRPr lang="fa-IR" sz="2800" smtClean="0">
              <a:cs typeface="B Lotus" pitchFamily="2" charset="-78"/>
            </a:endParaRPr>
          </a:p>
          <a:p>
            <a:pPr algn="r" eaLnBrk="1" hangingPunct="1">
              <a:defRPr/>
            </a:pPr>
            <a:r>
              <a:rPr lang="ar-SA" sz="2800" smtClean="0">
                <a:cs typeface="B Lotus" pitchFamily="2" charset="-78"/>
              </a:rPr>
              <a:t> مي </a:t>
            </a:r>
            <a:r>
              <a:rPr lang="fa-IR" sz="2800" smtClean="0">
                <a:cs typeface="B Lotus" pitchFamily="2" charset="-78"/>
              </a:rPr>
              <a:t>پذيريم .</a:t>
            </a:r>
            <a:endParaRPr lang="en-US" sz="2800" smtClean="0">
              <a:cs typeface="B Lotus" pitchFamily="2" charset="-78"/>
            </a:endParaRPr>
          </a:p>
        </p:txBody>
      </p:sp>
      <p:sp>
        <p:nvSpPr>
          <p:cNvPr id="322564"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sp>
        <p:nvSpPr>
          <p:cNvPr id="322565" name="Rectangle 6"/>
          <p:cNvSpPr>
            <a:spLocks noChangeArrowheads="1"/>
          </p:cNvSpPr>
          <p:nvPr/>
        </p:nvSpPr>
        <p:spPr bwMode="auto">
          <a:xfrm>
            <a:off x="0" y="364490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2566" name="Object 9"/>
          <p:cNvGraphicFramePr>
            <a:graphicFrameLocks noChangeAspect="1"/>
          </p:cNvGraphicFramePr>
          <p:nvPr/>
        </p:nvGraphicFramePr>
        <p:xfrm>
          <a:off x="7524750" y="2205038"/>
          <a:ext cx="603250" cy="473075"/>
        </p:xfrm>
        <a:graphic>
          <a:graphicData uri="http://schemas.openxmlformats.org/drawingml/2006/compatibility">
            <com:legacyDrawing xmlns:com="http://schemas.openxmlformats.org/drawingml/2006/compatibility" spid="_x0000_s322566"/>
          </a:graphicData>
        </a:graphic>
      </p:graphicFrame>
      <p:sp>
        <p:nvSpPr>
          <p:cNvPr id="322567"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2568" name="Object 12"/>
          <p:cNvGraphicFramePr>
            <a:graphicFrameLocks noChangeAspect="1"/>
          </p:cNvGraphicFramePr>
          <p:nvPr/>
        </p:nvGraphicFramePr>
        <p:xfrm>
          <a:off x="4427538" y="5156200"/>
          <a:ext cx="576262" cy="576263"/>
        </p:xfrm>
        <a:graphic>
          <a:graphicData uri="http://schemas.openxmlformats.org/drawingml/2006/compatibility">
            <com:legacyDrawing xmlns:com="http://schemas.openxmlformats.org/drawingml/2006/compatibility" spid="_x0000_s322568"/>
          </a:graphicData>
        </a:graphic>
      </p:graphicFrame>
      <p:sp>
        <p:nvSpPr>
          <p:cNvPr id="322569" name="Rectangle 14"/>
          <p:cNvSpPr>
            <a:spLocks noChangeArrowheads="1"/>
          </p:cNvSpPr>
          <p:nvPr/>
        </p:nvSpPr>
        <p:spPr bwMode="auto">
          <a:xfrm>
            <a:off x="0" y="20955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2570" name="Object 16"/>
          <p:cNvGraphicFramePr>
            <a:graphicFrameLocks noChangeAspect="1"/>
          </p:cNvGraphicFramePr>
          <p:nvPr/>
        </p:nvGraphicFramePr>
        <p:xfrm>
          <a:off x="7812088" y="5373688"/>
          <a:ext cx="400050" cy="311150"/>
        </p:xfrm>
        <a:graphic>
          <a:graphicData uri="http://schemas.openxmlformats.org/drawingml/2006/compatibility">
            <com:legacyDrawing xmlns:com="http://schemas.openxmlformats.org/drawingml/2006/compatibility" spid="_x0000_s322570"/>
          </a:graphicData>
        </a:graphic>
      </p:graphicFrame>
      <p:graphicFrame>
        <p:nvGraphicFramePr>
          <p:cNvPr id="322571" name="Object 18"/>
          <p:cNvGraphicFramePr>
            <a:graphicFrameLocks noChangeAspect="1"/>
          </p:cNvGraphicFramePr>
          <p:nvPr/>
        </p:nvGraphicFramePr>
        <p:xfrm>
          <a:off x="4356100" y="2205038"/>
          <a:ext cx="468313" cy="374650"/>
        </p:xfrm>
        <a:graphic>
          <a:graphicData uri="http://schemas.openxmlformats.org/drawingml/2006/compatibility">
            <com:legacyDrawing xmlns:com="http://schemas.openxmlformats.org/drawingml/2006/compatibility" spid="_x0000_s322571"/>
          </a:graphicData>
        </a:graphic>
      </p:graphicFrame>
      <p:graphicFrame>
        <p:nvGraphicFramePr>
          <p:cNvPr id="322572" name="Object 20"/>
          <p:cNvGraphicFramePr>
            <a:graphicFrameLocks noChangeAspect="1"/>
          </p:cNvGraphicFramePr>
          <p:nvPr/>
        </p:nvGraphicFramePr>
        <p:xfrm>
          <a:off x="7885113" y="2997200"/>
          <a:ext cx="603250" cy="473075"/>
        </p:xfrm>
        <a:graphic>
          <a:graphicData uri="http://schemas.openxmlformats.org/drawingml/2006/compatibility">
            <com:legacyDrawing xmlns:com="http://schemas.openxmlformats.org/drawingml/2006/compatibility" spid="_x0000_s322572"/>
          </a:graphicData>
        </a:graphic>
      </p:graphicFrame>
      <p:graphicFrame>
        <p:nvGraphicFramePr>
          <p:cNvPr id="322573" name="Object 22"/>
          <p:cNvGraphicFramePr>
            <a:graphicFrameLocks noChangeAspect="1"/>
          </p:cNvGraphicFramePr>
          <p:nvPr/>
        </p:nvGraphicFramePr>
        <p:xfrm>
          <a:off x="1547813" y="3068638"/>
          <a:ext cx="400050" cy="311150"/>
        </p:xfrm>
        <a:graphic>
          <a:graphicData uri="http://schemas.openxmlformats.org/drawingml/2006/compatibility">
            <com:legacyDrawing xmlns:com="http://schemas.openxmlformats.org/drawingml/2006/compatibility" spid="_x0000_s322573"/>
          </a:graphicData>
        </a:graphic>
      </p:graphicFrame>
      <p:graphicFrame>
        <p:nvGraphicFramePr>
          <p:cNvPr id="322574" name="Object 23"/>
          <p:cNvGraphicFramePr>
            <a:graphicFrameLocks noChangeAspect="1"/>
          </p:cNvGraphicFramePr>
          <p:nvPr/>
        </p:nvGraphicFramePr>
        <p:xfrm>
          <a:off x="4716463" y="4076700"/>
          <a:ext cx="400050" cy="311150"/>
        </p:xfrm>
        <a:graphic>
          <a:graphicData uri="http://schemas.openxmlformats.org/drawingml/2006/compatibility">
            <com:legacyDrawing xmlns:com="http://schemas.openxmlformats.org/drawingml/2006/compatibility" spid="_x0000_s322574"/>
          </a:graphicData>
        </a:graphic>
      </p:graphicFrame>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60" name="Rectangle 4"/>
          <p:cNvSpPr>
            <a:spLocks noGrp="1" noChangeArrowheads="1"/>
          </p:cNvSpPr>
          <p:nvPr>
            <p:ph type="ctrTitle" sz="quarter"/>
          </p:nvPr>
        </p:nvSpPr>
        <p:spPr>
          <a:xfrm>
            <a:off x="684213" y="188913"/>
            <a:ext cx="7772400" cy="503237"/>
          </a:xfrm>
        </p:spPr>
        <p:txBody>
          <a:bodyPr/>
          <a:lstStyle/>
          <a:p>
            <a:pPr eaLnBrk="1" hangingPunct="1">
              <a:defRPr/>
            </a:pPr>
            <a:endParaRPr lang="en-US" sz="4800" smtClean="0">
              <a:cs typeface="B Lotus" pitchFamily="2" charset="-78"/>
            </a:endParaRPr>
          </a:p>
        </p:txBody>
      </p:sp>
      <p:sp>
        <p:nvSpPr>
          <p:cNvPr id="377861" name="Rectangle 5"/>
          <p:cNvSpPr>
            <a:spLocks noGrp="1" noChangeArrowheads="1"/>
          </p:cNvSpPr>
          <p:nvPr>
            <p:ph type="subTitle" sz="quarter" idx="1"/>
          </p:nvPr>
        </p:nvSpPr>
        <p:spPr>
          <a:xfrm>
            <a:off x="611188" y="981075"/>
            <a:ext cx="8064500" cy="5616575"/>
          </a:xfrm>
        </p:spPr>
        <p:txBody>
          <a:bodyPr/>
          <a:lstStyle/>
          <a:p>
            <a:pPr algn="r" eaLnBrk="1" hangingPunct="1">
              <a:defRPr/>
            </a:pPr>
            <a:r>
              <a:rPr lang="ar-SA" smtClean="0">
                <a:cs typeface="B Lotus" pitchFamily="2" charset="-78"/>
              </a:rPr>
              <a:t>چنانكه مي توان ديد</a:t>
            </a:r>
            <a:r>
              <a:rPr lang="fa-IR" smtClean="0">
                <a:cs typeface="B Lotus" pitchFamily="2" charset="-78"/>
              </a:rPr>
              <a:t>    </a:t>
            </a:r>
            <a:r>
              <a:rPr lang="ar-SA" smtClean="0">
                <a:cs typeface="B Lotus" pitchFamily="2" charset="-78"/>
              </a:rPr>
              <a:t>نشان دهنده احتمال رد كردن اشتباهي فرضيه پوچ است.اين تعبير و تفسير را هنگام بحث روي </a:t>
            </a:r>
            <a:r>
              <a:rPr lang="fa-IR" smtClean="0">
                <a:cs typeface="B Lotus" pitchFamily="2" charset="-78"/>
              </a:rPr>
              <a:t>“</a:t>
            </a:r>
            <a:r>
              <a:rPr lang="ar-SA" smtClean="0">
                <a:cs typeface="B Lotus" pitchFamily="2" charset="-78"/>
              </a:rPr>
              <a:t>خطاي نوع اول</a:t>
            </a:r>
            <a:r>
              <a:rPr lang="fa-IR" smtClean="0">
                <a:cs typeface="B Lotus" pitchFamily="2" charset="-78"/>
              </a:rPr>
              <a:t>” </a:t>
            </a:r>
            <a:r>
              <a:rPr lang="ar-SA" smtClean="0">
                <a:cs typeface="B Lotus" pitchFamily="2" charset="-78"/>
              </a:rPr>
              <a:t>با تفصيل بيشتري مورد بررسي قرار خواهيم داد.</a:t>
            </a:r>
            <a:endParaRPr lang="fa-IR" smtClean="0">
              <a:cs typeface="B Lotus" pitchFamily="2" charset="-78"/>
            </a:endParaRPr>
          </a:p>
          <a:p>
            <a:pPr algn="r" eaLnBrk="1" hangingPunct="1">
              <a:defRPr/>
            </a:pPr>
            <a:r>
              <a:rPr lang="ar-SA" smtClean="0">
                <a:cs typeface="B Lotus" pitchFamily="2" charset="-78"/>
              </a:rPr>
              <a:t>از آنجا كه مقدار</a:t>
            </a:r>
            <a:r>
              <a:rPr lang="fa-IR" smtClean="0">
                <a:cs typeface="B Lotus" pitchFamily="2" charset="-78"/>
              </a:rPr>
              <a:t>   </a:t>
            </a:r>
            <a:r>
              <a:rPr lang="ar-SA" smtClean="0">
                <a:cs typeface="B Lotus" pitchFamily="2" charset="-78"/>
              </a:rPr>
              <a:t> در تعيين اينكه</a:t>
            </a:r>
            <a:r>
              <a:rPr lang="fa-IR" smtClean="0">
                <a:cs typeface="B Lotus" pitchFamily="2" charset="-78"/>
              </a:rPr>
              <a:t> </a:t>
            </a:r>
            <a:r>
              <a:rPr lang="ar-SA" smtClean="0">
                <a:cs typeface="B Lotus" pitchFamily="2" charset="-78"/>
              </a:rPr>
              <a:t> </a:t>
            </a:r>
            <a:r>
              <a:rPr lang="fa-IR" smtClean="0">
                <a:cs typeface="B Lotus" pitchFamily="2" charset="-78"/>
              </a:rPr>
              <a:t>    </a:t>
            </a:r>
            <a:r>
              <a:rPr lang="ar-SA" smtClean="0">
                <a:cs typeface="B Lotus" pitchFamily="2" charset="-78"/>
              </a:rPr>
              <a:t>بايد رد شود يا نه دخالت مستقيم دارد الزام رعايت عينيت در تحقيق ايجاب</a:t>
            </a:r>
            <a:endParaRPr lang="fa-IR" smtClean="0">
              <a:cs typeface="B Lotus" pitchFamily="2" charset="-78"/>
            </a:endParaRPr>
          </a:p>
          <a:p>
            <a:pPr algn="r" eaLnBrk="1" hangingPunct="1">
              <a:defRPr/>
            </a:pPr>
            <a:r>
              <a:rPr lang="ar-SA" smtClean="0">
                <a:cs typeface="B Lotus" pitchFamily="2" charset="-78"/>
              </a:rPr>
              <a:t> مي كند كه </a:t>
            </a:r>
            <a:r>
              <a:rPr lang="fa-IR" smtClean="0">
                <a:cs typeface="B Lotus" pitchFamily="2" charset="-78"/>
              </a:rPr>
              <a:t>      </a:t>
            </a:r>
            <a:r>
              <a:rPr lang="ar-SA" smtClean="0">
                <a:cs typeface="B Lotus" pitchFamily="2" charset="-78"/>
              </a:rPr>
              <a:t>را پيش از شروع به جمع آوري داده ها مشخص نماييم.</a:t>
            </a:r>
            <a:endParaRPr lang="en-US" smtClean="0">
              <a:cs typeface="B Lotus" pitchFamily="2" charset="-78"/>
            </a:endParaRPr>
          </a:p>
        </p:txBody>
      </p:sp>
      <p:graphicFrame>
        <p:nvGraphicFramePr>
          <p:cNvPr id="323588" name="Object 6"/>
          <p:cNvGraphicFramePr>
            <a:graphicFrameLocks noChangeAspect="1"/>
          </p:cNvGraphicFramePr>
          <p:nvPr/>
        </p:nvGraphicFramePr>
        <p:xfrm>
          <a:off x="5651500" y="1125538"/>
          <a:ext cx="400050" cy="311150"/>
        </p:xfrm>
        <a:graphic>
          <a:graphicData uri="http://schemas.openxmlformats.org/drawingml/2006/compatibility">
            <com:legacyDrawing xmlns:com="http://schemas.openxmlformats.org/drawingml/2006/compatibility" spid="_x0000_s323588"/>
          </a:graphicData>
        </a:graphic>
      </p:graphicFrame>
      <p:graphicFrame>
        <p:nvGraphicFramePr>
          <p:cNvPr id="323589" name="Object 7"/>
          <p:cNvGraphicFramePr>
            <a:graphicFrameLocks noChangeAspect="1"/>
          </p:cNvGraphicFramePr>
          <p:nvPr/>
        </p:nvGraphicFramePr>
        <p:xfrm>
          <a:off x="6084888" y="3141663"/>
          <a:ext cx="400050" cy="311150"/>
        </p:xfrm>
        <a:graphic>
          <a:graphicData uri="http://schemas.openxmlformats.org/drawingml/2006/compatibility">
            <com:legacyDrawing xmlns:com="http://schemas.openxmlformats.org/drawingml/2006/compatibility" spid="_x0000_s323589"/>
          </a:graphicData>
        </a:graphic>
      </p:graphicFrame>
      <p:graphicFrame>
        <p:nvGraphicFramePr>
          <p:cNvPr id="323590" name="Object 8"/>
          <p:cNvGraphicFramePr>
            <a:graphicFrameLocks noChangeAspect="1"/>
          </p:cNvGraphicFramePr>
          <p:nvPr/>
        </p:nvGraphicFramePr>
        <p:xfrm>
          <a:off x="6516688" y="4292600"/>
          <a:ext cx="400050" cy="311150"/>
        </p:xfrm>
        <a:graphic>
          <a:graphicData uri="http://schemas.openxmlformats.org/drawingml/2006/compatibility">
            <com:legacyDrawing xmlns:com="http://schemas.openxmlformats.org/drawingml/2006/compatibility" spid="_x0000_s323590"/>
          </a:graphicData>
        </a:graphic>
      </p:graphicFrame>
      <p:graphicFrame>
        <p:nvGraphicFramePr>
          <p:cNvPr id="323591" name="Object 9"/>
          <p:cNvGraphicFramePr>
            <a:graphicFrameLocks noChangeAspect="1"/>
          </p:cNvGraphicFramePr>
          <p:nvPr/>
        </p:nvGraphicFramePr>
        <p:xfrm>
          <a:off x="3563938" y="3141663"/>
          <a:ext cx="603250" cy="473075"/>
        </p:xfrm>
        <a:graphic>
          <a:graphicData uri="http://schemas.openxmlformats.org/drawingml/2006/compatibility">
            <com:legacyDrawing xmlns:com="http://schemas.openxmlformats.org/drawingml/2006/compatibility" spid="_x0000_s323591"/>
          </a:graphicData>
        </a:graphic>
      </p:graphicFrame>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4" name="Rectangle 4"/>
          <p:cNvSpPr>
            <a:spLocks noGrp="1" noChangeArrowheads="1"/>
          </p:cNvSpPr>
          <p:nvPr>
            <p:ph type="ctrTitle" sz="quarter"/>
          </p:nvPr>
        </p:nvSpPr>
        <p:spPr>
          <a:xfrm>
            <a:off x="827088" y="333375"/>
            <a:ext cx="7772400" cy="574675"/>
          </a:xfrm>
        </p:spPr>
        <p:txBody>
          <a:bodyPr/>
          <a:lstStyle/>
          <a:p>
            <a:pPr eaLnBrk="1" hangingPunct="1">
              <a:defRPr/>
            </a:pPr>
            <a:endParaRPr lang="en-US" sz="4800" smtClean="0">
              <a:cs typeface="B Lotus" pitchFamily="2" charset="-78"/>
            </a:endParaRPr>
          </a:p>
        </p:txBody>
      </p:sp>
      <p:pic>
        <p:nvPicPr>
          <p:cNvPr id="324611" name="Picture 6" descr="1"/>
          <p:cNvPicPr>
            <a:picLocks noGrp="1" noChangeAspect="1" noChangeArrowheads="1"/>
          </p:cNvPicPr>
          <p:nvPr>
            <p:ph type="subTitle" sz="quarter" idx="1"/>
          </p:nvPr>
        </p:nvPicPr>
        <p:blipFill>
          <a:blip r:embed="rId2"/>
          <a:srcRect/>
          <a:stretch>
            <a:fillRect/>
          </a:stretch>
        </p:blipFill>
        <p:spPr>
          <a:xfrm>
            <a:off x="468313" y="620713"/>
            <a:ext cx="8351837" cy="6237287"/>
          </a:xfrm>
          <a:noFill/>
        </p:spPr>
      </p:pic>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8" name="Rectangle 4"/>
          <p:cNvSpPr>
            <a:spLocks noGrp="1" noChangeArrowheads="1"/>
          </p:cNvSpPr>
          <p:nvPr>
            <p:ph type="ctrTitle" sz="quarter"/>
          </p:nvPr>
        </p:nvSpPr>
        <p:spPr>
          <a:xfrm>
            <a:off x="755650" y="188913"/>
            <a:ext cx="7772400" cy="287337"/>
          </a:xfrm>
        </p:spPr>
        <p:txBody>
          <a:bodyPr/>
          <a:lstStyle/>
          <a:p>
            <a:pPr eaLnBrk="1" hangingPunct="1">
              <a:defRPr/>
            </a:pPr>
            <a:endParaRPr lang="en-US" sz="4800" smtClean="0">
              <a:cs typeface="B Lotus" pitchFamily="2" charset="-78"/>
            </a:endParaRPr>
          </a:p>
        </p:txBody>
      </p:sp>
      <p:sp>
        <p:nvSpPr>
          <p:cNvPr id="379909" name="Rectangle 5"/>
          <p:cNvSpPr>
            <a:spLocks noGrp="1" noChangeArrowheads="1"/>
          </p:cNvSpPr>
          <p:nvPr>
            <p:ph type="subTitle" sz="quarter" idx="1"/>
          </p:nvPr>
        </p:nvSpPr>
        <p:spPr>
          <a:xfrm>
            <a:off x="539750" y="549275"/>
            <a:ext cx="8208963" cy="5832475"/>
          </a:xfrm>
        </p:spPr>
        <p:txBody>
          <a:bodyPr/>
          <a:lstStyle/>
          <a:p>
            <a:pPr marL="609600" indent="-609600" algn="r" eaLnBrk="1" hangingPunct="1">
              <a:lnSpc>
                <a:spcPct val="80000"/>
              </a:lnSpc>
              <a:defRPr/>
            </a:pPr>
            <a:r>
              <a:rPr lang="ar-SA" sz="2400" smtClean="0">
                <a:cs typeface="B Lotus" pitchFamily="2" charset="-78"/>
              </a:rPr>
              <a:t>از آنچه گذشت لازم است كه 5 نكته زير را  در مورد سطح معني دار بودن و حجم نمونه انتخاب شده بخوبي درك </a:t>
            </a:r>
            <a:r>
              <a:rPr lang="fa-IR" sz="2400" smtClean="0">
                <a:cs typeface="B Lotus" pitchFamily="2" charset="-78"/>
              </a:rPr>
              <a:t>شو</a:t>
            </a:r>
            <a:r>
              <a:rPr lang="ar-SA" sz="2400" smtClean="0">
                <a:cs typeface="B Lotus" pitchFamily="2" charset="-78"/>
              </a:rPr>
              <a:t>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1- </a:t>
            </a:r>
            <a:r>
              <a:rPr lang="ar-SA" sz="2400" smtClean="0">
                <a:cs typeface="B Lotus" pitchFamily="2" charset="-78"/>
              </a:rPr>
              <a:t>سطح معني دار بودن</a:t>
            </a:r>
            <a:r>
              <a:rPr lang="fa-IR" sz="2400" smtClean="0">
                <a:cs typeface="B Lotus" pitchFamily="2" charset="-78"/>
              </a:rPr>
              <a:t>      </a:t>
            </a:r>
            <a:r>
              <a:rPr lang="ar-SA" sz="2400" smtClean="0">
                <a:cs typeface="B Lotus" pitchFamily="2" charset="-78"/>
              </a:rPr>
              <a:t>عبارتست از احتمالي كه يك آزمون آماري بدست </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مي دهدكه تحت آن فرضيه پوچ</a:t>
            </a:r>
            <a:r>
              <a:rPr lang="fa-IR" sz="2400" smtClean="0">
                <a:cs typeface="B Lotus" pitchFamily="2" charset="-78"/>
              </a:rPr>
              <a:t>       </a:t>
            </a:r>
            <a:r>
              <a:rPr lang="ar-SA" sz="2400" smtClean="0">
                <a:cs typeface="B Lotus" pitchFamily="2" charset="-78"/>
              </a:rPr>
              <a:t>رد مي شود، در حاليكه</a:t>
            </a:r>
            <a:r>
              <a:rPr lang="fa-IR" sz="2400" smtClean="0">
                <a:cs typeface="B Lotus" pitchFamily="2" charset="-78"/>
              </a:rPr>
              <a:t>       </a:t>
            </a:r>
            <a:r>
              <a:rPr lang="ar-SA" sz="2400" smtClean="0">
                <a:cs typeface="B Lotus" pitchFamily="2" charset="-78"/>
              </a:rPr>
              <a:t>در حقيقت درست است</a:t>
            </a:r>
            <a:r>
              <a:rPr lang="fa-IR" sz="2400" smtClean="0">
                <a:cs typeface="B Lotus" pitchFamily="2" charset="-78"/>
              </a:rPr>
              <a:t> </a:t>
            </a:r>
            <a:r>
              <a:rPr lang="ar-SA" sz="2400" smtClean="0">
                <a:cs typeface="B Lotus" pitchFamily="2" charset="-78"/>
              </a:rPr>
              <a:t>و نمي بايستي رد مي شد.بعبارت ديگر سطح معني دار بودن احتمال ارتكاب خطاي نوع اول را نشان مي دهد.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2-    </a:t>
            </a:r>
            <a:r>
              <a:rPr lang="ar-SA" sz="2400" smtClean="0">
                <a:cs typeface="B Lotus" pitchFamily="2" charset="-78"/>
              </a:rPr>
              <a:t>عبارتست از احتمالي كه يك آزمون آماري بدست مي دهد كه تحت آن فرضيه پوچ</a:t>
            </a:r>
            <a:r>
              <a:rPr lang="fa-IR" sz="2400" smtClean="0">
                <a:cs typeface="B Lotus" pitchFamily="2" charset="-78"/>
              </a:rPr>
              <a:t>      </a:t>
            </a:r>
            <a:r>
              <a:rPr lang="ar-SA" sz="2400" smtClean="0">
                <a:cs typeface="B Lotus" pitchFamily="2" charset="-78"/>
              </a:rPr>
              <a:t>پذيرفته مي شود در حاليكه</a:t>
            </a:r>
            <a:r>
              <a:rPr lang="fa-IR" sz="2400" smtClean="0">
                <a:cs typeface="B Lotus" pitchFamily="2" charset="-78"/>
              </a:rPr>
              <a:t>       </a:t>
            </a:r>
            <a:r>
              <a:rPr lang="ar-SA" sz="2400" smtClean="0">
                <a:cs typeface="B Lotus" pitchFamily="2" charset="-78"/>
              </a:rPr>
              <a:t>در حقيقت نادرست است</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(و بايستي رد مي شد)به عبارت ديگر</a:t>
            </a:r>
            <a:r>
              <a:rPr lang="fa-IR" sz="2400" smtClean="0">
                <a:cs typeface="B Lotus" pitchFamily="2" charset="-78"/>
              </a:rPr>
              <a:t>      </a:t>
            </a:r>
            <a:r>
              <a:rPr lang="ar-SA" sz="2400" smtClean="0">
                <a:cs typeface="B Lotus" pitchFamily="2" charset="-78"/>
              </a:rPr>
              <a:t>احتمال ارتكاب خطاي نوع دوم را </a:t>
            </a:r>
            <a:endParaRPr lang="fa-IR" sz="2400" smtClean="0">
              <a:cs typeface="B Lotus" pitchFamily="2" charset="-78"/>
            </a:endParaRPr>
          </a:p>
          <a:p>
            <a:pPr marL="609600" indent="-609600" algn="r" eaLnBrk="1" hangingPunct="1">
              <a:lnSpc>
                <a:spcPct val="80000"/>
              </a:lnSpc>
              <a:defRPr/>
            </a:pPr>
            <a:r>
              <a:rPr lang="ar-SA" sz="2400" smtClean="0">
                <a:cs typeface="B Lotus" pitchFamily="2" charset="-78"/>
              </a:rPr>
              <a:t>نشان مي دهد.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3- </a:t>
            </a:r>
            <a:r>
              <a:rPr lang="ar-SA" sz="2400" smtClean="0">
                <a:cs typeface="B Lotus" pitchFamily="2" charset="-78"/>
              </a:rPr>
              <a:t>توان يا قدرت يك آزمون</a:t>
            </a:r>
            <a:r>
              <a:rPr lang="fa-IR" sz="2400" smtClean="0">
                <a:cs typeface="B Lotus" pitchFamily="2" charset="-78"/>
              </a:rPr>
              <a:t>             </a:t>
            </a:r>
            <a:r>
              <a:rPr lang="ar-SA" sz="2400" smtClean="0">
                <a:cs typeface="B Lotus" pitchFamily="2" charset="-78"/>
              </a:rPr>
              <a:t>نشان دهنده احتمال رد كردن فرضية پوچ را وقتي كه اين فرضية در حقيقت نادرست است نشان مي دهد.يعني احتمال رد كردن بجاي يك فرضيه پوچ.</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4- </a:t>
            </a:r>
            <a:r>
              <a:rPr lang="ar-SA" sz="2400" smtClean="0">
                <a:cs typeface="B Lotus" pitchFamily="2" charset="-78"/>
              </a:rPr>
              <a:t>توان آزمون به ماهيت آزمون آماري انتخاب شده بستگي دارد.</a:t>
            </a:r>
            <a:endParaRPr lang="fa-IR" sz="2400" smtClean="0">
              <a:cs typeface="B Lotus" pitchFamily="2" charset="-78"/>
            </a:endParaRPr>
          </a:p>
          <a:p>
            <a:pPr marL="609600" indent="-609600" algn="r" eaLnBrk="1" hangingPunct="1">
              <a:lnSpc>
                <a:spcPct val="80000"/>
              </a:lnSpc>
              <a:defRPr/>
            </a:pPr>
            <a:r>
              <a:rPr lang="fa-IR" sz="2400" smtClean="0">
                <a:cs typeface="B Lotus" pitchFamily="2" charset="-78"/>
              </a:rPr>
              <a:t>5- </a:t>
            </a:r>
            <a:r>
              <a:rPr lang="ar-SA" sz="2400" smtClean="0">
                <a:cs typeface="B Lotus" pitchFamily="2" charset="-78"/>
              </a:rPr>
              <a:t>عموماً توان يك آزمون با افزايش حجم نمونه مورد تحقيق افزايش مي يابد.</a:t>
            </a:r>
            <a:endParaRPr lang="en-US" sz="2400" smtClean="0">
              <a:cs typeface="B Lotus" pitchFamily="2" charset="-78"/>
            </a:endParaRPr>
          </a:p>
          <a:p>
            <a:pPr marL="609600" indent="-609600" algn="r" eaLnBrk="1" hangingPunct="1">
              <a:lnSpc>
                <a:spcPct val="80000"/>
              </a:lnSpc>
              <a:defRPr/>
            </a:pPr>
            <a:r>
              <a:rPr lang="en-US" sz="2400" smtClean="0">
                <a:cs typeface="B Lotus" pitchFamily="2" charset="-78"/>
              </a:rPr>
              <a:t/>
            </a:r>
            <a:br>
              <a:rPr lang="en-US" sz="2400" smtClean="0">
                <a:cs typeface="B Lotus" pitchFamily="2" charset="-78"/>
              </a:rPr>
            </a:br>
            <a:endParaRPr lang="en-US" sz="2400" smtClean="0">
              <a:cs typeface="B Lotus" pitchFamily="2" charset="-78"/>
            </a:endParaRPr>
          </a:p>
        </p:txBody>
      </p:sp>
      <p:sp>
        <p:nvSpPr>
          <p:cNvPr id="325636"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37" name="Object 6"/>
          <p:cNvGraphicFramePr>
            <a:graphicFrameLocks noChangeAspect="1"/>
          </p:cNvGraphicFramePr>
          <p:nvPr/>
        </p:nvGraphicFramePr>
        <p:xfrm>
          <a:off x="5867400" y="1196975"/>
          <a:ext cx="400050" cy="311150"/>
        </p:xfrm>
        <a:graphic>
          <a:graphicData uri="http://schemas.openxmlformats.org/drawingml/2006/compatibility">
            <com:legacyDrawing xmlns:com="http://schemas.openxmlformats.org/drawingml/2006/compatibility" spid="_x0000_s325637"/>
          </a:graphicData>
        </a:graphic>
      </p:graphicFrame>
      <p:sp>
        <p:nvSpPr>
          <p:cNvPr id="325638" name="Rectangle 8"/>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39"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40" name="Object 9"/>
          <p:cNvGraphicFramePr>
            <a:graphicFrameLocks noChangeAspect="1"/>
          </p:cNvGraphicFramePr>
          <p:nvPr/>
        </p:nvGraphicFramePr>
        <p:xfrm>
          <a:off x="5003800" y="1628775"/>
          <a:ext cx="531813" cy="338138"/>
        </p:xfrm>
        <a:graphic>
          <a:graphicData uri="http://schemas.openxmlformats.org/drawingml/2006/compatibility">
            <com:legacyDrawing xmlns:com="http://schemas.openxmlformats.org/drawingml/2006/compatibility" spid="_x0000_s325640"/>
          </a:graphicData>
        </a:graphic>
      </p:graphicFrame>
      <p:sp>
        <p:nvSpPr>
          <p:cNvPr id="325641" name="Rectangle 11"/>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2"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43" name="Object 12"/>
          <p:cNvGraphicFramePr>
            <a:graphicFrameLocks noChangeAspect="1"/>
          </p:cNvGraphicFramePr>
          <p:nvPr/>
        </p:nvGraphicFramePr>
        <p:xfrm>
          <a:off x="2195513" y="1628775"/>
          <a:ext cx="531812" cy="338138"/>
        </p:xfrm>
        <a:graphic>
          <a:graphicData uri="http://schemas.openxmlformats.org/drawingml/2006/compatibility">
            <com:legacyDrawing xmlns:com="http://schemas.openxmlformats.org/drawingml/2006/compatibility" spid="_x0000_s325643"/>
          </a:graphicData>
        </a:graphic>
      </p:graphicFrame>
      <p:sp>
        <p:nvSpPr>
          <p:cNvPr id="325644" name="Rectangle 14"/>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5"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46" name="Object 15"/>
          <p:cNvGraphicFramePr>
            <a:graphicFrameLocks noChangeAspect="1"/>
          </p:cNvGraphicFramePr>
          <p:nvPr/>
        </p:nvGraphicFramePr>
        <p:xfrm>
          <a:off x="3924300" y="2852738"/>
          <a:ext cx="457200" cy="292100"/>
        </p:xfrm>
        <a:graphic>
          <a:graphicData uri="http://schemas.openxmlformats.org/drawingml/2006/compatibility">
            <com:legacyDrawing xmlns:com="http://schemas.openxmlformats.org/drawingml/2006/compatibility" spid="_x0000_s325646"/>
          </a:graphicData>
        </a:graphic>
      </p:graphicFrame>
      <p:sp>
        <p:nvSpPr>
          <p:cNvPr id="325647" name="Rectangle 17"/>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48" name="Rectangle 1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49" name="Object 18"/>
          <p:cNvGraphicFramePr>
            <a:graphicFrameLocks noChangeAspect="1"/>
          </p:cNvGraphicFramePr>
          <p:nvPr/>
        </p:nvGraphicFramePr>
        <p:xfrm>
          <a:off x="6948488" y="2852738"/>
          <a:ext cx="576262" cy="366712"/>
        </p:xfrm>
        <a:graphic>
          <a:graphicData uri="http://schemas.openxmlformats.org/drawingml/2006/compatibility">
            <com:legacyDrawing xmlns:com="http://schemas.openxmlformats.org/drawingml/2006/compatibility" spid="_x0000_s325649"/>
          </a:graphicData>
        </a:graphic>
      </p:graphicFrame>
      <p:sp>
        <p:nvSpPr>
          <p:cNvPr id="325650" name="Rectangle 20"/>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51" name="Rectangle 2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52" name="Object 21"/>
          <p:cNvGraphicFramePr>
            <a:graphicFrameLocks noChangeAspect="1"/>
          </p:cNvGraphicFramePr>
          <p:nvPr/>
        </p:nvGraphicFramePr>
        <p:xfrm>
          <a:off x="8050213" y="2492375"/>
          <a:ext cx="274637" cy="360363"/>
        </p:xfrm>
        <a:graphic>
          <a:graphicData uri="http://schemas.openxmlformats.org/drawingml/2006/compatibility">
            <com:legacyDrawing xmlns:com="http://schemas.openxmlformats.org/drawingml/2006/compatibility" spid="_x0000_s325652"/>
          </a:graphicData>
        </a:graphic>
      </p:graphicFrame>
      <p:sp>
        <p:nvSpPr>
          <p:cNvPr id="325653" name="Rectangle 23"/>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sp>
        <p:nvSpPr>
          <p:cNvPr id="325654" name="Rectangle 2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55" name="Object 24"/>
          <p:cNvGraphicFramePr>
            <a:graphicFrameLocks noChangeAspect="1"/>
          </p:cNvGraphicFramePr>
          <p:nvPr/>
        </p:nvGraphicFramePr>
        <p:xfrm>
          <a:off x="5003800" y="3789363"/>
          <a:ext cx="936625" cy="585787"/>
        </p:xfrm>
        <a:graphic>
          <a:graphicData uri="http://schemas.openxmlformats.org/drawingml/2006/compatibility">
            <com:legacyDrawing xmlns:com="http://schemas.openxmlformats.org/drawingml/2006/compatibility" spid="_x0000_s325655"/>
          </a:graphicData>
        </a:graphic>
      </p:graphicFrame>
      <p:sp>
        <p:nvSpPr>
          <p:cNvPr id="325656" name="Rectangle 26"/>
          <p:cNvSpPr>
            <a:spLocks noChangeArrowheads="1"/>
          </p:cNvSpPr>
          <p:nvPr/>
        </p:nvSpPr>
        <p:spPr bwMode="auto">
          <a:xfrm>
            <a:off x="0" y="200025"/>
            <a:ext cx="9144000" cy="0"/>
          </a:xfrm>
          <a:prstGeom prst="rect">
            <a:avLst/>
          </a:prstGeom>
          <a:noFill/>
          <a:ln w="9525">
            <a:noFill/>
            <a:miter lim="800000"/>
            <a:headEnd/>
            <a:tailEnd/>
          </a:ln>
        </p:spPr>
        <p:txBody>
          <a:bodyPr wrap="none" anchor="ctr">
            <a:spAutoFit/>
          </a:bodyPr>
          <a:lstStyle/>
          <a:p>
            <a:endParaRPr lang="en-US"/>
          </a:p>
        </p:txBody>
      </p:sp>
      <p:graphicFrame>
        <p:nvGraphicFramePr>
          <p:cNvPr id="325657" name="Object 27"/>
          <p:cNvGraphicFramePr>
            <a:graphicFrameLocks noChangeAspect="1"/>
          </p:cNvGraphicFramePr>
          <p:nvPr/>
        </p:nvGraphicFramePr>
        <p:xfrm>
          <a:off x="4643438" y="3068638"/>
          <a:ext cx="563562" cy="360362"/>
        </p:xfrm>
        <a:graphic>
          <a:graphicData uri="http://schemas.openxmlformats.org/drawingml/2006/compatibility">
            <com:legacyDrawing xmlns:com="http://schemas.openxmlformats.org/drawingml/2006/compatibility" spid="_x0000_s325657"/>
          </a:graphicData>
        </a:graphic>
      </p:graphicFrame>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ctrTitle" sz="quarter"/>
          </p:nvPr>
        </p:nvSpPr>
        <p:spPr>
          <a:xfrm>
            <a:off x="755650" y="333375"/>
            <a:ext cx="7772400" cy="431800"/>
          </a:xfrm>
        </p:spPr>
        <p:txBody>
          <a:bodyPr/>
          <a:lstStyle/>
          <a:p>
            <a:pPr eaLnBrk="1" hangingPunct="1">
              <a:defRPr/>
            </a:pPr>
            <a:r>
              <a:rPr lang="fa-IR" sz="4800" b="1" smtClean="0">
                <a:cs typeface="B Lotus" pitchFamily="2" charset="-78"/>
              </a:rPr>
              <a:t>4-</a:t>
            </a:r>
            <a:r>
              <a:rPr lang="ar-SA" sz="4800" b="1" smtClean="0">
                <a:cs typeface="B Lotus" pitchFamily="2" charset="-78"/>
              </a:rPr>
              <a:t> توزيع نمونه گيري</a:t>
            </a:r>
            <a:endParaRPr lang="en-US" sz="4800" smtClean="0">
              <a:cs typeface="B Lotus" pitchFamily="2" charset="-78"/>
            </a:endParaRPr>
          </a:p>
        </p:txBody>
      </p:sp>
      <p:sp>
        <p:nvSpPr>
          <p:cNvPr id="380932" name="Rectangle 4"/>
          <p:cNvSpPr>
            <a:spLocks noGrp="1" noChangeArrowheads="1"/>
          </p:cNvSpPr>
          <p:nvPr>
            <p:ph type="subTitle" sz="quarter" idx="1"/>
          </p:nvPr>
        </p:nvSpPr>
        <p:spPr>
          <a:xfrm>
            <a:off x="611188" y="692150"/>
            <a:ext cx="8208962" cy="5878513"/>
          </a:xfrm>
        </p:spPr>
        <p:txBody>
          <a:bodyPr/>
          <a:lstStyle/>
          <a:p>
            <a:pPr algn="r" eaLnBrk="1" hangingPunct="1">
              <a:lnSpc>
                <a:spcPct val="90000"/>
              </a:lnSpc>
              <a:defRPr/>
            </a:pPr>
            <a:r>
              <a:rPr lang="ar-SA" sz="2400" smtClean="0">
                <a:cs typeface="B Lotus" pitchFamily="2" charset="-78"/>
              </a:rPr>
              <a:t>وقتي كه يك آزمايشگر آزمون آمار معيني را براي تجزيه و تحليل داده هاي خود انتخاب نمود، بايد مشخص كند كه توزيع نمونه گيري آزمون آماري انتخاب شده چگونه است.توزيع نمونه گيري در واقع يك نوع توزيع در عالم تئوري است.اين توزيع توزيعي است كه اگر تمام نمونه هاي ممكن هم حجم را از يك جمعيت با استفاده از روش انتخاب تصادفي بيرون بكشيم بدست مي آيد.صورت ديگر بيان اين مطلب اينست كه بگوييم توزيع نمونه گيري توزيع تمام مقادير ممكني است كه يك آماره(مثلاً ميانگين يك نمونه،</a:t>
            </a:r>
            <a:r>
              <a:rPr lang="fa-IR" sz="2400" smtClean="0">
                <a:cs typeface="B Lotus" pitchFamily="2" charset="-78"/>
              </a:rPr>
              <a:t>      </a:t>
            </a:r>
            <a:r>
              <a:rPr lang="ar-SA" sz="2400" smtClean="0">
                <a:cs typeface="B Lotus" pitchFamily="2" charset="-78"/>
              </a:rPr>
              <a:t>)مي تواند تحت</a:t>
            </a:r>
            <a:r>
              <a:rPr lang="fa-IR" sz="2400" smtClean="0">
                <a:cs typeface="B Lotus" pitchFamily="2" charset="-78"/>
              </a:rPr>
              <a:t>       </a:t>
            </a:r>
            <a:r>
              <a:rPr lang="ar-SA" sz="2400" smtClean="0">
                <a:cs typeface="B Lotus" pitchFamily="2" charset="-78"/>
              </a:rPr>
              <a:t>بخود بگيرد به شرط آنكه آن آماره از نمونه هاي تصادفي با حجم مساوي محاسبه شده باشد.</a:t>
            </a:r>
            <a:endParaRPr lang="fa-IR" sz="2400" smtClean="0">
              <a:cs typeface="B Lotus" pitchFamily="2" charset="-78"/>
            </a:endParaRPr>
          </a:p>
          <a:p>
            <a:pPr algn="r" eaLnBrk="1" hangingPunct="1">
              <a:lnSpc>
                <a:spcPct val="90000"/>
              </a:lnSpc>
              <a:defRPr/>
            </a:pPr>
            <a:r>
              <a:rPr lang="ar-SA" sz="2400" smtClean="0">
                <a:cs typeface="B Lotus" pitchFamily="2" charset="-78"/>
              </a:rPr>
              <a:t>توزيع نمونه گيري يك آماره نشان دهنده احتمالات مربوط به مقادير(ارزشهاي)عددي مختلف احتمالي آن آماره تحت</a:t>
            </a:r>
            <a:r>
              <a:rPr lang="fa-IR" sz="2400" smtClean="0">
                <a:cs typeface="B Lotus" pitchFamily="2" charset="-78"/>
              </a:rPr>
              <a:t>        </a:t>
            </a:r>
            <a:r>
              <a:rPr lang="ar-SA" sz="2400" smtClean="0">
                <a:cs typeface="B Lotus" pitchFamily="2" charset="-78"/>
              </a:rPr>
              <a:t>است.</a:t>
            </a:r>
            <a:endParaRPr lang="fa-IR" sz="2400" smtClean="0">
              <a:cs typeface="B Lotus" pitchFamily="2" charset="-78"/>
            </a:endParaRPr>
          </a:p>
          <a:p>
            <a:pPr algn="r" eaLnBrk="1" hangingPunct="1">
              <a:lnSpc>
                <a:spcPct val="90000"/>
              </a:lnSpc>
              <a:defRPr/>
            </a:pPr>
            <a:r>
              <a:rPr lang="ar-SA" sz="2400" smtClean="0">
                <a:cs typeface="B Lotus" pitchFamily="2" charset="-78"/>
              </a:rPr>
              <a:t>احتمال"مربوط به"وقوع يك ارزش معين يك آماره تحت</a:t>
            </a:r>
            <a:r>
              <a:rPr lang="fa-IR" sz="2400" smtClean="0">
                <a:cs typeface="B Lotus" pitchFamily="2" charset="-78"/>
              </a:rPr>
              <a:t>       </a:t>
            </a:r>
            <a:r>
              <a:rPr lang="ar-SA" sz="2400" smtClean="0">
                <a:cs typeface="B Lotus" pitchFamily="2" charset="-78"/>
              </a:rPr>
              <a:t>برابر با احتمال مطلق آن مقدار آماري نيست.بلكه </a:t>
            </a:r>
            <a:r>
              <a:rPr lang="fa-IR" sz="2400" smtClean="0">
                <a:cs typeface="B Lotus" pitchFamily="2" charset="-78"/>
              </a:rPr>
              <a:t>“</a:t>
            </a:r>
            <a:r>
              <a:rPr lang="ar-SA" sz="2400" smtClean="0">
                <a:cs typeface="B Lotus" pitchFamily="2" charset="-78"/>
              </a:rPr>
              <a:t>احتمال مربوط به وقوع تحت</a:t>
            </a:r>
            <a:r>
              <a:rPr lang="fa-IR" sz="2400" smtClean="0">
                <a:cs typeface="B Lotus" pitchFamily="2" charset="-78"/>
              </a:rPr>
              <a:t>  ”</a:t>
            </a:r>
            <a:r>
              <a:rPr lang="ar-SA" sz="2400" smtClean="0">
                <a:cs typeface="B Lotus" pitchFamily="2" charset="-78"/>
              </a:rPr>
              <a:t>در اينجا براي نشان دادن احتمال وقوع يك مقدار معين به اضافه احتمال وقوع تمام مقادير استثناييممكن بكار رفته است.يعني</a:t>
            </a:r>
            <a:r>
              <a:rPr lang="fa-IR" sz="2400" smtClean="0">
                <a:cs typeface="B Lotus" pitchFamily="2" charset="-78"/>
              </a:rPr>
              <a:t>”</a:t>
            </a:r>
            <a:r>
              <a:rPr lang="ar-SA" sz="2400" smtClean="0">
                <a:cs typeface="B Lotus" pitchFamily="2" charset="-78"/>
              </a:rPr>
              <a:t>احتمال مربوط</a:t>
            </a:r>
            <a:r>
              <a:rPr lang="fa-IR" sz="2400" smtClean="0">
                <a:cs typeface="B Lotus" pitchFamily="2" charset="-78"/>
              </a:rPr>
              <a:t>”</a:t>
            </a:r>
            <a:r>
              <a:rPr lang="ar-SA" sz="2400" smtClean="0">
                <a:cs typeface="B Lotus" pitchFamily="2" charset="-78"/>
              </a:rPr>
              <a:t> يا </a:t>
            </a:r>
            <a:r>
              <a:rPr lang="fa-IR" sz="2400" smtClean="0">
                <a:cs typeface="B Lotus" pitchFamily="2" charset="-78"/>
              </a:rPr>
              <a:t>“</a:t>
            </a:r>
            <a:r>
              <a:rPr lang="ar-SA" sz="2400" smtClean="0">
                <a:cs typeface="B Lotus" pitchFamily="2" charset="-78"/>
              </a:rPr>
              <a:t>احتمال مربوط به وقوع تحت</a:t>
            </a:r>
            <a:r>
              <a:rPr lang="fa-IR" sz="2400" smtClean="0">
                <a:cs typeface="B Lotus" pitchFamily="2" charset="-78"/>
              </a:rPr>
              <a:t>        ”</a:t>
            </a:r>
            <a:r>
              <a:rPr lang="ar-SA" sz="2400" smtClean="0">
                <a:cs typeface="B Lotus" pitchFamily="2" charset="-78"/>
              </a:rPr>
              <a:t>عبارت است از احتمال وقوع يك مقدار برابر يا بيشتر از مقدار آمارة مورد نظر ما تحت</a:t>
            </a:r>
            <a:r>
              <a:rPr lang="fa-IR" sz="2400" smtClean="0">
                <a:cs typeface="B Lotus" pitchFamily="2" charset="-78"/>
              </a:rPr>
              <a:t>         </a:t>
            </a:r>
            <a:r>
              <a:rPr lang="ar-SA" sz="2400" smtClean="0">
                <a:cs typeface="B Lotus" pitchFamily="2" charset="-78"/>
              </a:rPr>
              <a:t>نيز مي باشد</a:t>
            </a:r>
            <a:r>
              <a:rPr lang="fa-IR" sz="2400" smtClean="0">
                <a:cs typeface="B Lotus" pitchFamily="2" charset="-78"/>
              </a:rPr>
              <a:t>.</a:t>
            </a:r>
            <a:r>
              <a:rPr lang="en-US" sz="2400" smtClean="0">
                <a:cs typeface="B Lotus" pitchFamily="2" charset="-78"/>
              </a:rPr>
              <a:t> </a:t>
            </a:r>
          </a:p>
        </p:txBody>
      </p:sp>
      <p:graphicFrame>
        <p:nvGraphicFramePr>
          <p:cNvPr id="326660" name="Object 5"/>
          <p:cNvGraphicFramePr>
            <a:graphicFrameLocks noChangeAspect="1"/>
          </p:cNvGraphicFramePr>
          <p:nvPr/>
        </p:nvGraphicFramePr>
        <p:xfrm>
          <a:off x="2916238" y="2636838"/>
          <a:ext cx="603250" cy="473075"/>
        </p:xfrm>
        <a:graphic>
          <a:graphicData uri="http://schemas.openxmlformats.org/drawingml/2006/compatibility">
            <com:legacyDrawing xmlns:com="http://schemas.openxmlformats.org/drawingml/2006/compatibility" spid="_x0000_s326660"/>
          </a:graphicData>
        </a:graphic>
      </p:graphicFrame>
      <p:graphicFrame>
        <p:nvGraphicFramePr>
          <p:cNvPr id="326661" name="Object 6"/>
          <p:cNvGraphicFramePr>
            <a:graphicFrameLocks noChangeAspect="1"/>
          </p:cNvGraphicFramePr>
          <p:nvPr/>
        </p:nvGraphicFramePr>
        <p:xfrm>
          <a:off x="2771775" y="3716338"/>
          <a:ext cx="603250" cy="473075"/>
        </p:xfrm>
        <a:graphic>
          <a:graphicData uri="http://schemas.openxmlformats.org/drawingml/2006/compatibility">
            <com:legacyDrawing xmlns:com="http://schemas.openxmlformats.org/drawingml/2006/compatibility" spid="_x0000_s326661"/>
          </a:graphicData>
        </a:graphic>
      </p:graphicFrame>
      <p:graphicFrame>
        <p:nvGraphicFramePr>
          <p:cNvPr id="326662" name="Object 7"/>
          <p:cNvGraphicFramePr>
            <a:graphicFrameLocks noChangeAspect="1"/>
          </p:cNvGraphicFramePr>
          <p:nvPr/>
        </p:nvGraphicFramePr>
        <p:xfrm>
          <a:off x="2771775" y="4149725"/>
          <a:ext cx="576263" cy="450850"/>
        </p:xfrm>
        <a:graphic>
          <a:graphicData uri="http://schemas.openxmlformats.org/drawingml/2006/compatibility">
            <com:legacyDrawing xmlns:com="http://schemas.openxmlformats.org/drawingml/2006/compatibility" spid="_x0000_s326662"/>
          </a:graphicData>
        </a:graphic>
      </p:graphicFrame>
      <p:graphicFrame>
        <p:nvGraphicFramePr>
          <p:cNvPr id="326663" name="Object 8"/>
          <p:cNvGraphicFramePr>
            <a:graphicFrameLocks noChangeAspect="1"/>
          </p:cNvGraphicFramePr>
          <p:nvPr/>
        </p:nvGraphicFramePr>
        <p:xfrm>
          <a:off x="7596188" y="5445125"/>
          <a:ext cx="603250" cy="473075"/>
        </p:xfrm>
        <a:graphic>
          <a:graphicData uri="http://schemas.openxmlformats.org/drawingml/2006/compatibility">
            <com:legacyDrawing xmlns:com="http://schemas.openxmlformats.org/drawingml/2006/compatibility" spid="_x0000_s326663"/>
          </a:graphicData>
        </a:graphic>
      </p:graphicFrame>
      <p:graphicFrame>
        <p:nvGraphicFramePr>
          <p:cNvPr id="326664" name="Object 9"/>
          <p:cNvGraphicFramePr>
            <a:graphicFrameLocks noChangeAspect="1"/>
          </p:cNvGraphicFramePr>
          <p:nvPr/>
        </p:nvGraphicFramePr>
        <p:xfrm>
          <a:off x="6227763" y="5805488"/>
          <a:ext cx="603250" cy="473075"/>
        </p:xfrm>
        <a:graphic>
          <a:graphicData uri="http://schemas.openxmlformats.org/drawingml/2006/compatibility">
            <com:legacyDrawing xmlns:com="http://schemas.openxmlformats.org/drawingml/2006/compatibility" spid="_x0000_s326664"/>
          </a:graphicData>
        </a:graphic>
      </p:graphicFrame>
      <p:sp>
        <p:nvSpPr>
          <p:cNvPr id="326665"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326666" name="Object 10"/>
          <p:cNvGraphicFramePr>
            <a:graphicFrameLocks noChangeAspect="1"/>
          </p:cNvGraphicFramePr>
          <p:nvPr/>
        </p:nvGraphicFramePr>
        <p:xfrm>
          <a:off x="5076825" y="2636838"/>
          <a:ext cx="412750" cy="433387"/>
        </p:xfrm>
        <a:graphic>
          <a:graphicData uri="http://schemas.openxmlformats.org/drawingml/2006/compatibility">
            <com:legacyDrawing xmlns:com="http://schemas.openxmlformats.org/drawingml/2006/compatibility" spid="_x0000_s326666"/>
          </a:graphicData>
        </a:graphic>
      </p:graphicFrame>
      <p:sp>
        <p:nvSpPr>
          <p:cNvPr id="326667" name="Rectangle 12"/>
          <p:cNvSpPr>
            <a:spLocks noChangeArrowheads="1"/>
          </p:cNvSpPr>
          <p:nvPr/>
        </p:nvSpPr>
        <p:spPr bwMode="auto">
          <a:xfrm>
            <a:off x="0" y="19050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fa-IR" b="1" smtClean="0">
                <a:cs typeface="B Lotus" pitchFamily="2" charset="-78"/>
              </a:rPr>
              <a:t>شرايط </a:t>
            </a:r>
            <a:r>
              <a:rPr lang="ar-SA" b="1" smtClean="0">
                <a:cs typeface="B Lotus" pitchFamily="2" charset="-78"/>
              </a:rPr>
              <a:t>انتخاب </a:t>
            </a:r>
            <a:r>
              <a:rPr lang="fa-IR" b="1" smtClean="0">
                <a:cs typeface="B Lotus" pitchFamily="2" charset="-78"/>
              </a:rPr>
              <a:t>مدل </a:t>
            </a:r>
            <a:r>
              <a:rPr lang="ar-SA" b="1" smtClean="0">
                <a:cs typeface="B Lotus" pitchFamily="2" charset="-78"/>
              </a:rPr>
              <a:t>آماري مناسب</a:t>
            </a:r>
            <a:endParaRPr lang="en-US" b="1" smtClean="0">
              <a:cs typeface="B Lotus" pitchFamily="2" charset="-78"/>
            </a:endParaRPr>
          </a:p>
        </p:txBody>
      </p:sp>
      <p:sp>
        <p:nvSpPr>
          <p:cNvPr id="381955"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وقتي كه ما با ماهيت جامعة آماري خود و نحوة نمونه گيري را از آن جامعه مشخص نموديم، يك مدل آماري بدست داده ايم. در رابطه با هر آزمون آماري يك مدل و يك مقياس سنجش وجود دارد. يعني اينكه آزمون آماري ما تحت شرايط معيني معتبر است و مدل آماري و مقياس سنجش ما آن شرايط خاص را مشخص مي نمايند. برخي اوقات ما مي توانيم بسنجيم و معلوم كنيم كه آيا شرايط يك مدل آماري خاص رعايت شده اند يا نه، ولي بيشتر اوقات مجبوريم فرض كنيم كه آن شرايط رعايت شده اند. از اين رو شرايط مدل آماري يك آزموني را اغلب "مفروضات"</a:t>
            </a:r>
            <a:r>
              <a:rPr lang="en-US" sz="2800" smtClean="0">
                <a:cs typeface="B Lotus" pitchFamily="2" charset="-78"/>
              </a:rPr>
              <a:t>  (ASSUMPTIONS)</a:t>
            </a:r>
            <a:r>
              <a:rPr lang="ar-SA" sz="2800" smtClean="0">
                <a:cs typeface="B Lotus" pitchFamily="2" charset="-78"/>
              </a:rPr>
              <a:t> آن آزمون آماري مي گويند.</a:t>
            </a:r>
            <a:r>
              <a:rPr lang="en-US" sz="2800" smtClean="0">
                <a:cs typeface="B Lotus" pitchFamily="2" charset="-78"/>
              </a:rPr>
              <a:t> </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96" name="Rectangle 20"/>
          <p:cNvSpPr>
            <a:spLocks noGrp="1" noChangeArrowheads="1"/>
          </p:cNvSpPr>
          <p:nvPr>
            <p:ph type="title"/>
          </p:nvPr>
        </p:nvSpPr>
        <p:spPr>
          <a:xfrm>
            <a:off x="323850" y="0"/>
            <a:ext cx="8229600" cy="415925"/>
          </a:xfrm>
        </p:spPr>
        <p:txBody>
          <a:bodyPr/>
          <a:lstStyle/>
          <a:p>
            <a:pPr eaLnBrk="1" hangingPunct="1">
              <a:defRPr/>
            </a:pPr>
            <a:endParaRPr lang="en-US" sz="4000" smtClean="0">
              <a:cs typeface="B Lotus" pitchFamily="2" charset="-78"/>
            </a:endParaRPr>
          </a:p>
        </p:txBody>
      </p:sp>
      <p:sp>
        <p:nvSpPr>
          <p:cNvPr id="382979" name="Rectangle 3"/>
          <p:cNvSpPr>
            <a:spLocks noGrp="1" noChangeArrowheads="1"/>
          </p:cNvSpPr>
          <p:nvPr>
            <p:ph type="body" sz="half" idx="1"/>
          </p:nvPr>
        </p:nvSpPr>
        <p:spPr>
          <a:xfrm>
            <a:off x="457200" y="476250"/>
            <a:ext cx="8218488" cy="5649913"/>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تمام تصميماتي كه براثر كاربرد يك آزمون آماري خاص گرفته مي شوند با</a:t>
            </a:r>
            <a:r>
              <a:rPr lang="fa-IR" sz="2800" smtClean="0">
                <a:cs typeface="B Lotus" pitchFamily="2" charset="-78"/>
              </a:rPr>
              <a:t> </a:t>
            </a:r>
            <a:r>
              <a:rPr lang="ar-SA" sz="2800" smtClean="0">
                <a:cs typeface="B Lotus" pitchFamily="2" charset="-78"/>
              </a:rPr>
              <a:t>يستي در چهارچوب جمله اي شرطي به صورت زير گزارش شوند:</a:t>
            </a: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"اگر مدل بكار رفته درست با</a:t>
            </a:r>
            <a:r>
              <a:rPr lang="fa-IR" sz="2800" smtClean="0">
                <a:cs typeface="B Lotus" pitchFamily="2" charset="-78"/>
              </a:rPr>
              <a:t>ش</a:t>
            </a:r>
            <a:r>
              <a:rPr lang="ar-SA" sz="2800" smtClean="0">
                <a:cs typeface="B Lotus" pitchFamily="2" charset="-78"/>
              </a:rPr>
              <a:t>د، واگرمقياس سنجش بدرستي رعايت شده باشد، درآن صورت ...." .</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همانطوركه </a:t>
            </a:r>
            <a:r>
              <a:rPr lang="ar-SA" sz="2800" smtClean="0">
                <a:cs typeface="B Lotus" pitchFamily="2" charset="-78"/>
              </a:rPr>
              <a:t> </a:t>
            </a:r>
            <a:r>
              <a:rPr lang="fa-IR" sz="2800" smtClean="0">
                <a:cs typeface="B Lotus" pitchFamily="2" charset="-78"/>
              </a:rPr>
              <a:t>گفته ش</a:t>
            </a:r>
            <a:r>
              <a:rPr lang="ar-SA" sz="2800" smtClean="0">
                <a:cs typeface="B Lotus" pitchFamily="2" charset="-78"/>
              </a:rPr>
              <a:t>د آزمونهاي پارامتري مفروضات متعدد و محكمي براي كاربرد خود دارند. وقتي كه اين مفروضات رعايت گردند، </a:t>
            </a:r>
            <a:r>
              <a:rPr lang="fa-IR" sz="2800" smtClean="0">
                <a:cs typeface="B Lotus" pitchFamily="2" charset="-78"/>
              </a:rPr>
              <a:t>در</a:t>
            </a:r>
            <a:r>
              <a:rPr lang="ar-SA" sz="2800" smtClean="0">
                <a:cs typeface="B Lotus" pitchFamily="2" charset="-78"/>
              </a:rPr>
              <a:t>ا</a:t>
            </a:r>
            <a:r>
              <a:rPr lang="fa-IR" sz="2800" smtClean="0">
                <a:cs typeface="B Lotus" pitchFamily="2" charset="-78"/>
              </a:rPr>
              <a:t> </a:t>
            </a:r>
            <a:r>
              <a:rPr lang="ar-SA" sz="2800" smtClean="0">
                <a:cs typeface="B Lotus" pitchFamily="2" charset="-78"/>
              </a:rPr>
              <a:t>ين آزمونها بيش از تما</a:t>
            </a:r>
            <a:r>
              <a:rPr lang="fa-IR" sz="2800" smtClean="0">
                <a:cs typeface="B Lotus" pitchFamily="2" charset="-78"/>
              </a:rPr>
              <a:t> </a:t>
            </a:r>
            <a:r>
              <a:rPr lang="ar-SA" sz="2800" smtClean="0">
                <a:cs typeface="B Lotus" pitchFamily="2" charset="-78"/>
              </a:rPr>
              <a:t>م آزمونها</a:t>
            </a:r>
            <a:r>
              <a:rPr lang="fa-IR" sz="2800" smtClean="0">
                <a:cs typeface="B Lotus" pitchFamily="2" charset="-78"/>
              </a:rPr>
              <a:t> </a:t>
            </a:r>
            <a:r>
              <a:rPr lang="ar-SA" sz="2800" smtClean="0">
                <a:cs typeface="B Lotus" pitchFamily="2" charset="-78"/>
              </a:rPr>
              <a:t>ي ديگر احتمال رد كرد</a:t>
            </a:r>
            <a:r>
              <a:rPr lang="fa-IR" sz="2800" smtClean="0">
                <a:cs typeface="B Lotus" pitchFamily="2" charset="-78"/>
              </a:rPr>
              <a:t> </a:t>
            </a:r>
            <a:r>
              <a:rPr lang="ar-SA" sz="2800" smtClean="0">
                <a:cs typeface="B Lotus" pitchFamily="2" charset="-78"/>
              </a:rPr>
              <a:t>ن</a:t>
            </a:r>
            <a:r>
              <a:rPr lang="fa-IR" sz="2800" smtClean="0">
                <a:cs typeface="B Lotus" pitchFamily="2" charset="-78"/>
              </a:rPr>
              <a:t>     </a:t>
            </a:r>
            <a:r>
              <a:rPr lang="ar-SA" sz="2800" smtClean="0">
                <a:cs typeface="B Lotus" pitchFamily="2" charset="-78"/>
              </a:rPr>
              <a:t> </a:t>
            </a:r>
            <a:r>
              <a:rPr lang="fa-IR" sz="2800" smtClean="0">
                <a:cs typeface="B Lotus" pitchFamily="2" charset="-78"/>
              </a:rPr>
              <a:t> </a:t>
            </a:r>
            <a:r>
              <a:rPr lang="ar-SA" sz="2800" smtClean="0">
                <a:cs typeface="B Lotus" pitchFamily="2" charset="-78"/>
              </a:rPr>
              <a:t>وقتي كه غلط باشد </a:t>
            </a:r>
            <a:r>
              <a:rPr lang="fa-IR" sz="2800" smtClean="0">
                <a:cs typeface="B Lotus" pitchFamily="2" charset="-78"/>
              </a:rPr>
              <a:t>خواهد بود</a:t>
            </a:r>
            <a:r>
              <a:rPr lang="ar-SA" sz="2800" smtClean="0">
                <a:cs typeface="B Lotus" pitchFamily="2" charset="-78"/>
              </a:rPr>
              <a:t>. ليكن به اين شرط توجه داشته باشيم كه گفتيم اطلاعات جمع آوري شده در تحقيق بايد براي كاربرد آن آزمون مناسب باشد. چه چيز تعيين كنند</a:t>
            </a:r>
            <a:r>
              <a:rPr lang="fa-IR" sz="2800" smtClean="0">
                <a:cs typeface="B Lotus" pitchFamily="2" charset="-78"/>
              </a:rPr>
              <a:t>ه</a:t>
            </a:r>
            <a:r>
              <a:rPr lang="ar-SA" sz="2800" smtClean="0">
                <a:cs typeface="B Lotus" pitchFamily="2" charset="-78"/>
              </a:rPr>
              <a:t> اين مناسب بودن است؟</a:t>
            </a:r>
            <a:endParaRPr lang="en-US" sz="2800" smtClean="0">
              <a:cs typeface="B Lotus" pitchFamily="2" charset="-78"/>
            </a:endParaRPr>
          </a:p>
        </p:txBody>
      </p:sp>
      <p:graphicFrame>
        <p:nvGraphicFramePr>
          <p:cNvPr id="328708" name="Object 19"/>
          <p:cNvGraphicFramePr>
            <a:graphicFrameLocks noGrp="1" noChangeAspect="1"/>
          </p:cNvGraphicFramePr>
          <p:nvPr>
            <p:ph sz="half" idx="2"/>
          </p:nvPr>
        </p:nvGraphicFramePr>
        <p:xfrm>
          <a:off x="6804025" y="4149725"/>
          <a:ext cx="647700" cy="415925"/>
        </p:xfrm>
        <a:graphic>
          <a:graphicData uri="http://schemas.openxmlformats.org/drawingml/2006/compatibility">
            <com:legacyDrawing xmlns:com="http://schemas.openxmlformats.org/drawingml/2006/compatibility" spid="_x0000_s328708"/>
          </a:graphicData>
        </a:graphic>
      </p:graphicFrame>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4" name="Rectangle 4"/>
          <p:cNvSpPr>
            <a:spLocks noGrp="1" noChangeArrowheads="1"/>
          </p:cNvSpPr>
          <p:nvPr>
            <p:ph type="ctrTitle" sz="quarter"/>
          </p:nvPr>
        </p:nvSpPr>
        <p:spPr>
          <a:xfrm>
            <a:off x="755650" y="-144463"/>
            <a:ext cx="7772400" cy="288926"/>
          </a:xfrm>
        </p:spPr>
        <p:txBody>
          <a:bodyPr/>
          <a:lstStyle/>
          <a:p>
            <a:pPr eaLnBrk="1" hangingPunct="1">
              <a:defRPr/>
            </a:pPr>
            <a:endParaRPr lang="en-US" sz="4800" smtClean="0">
              <a:cs typeface="B Lotus" pitchFamily="2" charset="-78"/>
            </a:endParaRPr>
          </a:p>
        </p:txBody>
      </p:sp>
      <p:sp>
        <p:nvSpPr>
          <p:cNvPr id="384005" name="Rectangle 5"/>
          <p:cNvSpPr>
            <a:spLocks noGrp="1" noChangeArrowheads="1"/>
          </p:cNvSpPr>
          <p:nvPr>
            <p:ph type="subTitle" sz="quarter" idx="1"/>
          </p:nvPr>
        </p:nvSpPr>
        <p:spPr>
          <a:xfrm>
            <a:off x="755650" y="333375"/>
            <a:ext cx="8056563" cy="6524625"/>
          </a:xfrm>
        </p:spPr>
        <p:txBody>
          <a:bodyPr/>
          <a:lstStyle/>
          <a:p>
            <a:pPr algn="r" rtl="1" eaLnBrk="1" hangingPunct="1">
              <a:lnSpc>
                <a:spcPct val="80000"/>
              </a:lnSpc>
              <a:defRPr/>
            </a:pPr>
            <a:r>
              <a:rPr lang="ar-SA" sz="2000" smtClean="0">
                <a:cs typeface="B Lotus" pitchFamily="2" charset="-78"/>
              </a:rPr>
              <a:t>شرايطي كه مربوط به مدل آماري و مقياس سنجش يك آزمون</a:t>
            </a:r>
            <a:r>
              <a:rPr lang="fa-IR" sz="2000" smtClean="0">
                <a:cs typeface="B Lotus" pitchFamily="2" charset="-78"/>
              </a:rPr>
              <a:t> </a:t>
            </a:r>
            <a:r>
              <a:rPr lang="ar-SA" sz="2000" smtClean="0">
                <a:cs typeface="B Lotus" pitchFamily="2" charset="-78"/>
              </a:rPr>
              <a:t>هستند كدامند؟ شرايطي كه </a:t>
            </a:r>
            <a:r>
              <a:rPr lang="fa-IR" sz="2000" smtClean="0">
                <a:cs typeface="B Lotus" pitchFamily="2" charset="-78"/>
              </a:rPr>
              <a:t>در پي مي آيد </a:t>
            </a:r>
            <a:r>
              <a:rPr lang="ar-SA" sz="2000" smtClean="0">
                <a:cs typeface="B Lotus" pitchFamily="2" charset="-78"/>
              </a:rPr>
              <a:t>بايد رعايت شوند تا </a:t>
            </a:r>
            <a:r>
              <a:rPr lang="fa-IR" sz="2000" smtClean="0">
                <a:cs typeface="B Lotus" pitchFamily="2" charset="-78"/>
              </a:rPr>
              <a:t>يك آ </a:t>
            </a:r>
            <a:r>
              <a:rPr lang="ar-SA" sz="2000" smtClean="0">
                <a:cs typeface="B Lotus" pitchFamily="2" charset="-78"/>
              </a:rPr>
              <a:t>زمون قوي ترين</a:t>
            </a:r>
            <a:r>
              <a:rPr lang="fa-IR" sz="2000" smtClean="0">
                <a:cs typeface="B Lotus" pitchFamily="2" charset="-78"/>
              </a:rPr>
              <a:t> آ </a:t>
            </a:r>
            <a:r>
              <a:rPr lang="ar-SA" sz="2000" smtClean="0">
                <a:cs typeface="B Lotus" pitchFamily="2" charset="-78"/>
              </a:rPr>
              <a:t>زمون آماري براي تجزيه و تحليل يك سري اطلاعات بدست آمده </a:t>
            </a:r>
            <a:r>
              <a:rPr lang="fa-IR" sz="2000" smtClean="0">
                <a:cs typeface="B Lotus" pitchFamily="2" charset="-78"/>
              </a:rPr>
              <a:t>باشد </a:t>
            </a:r>
            <a:r>
              <a:rPr lang="ar-SA" sz="2000" smtClean="0">
                <a:cs typeface="B Lotus" pitchFamily="2" charset="-78"/>
              </a:rPr>
              <a:t>:</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1ـ مشاهده هاي ما بايد مستقل از يكديگر باشند. يعني انتخاب هر موردي از ميان جامعة آماري براي قرار دادن آن مورد در نمونة ما نبايد اختلالي در شانس انتخاب شدن هر يك از موارد ديگر در نمونه ما ايجاد كند. </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2ـ مشاهده هاي ما بايد از جامعه هاي آماري كه داراي توزيع نرمال هستند بيرون كشيده شده باشد.</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3ـ اين جامعه آماري بايد داراي واريانس برابر باشند (يا درحالات خاص بايد داراي نسبتهاي واريانس مشابهي باشند).</a:t>
            </a: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4ـ متغيرهاي مربوط بايستي حداقل با مقياس فاصله اي</a:t>
            </a:r>
            <a:r>
              <a:rPr lang="fa-IR" sz="2000" smtClean="0">
                <a:cs typeface="B Lotus" pitchFamily="2" charset="-78"/>
              </a:rPr>
              <a:t> </a:t>
            </a:r>
            <a:r>
              <a:rPr lang="ar-SA" sz="2000" smtClean="0">
                <a:cs typeface="B Lotus" pitchFamily="2" charset="-78"/>
              </a:rPr>
              <a:t>اندازه گيري شده باشند بطوري كه بتوان روي مقادير آنها اعمال رياضي (جمع، تقسيم، بدست ةوردن ميانگين و غيره) را انجام داد.</a:t>
            </a:r>
            <a:endParaRPr lang="fa-IR" sz="2000" smtClean="0">
              <a:cs typeface="B Lotus" pitchFamily="2" charset="-78"/>
            </a:endParaRPr>
          </a:p>
          <a:p>
            <a:pPr algn="r" rtl="1" eaLnBrk="1" hangingPunct="1">
              <a:lnSpc>
                <a:spcPct val="80000"/>
              </a:lnSpc>
              <a:defRPr/>
            </a:pPr>
            <a:r>
              <a:rPr lang="ar-SA" sz="2000" smtClean="0">
                <a:cs typeface="B Lotus" pitchFamily="2" charset="-78"/>
              </a:rPr>
              <a:t>و در مورد تجزية واريانس (آزمون) شرط ديگري نيز به شرايط فوق اضا</a:t>
            </a:r>
            <a:r>
              <a:rPr lang="fa-IR" sz="2000" smtClean="0">
                <a:cs typeface="B Lotus" pitchFamily="2" charset="-78"/>
              </a:rPr>
              <a:t> </a:t>
            </a:r>
            <a:r>
              <a:rPr lang="ar-SA" sz="2000" smtClean="0">
                <a:cs typeface="B Lotus" pitchFamily="2" charset="-78"/>
              </a:rPr>
              <a:t>فه مي گردد</a:t>
            </a:r>
            <a:r>
              <a:rPr lang="fa-IR" sz="2000" smtClean="0">
                <a:cs typeface="B Lotus" pitchFamily="2" charset="-78"/>
              </a:rPr>
              <a:t>.</a:t>
            </a:r>
          </a:p>
          <a:p>
            <a:pPr algn="r" rtl="1" eaLnBrk="1" hangingPunct="1">
              <a:lnSpc>
                <a:spcPct val="80000"/>
              </a:lnSpc>
              <a:defRPr/>
            </a:pPr>
            <a:endParaRPr lang="fa-IR" sz="2000" smtClean="0">
              <a:cs typeface="B Lotus" pitchFamily="2" charset="-78"/>
            </a:endParaRPr>
          </a:p>
          <a:p>
            <a:pPr algn="r" rtl="1" eaLnBrk="1" hangingPunct="1">
              <a:lnSpc>
                <a:spcPct val="80000"/>
              </a:lnSpc>
              <a:defRPr/>
            </a:pPr>
            <a:r>
              <a:rPr lang="ar-SA" sz="2000" smtClean="0">
                <a:cs typeface="B Lotus" pitchFamily="2" charset="-78"/>
              </a:rPr>
              <a:t>5ـ ميانگين هاي بدست آمده از اين جامعه هاي آماري نرمال و داراي واريانس همگن</a:t>
            </a:r>
            <a:r>
              <a:rPr lang="fa-IR" sz="2000" smtClean="0">
                <a:cs typeface="B Lotus" pitchFamily="2" charset="-78"/>
              </a:rPr>
              <a:t> </a:t>
            </a:r>
            <a:r>
              <a:rPr lang="ar-SA" sz="2000" smtClean="0">
                <a:cs typeface="B Lotus" pitchFamily="2" charset="-78"/>
              </a:rPr>
              <a:t>باشند يعني، بايد تركيبات خطي اثرات مربوط به ستون ها و رديف هاي جدول باشند، يعني كه تأثيرات بايد مقاديري جمع پذير باشند.</a:t>
            </a:r>
            <a:endParaRPr lang="en-US" sz="2000" smtClean="0">
              <a:cs typeface="B Lotus" pitchFamily="2" charset="-78"/>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4" name="Rectangle 4"/>
          <p:cNvSpPr>
            <a:spLocks noGrp="1" noChangeArrowheads="1"/>
          </p:cNvSpPr>
          <p:nvPr>
            <p:ph type="ctrTitle" sz="quarter"/>
          </p:nvPr>
        </p:nvSpPr>
        <p:spPr>
          <a:xfrm>
            <a:off x="685800" y="333375"/>
            <a:ext cx="7772400" cy="287338"/>
          </a:xfrm>
        </p:spPr>
        <p:txBody>
          <a:bodyPr/>
          <a:lstStyle/>
          <a:p>
            <a:pPr eaLnBrk="1" hangingPunct="1">
              <a:defRPr/>
            </a:pPr>
            <a:endParaRPr lang="en-US" sz="4800" smtClean="0">
              <a:cs typeface="B Lotus" pitchFamily="2" charset="-78"/>
            </a:endParaRPr>
          </a:p>
        </p:txBody>
      </p:sp>
      <p:sp>
        <p:nvSpPr>
          <p:cNvPr id="460805" name="Rectangle 5"/>
          <p:cNvSpPr>
            <a:spLocks noGrp="1" noChangeArrowheads="1"/>
          </p:cNvSpPr>
          <p:nvPr>
            <p:ph type="subTitle" sz="quarter" idx="1"/>
          </p:nvPr>
        </p:nvSpPr>
        <p:spPr>
          <a:xfrm>
            <a:off x="539750" y="692150"/>
            <a:ext cx="8208963" cy="6165850"/>
          </a:xfrm>
        </p:spPr>
        <p:txBody>
          <a:bodyPr/>
          <a:lstStyle/>
          <a:p>
            <a:pPr algn="r" eaLnBrk="1" hangingPunct="1">
              <a:lnSpc>
                <a:spcPct val="90000"/>
              </a:lnSpc>
              <a:defRPr/>
            </a:pPr>
            <a:r>
              <a:rPr lang="ar-SA" sz="2800" smtClean="0">
                <a:cs typeface="B Lotus" pitchFamily="2" charset="-78"/>
              </a:rPr>
              <a:t>تمام شرايط بالا (به استثناي شرط 4 كه مقياس سنجش را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مشخص مي كند) عناصري از مدل آمار پارامتري هستند. به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استثناي فرض همگن بودن واريانس</a:t>
            </a:r>
            <a:r>
              <a:rPr lang="fa-IR" sz="2800" smtClean="0">
                <a:cs typeface="B Lotus" pitchFamily="2" charset="-78"/>
              </a:rPr>
              <a:t> ها</a:t>
            </a:r>
            <a:r>
              <a:rPr lang="ar-SA" sz="2800" smtClean="0">
                <a:cs typeface="B Lotus" pitchFamily="2" charset="-78"/>
              </a:rPr>
              <a:t>، اين شرايط را معمولاً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در جريان انجام يك تحليل آماري آزمون نمي كنند. بلكه اين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شرايط پيش فرضهايي</a:t>
            </a:r>
            <a:r>
              <a:rPr lang="fa-IR" sz="2800" smtClean="0">
                <a:cs typeface="B Lotus" pitchFamily="2" charset="-78"/>
              </a:rPr>
              <a:t> هستن</a:t>
            </a:r>
            <a:r>
              <a:rPr lang="ar-SA" sz="2800" smtClean="0">
                <a:cs typeface="B Lotus" pitchFamily="2" charset="-78"/>
              </a:rPr>
              <a:t>د،</a:t>
            </a:r>
            <a:r>
              <a:rPr lang="fa-IR" sz="2800" smtClean="0">
                <a:cs typeface="B Lotus" pitchFamily="2" charset="-78"/>
              </a:rPr>
              <a:t>كه پذيرفته مي شوند</a:t>
            </a:r>
            <a:r>
              <a:rPr lang="ar-SA" sz="2800" smtClean="0">
                <a:cs typeface="B Lotus" pitchFamily="2" charset="-78"/>
              </a:rPr>
              <a:t> و درستي يا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نادرستي آنها معني دار بودن عبارات نتيجه گيري ما را در كاربرد </a:t>
            </a:r>
            <a:endParaRPr lang="fa-IR" sz="2800" smtClean="0">
              <a:cs typeface="B Lotus" pitchFamily="2" charset="-78"/>
            </a:endParaRPr>
          </a:p>
          <a:p>
            <a:pPr algn="r" eaLnBrk="1" hangingPunct="1">
              <a:lnSpc>
                <a:spcPct val="90000"/>
              </a:lnSpc>
              <a:defRPr/>
            </a:pPr>
            <a:endParaRPr lang="fa-IR" sz="2800" smtClean="0">
              <a:cs typeface="B Lotus" pitchFamily="2" charset="-78"/>
            </a:endParaRPr>
          </a:p>
          <a:p>
            <a:pPr algn="r" eaLnBrk="1" hangingPunct="1">
              <a:lnSpc>
                <a:spcPct val="90000"/>
              </a:lnSpc>
              <a:defRPr/>
            </a:pPr>
            <a:r>
              <a:rPr lang="ar-SA" sz="2800" smtClean="0">
                <a:cs typeface="B Lotus" pitchFamily="2" charset="-78"/>
              </a:rPr>
              <a:t>آزمونهاي آماري پارامتري معين مي كنند</a:t>
            </a:r>
            <a:r>
              <a:rPr lang="fa-IR" sz="2800" smtClean="0">
                <a:cs typeface="B Lotus" pitchFamily="2" charset="-78"/>
              </a:rPr>
              <a:t> .</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sz="quarter"/>
          </p:nvPr>
        </p:nvSpPr>
        <p:spPr>
          <a:xfrm>
            <a:off x="684213" y="476250"/>
            <a:ext cx="7772400" cy="1470025"/>
          </a:xfrm>
        </p:spPr>
        <p:txBody>
          <a:bodyPr/>
          <a:lstStyle/>
          <a:p>
            <a:pPr eaLnBrk="1" hangingPunct="1">
              <a:defRPr/>
            </a:pPr>
            <a:r>
              <a:rPr lang="fa-IR" smtClean="0">
                <a:cs typeface="B Lotus" pitchFamily="2" charset="-78"/>
              </a:rPr>
              <a:t>فرايند مفهوم سازي وعملياتي كردن</a:t>
            </a:r>
            <a:endParaRPr lang="en-US" smtClean="0">
              <a:cs typeface="B Lotus" pitchFamily="2" charset="-78"/>
            </a:endParaRPr>
          </a:p>
        </p:txBody>
      </p:sp>
      <p:sp>
        <p:nvSpPr>
          <p:cNvPr id="36867" name="Rectangle 5"/>
          <p:cNvSpPr>
            <a:spLocks noChangeArrowheads="1"/>
          </p:cNvSpPr>
          <p:nvPr/>
        </p:nvSpPr>
        <p:spPr bwMode="auto">
          <a:xfrm>
            <a:off x="827088" y="2492375"/>
            <a:ext cx="2305050" cy="1008063"/>
          </a:xfrm>
          <a:prstGeom prst="rect">
            <a:avLst/>
          </a:prstGeom>
          <a:solidFill>
            <a:schemeClr val="bg1"/>
          </a:solidFill>
          <a:ln w="9525">
            <a:solidFill>
              <a:schemeClr val="tx1"/>
            </a:solidFill>
            <a:miter lim="800000"/>
            <a:headEnd/>
            <a:tailEnd/>
          </a:ln>
        </p:spPr>
        <p:txBody>
          <a:bodyPr wrap="none" anchor="ctr"/>
          <a:lstStyle/>
          <a:p>
            <a:pPr algn="ctr"/>
            <a:r>
              <a:rPr lang="fa-IR" sz="2400">
                <a:cs typeface="B Titr" pitchFamily="2" charset="-78"/>
              </a:rPr>
              <a:t>مرحله عملياتي كردن</a:t>
            </a:r>
            <a:endParaRPr lang="en-US" sz="2400">
              <a:cs typeface="B Titr" pitchFamily="2" charset="-78"/>
            </a:endParaRPr>
          </a:p>
        </p:txBody>
      </p:sp>
      <p:sp>
        <p:nvSpPr>
          <p:cNvPr id="36868" name="Rectangle 8"/>
          <p:cNvSpPr>
            <a:spLocks noChangeArrowheads="1"/>
          </p:cNvSpPr>
          <p:nvPr/>
        </p:nvSpPr>
        <p:spPr bwMode="auto">
          <a:xfrm>
            <a:off x="5940425" y="4941888"/>
            <a:ext cx="2447925" cy="936625"/>
          </a:xfrm>
          <a:prstGeom prst="rect">
            <a:avLst/>
          </a:prstGeom>
          <a:solidFill>
            <a:schemeClr val="bg1"/>
          </a:solidFill>
          <a:ln w="9525">
            <a:solidFill>
              <a:schemeClr val="tx1"/>
            </a:solidFill>
            <a:miter lim="800000"/>
            <a:headEnd/>
            <a:tailEnd/>
          </a:ln>
        </p:spPr>
        <p:txBody>
          <a:bodyPr wrap="none" anchor="ctr"/>
          <a:lstStyle/>
          <a:p>
            <a:pPr algn="ctr"/>
            <a:r>
              <a:rPr lang="fa-IR" sz="2800">
                <a:cs typeface="B Titr" pitchFamily="2" charset="-78"/>
              </a:rPr>
              <a:t>مرحله مفهوم سازي</a:t>
            </a:r>
            <a:endParaRPr lang="en-US" sz="2800">
              <a:cs typeface="B Titr" pitchFamily="2" charset="-78"/>
            </a:endParaRPr>
          </a:p>
        </p:txBody>
      </p:sp>
      <p:sp>
        <p:nvSpPr>
          <p:cNvPr id="36869" name="Line 9"/>
          <p:cNvSpPr>
            <a:spLocks noChangeShapeType="1"/>
          </p:cNvSpPr>
          <p:nvPr/>
        </p:nvSpPr>
        <p:spPr bwMode="auto">
          <a:xfrm flipV="1">
            <a:off x="7092950" y="4652963"/>
            <a:ext cx="0" cy="288925"/>
          </a:xfrm>
          <a:prstGeom prst="line">
            <a:avLst/>
          </a:prstGeom>
          <a:noFill/>
          <a:ln w="9525">
            <a:solidFill>
              <a:schemeClr val="tx1"/>
            </a:solidFill>
            <a:round/>
            <a:headEnd/>
            <a:tailEnd type="triangle" w="med" len="med"/>
          </a:ln>
        </p:spPr>
        <p:txBody>
          <a:bodyPr/>
          <a:lstStyle/>
          <a:p>
            <a:endParaRPr lang="fa-IR"/>
          </a:p>
        </p:txBody>
      </p:sp>
      <p:sp>
        <p:nvSpPr>
          <p:cNvPr id="36870" name="WordArt 10"/>
          <p:cNvSpPr>
            <a:spLocks noChangeArrowheads="1" noChangeShapeType="1" noTextEdit="1"/>
          </p:cNvSpPr>
          <p:nvPr/>
        </p:nvSpPr>
        <p:spPr bwMode="auto">
          <a:xfrm>
            <a:off x="6516688" y="4221163"/>
            <a:ext cx="1046162"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مشهود(متغير)</a:t>
            </a:r>
          </a:p>
        </p:txBody>
      </p:sp>
      <p:sp>
        <p:nvSpPr>
          <p:cNvPr id="36871" name="Line 12"/>
          <p:cNvSpPr>
            <a:spLocks noChangeShapeType="1"/>
          </p:cNvSpPr>
          <p:nvPr/>
        </p:nvSpPr>
        <p:spPr bwMode="auto">
          <a:xfrm flipV="1">
            <a:off x="7092950" y="3933825"/>
            <a:ext cx="0" cy="287338"/>
          </a:xfrm>
          <a:prstGeom prst="line">
            <a:avLst/>
          </a:prstGeom>
          <a:noFill/>
          <a:ln w="9525">
            <a:solidFill>
              <a:schemeClr val="tx1"/>
            </a:solidFill>
            <a:round/>
            <a:headEnd/>
            <a:tailEnd type="triangle" w="med" len="med"/>
          </a:ln>
        </p:spPr>
        <p:txBody>
          <a:bodyPr/>
          <a:lstStyle/>
          <a:p>
            <a:endParaRPr lang="fa-IR"/>
          </a:p>
        </p:txBody>
      </p:sp>
      <p:sp>
        <p:nvSpPr>
          <p:cNvPr id="36872" name="WordArt 13"/>
          <p:cNvSpPr>
            <a:spLocks noChangeArrowheads="1" noChangeShapeType="1" noTextEdit="1"/>
          </p:cNvSpPr>
          <p:nvPr/>
        </p:nvSpPr>
        <p:spPr bwMode="auto">
          <a:xfrm>
            <a:off x="6588125" y="3500438"/>
            <a:ext cx="1046163"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سازه</a:t>
            </a:r>
          </a:p>
        </p:txBody>
      </p:sp>
      <p:sp>
        <p:nvSpPr>
          <p:cNvPr id="36873" name="Line 14"/>
          <p:cNvSpPr>
            <a:spLocks noChangeShapeType="1"/>
          </p:cNvSpPr>
          <p:nvPr/>
        </p:nvSpPr>
        <p:spPr bwMode="auto">
          <a:xfrm flipV="1">
            <a:off x="7092950" y="3141663"/>
            <a:ext cx="0" cy="287337"/>
          </a:xfrm>
          <a:prstGeom prst="line">
            <a:avLst/>
          </a:prstGeom>
          <a:noFill/>
          <a:ln w="9525">
            <a:solidFill>
              <a:schemeClr val="tx1"/>
            </a:solidFill>
            <a:round/>
            <a:headEnd/>
            <a:tailEnd type="triangle" w="med" len="med"/>
          </a:ln>
        </p:spPr>
        <p:txBody>
          <a:bodyPr/>
          <a:lstStyle/>
          <a:p>
            <a:endParaRPr lang="fa-IR"/>
          </a:p>
        </p:txBody>
      </p:sp>
      <p:sp>
        <p:nvSpPr>
          <p:cNvPr id="36874" name="WordArt 17"/>
          <p:cNvSpPr>
            <a:spLocks noChangeArrowheads="1" noChangeShapeType="1" noTextEdit="1"/>
          </p:cNvSpPr>
          <p:nvPr/>
        </p:nvSpPr>
        <p:spPr bwMode="auto">
          <a:xfrm>
            <a:off x="6516688" y="2708275"/>
            <a:ext cx="1046162"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مفهوم</a:t>
            </a:r>
          </a:p>
        </p:txBody>
      </p:sp>
      <p:sp>
        <p:nvSpPr>
          <p:cNvPr id="36875" name="Line 18"/>
          <p:cNvSpPr>
            <a:spLocks noChangeShapeType="1"/>
          </p:cNvSpPr>
          <p:nvPr/>
        </p:nvSpPr>
        <p:spPr bwMode="auto">
          <a:xfrm>
            <a:off x="1908175" y="3500438"/>
            <a:ext cx="0" cy="288925"/>
          </a:xfrm>
          <a:prstGeom prst="line">
            <a:avLst/>
          </a:prstGeom>
          <a:noFill/>
          <a:ln w="9525">
            <a:solidFill>
              <a:schemeClr val="tx1"/>
            </a:solidFill>
            <a:round/>
            <a:headEnd/>
            <a:tailEnd type="triangle" w="med" len="med"/>
          </a:ln>
        </p:spPr>
        <p:txBody>
          <a:bodyPr/>
          <a:lstStyle/>
          <a:p>
            <a:endParaRPr lang="fa-IR"/>
          </a:p>
        </p:txBody>
      </p:sp>
      <p:sp>
        <p:nvSpPr>
          <p:cNvPr id="36876" name="WordArt 19"/>
          <p:cNvSpPr>
            <a:spLocks noChangeArrowheads="1" noChangeShapeType="1" noTextEdit="1"/>
          </p:cNvSpPr>
          <p:nvPr/>
        </p:nvSpPr>
        <p:spPr bwMode="auto">
          <a:xfrm>
            <a:off x="1403350" y="3860800"/>
            <a:ext cx="1046163"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مفهوم</a:t>
            </a:r>
          </a:p>
        </p:txBody>
      </p:sp>
      <p:sp>
        <p:nvSpPr>
          <p:cNvPr id="36877" name="Line 20"/>
          <p:cNvSpPr>
            <a:spLocks noChangeShapeType="1"/>
          </p:cNvSpPr>
          <p:nvPr/>
        </p:nvSpPr>
        <p:spPr bwMode="auto">
          <a:xfrm>
            <a:off x="1908175" y="4292600"/>
            <a:ext cx="0" cy="360363"/>
          </a:xfrm>
          <a:prstGeom prst="line">
            <a:avLst/>
          </a:prstGeom>
          <a:noFill/>
          <a:ln w="9525">
            <a:solidFill>
              <a:schemeClr val="tx1"/>
            </a:solidFill>
            <a:round/>
            <a:headEnd/>
            <a:tailEnd type="triangle" w="med" len="med"/>
          </a:ln>
        </p:spPr>
        <p:txBody>
          <a:bodyPr/>
          <a:lstStyle/>
          <a:p>
            <a:endParaRPr lang="fa-IR"/>
          </a:p>
        </p:txBody>
      </p:sp>
      <p:sp>
        <p:nvSpPr>
          <p:cNvPr id="36878" name="WordArt 21"/>
          <p:cNvSpPr>
            <a:spLocks noChangeArrowheads="1" noChangeShapeType="1" noTextEdit="1"/>
          </p:cNvSpPr>
          <p:nvPr/>
        </p:nvSpPr>
        <p:spPr bwMode="auto">
          <a:xfrm>
            <a:off x="1403350" y="4724400"/>
            <a:ext cx="1046163" cy="360363"/>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سازه</a:t>
            </a:r>
          </a:p>
        </p:txBody>
      </p:sp>
      <p:sp>
        <p:nvSpPr>
          <p:cNvPr id="36879" name="WordArt 22"/>
          <p:cNvSpPr>
            <a:spLocks noChangeArrowheads="1" noChangeShapeType="1" noTextEdit="1"/>
          </p:cNvSpPr>
          <p:nvPr/>
        </p:nvSpPr>
        <p:spPr bwMode="auto">
          <a:xfrm>
            <a:off x="1403350" y="5589588"/>
            <a:ext cx="1046163" cy="360362"/>
          </a:xfrm>
          <a:prstGeom prst="rect">
            <a:avLst/>
          </a:prstGeom>
        </p:spPr>
        <p:txBody>
          <a:bodyPr wrap="none" fromWordArt="1">
            <a:prstTxWarp prst="textPlain">
              <a:avLst>
                <a:gd name="adj" fmla="val 50000"/>
              </a:avLst>
            </a:prstTxWarp>
          </a:bodyPr>
          <a:lstStyle/>
          <a:p>
            <a:pPr algn="ctr" rtl="1"/>
            <a:r>
              <a:rPr lang="fa-IR" sz="2400" b="1" i="1" kern="10">
                <a:ln w="9525">
                  <a:solidFill>
                    <a:srgbClr val="000000"/>
                  </a:solidFill>
                  <a:round/>
                  <a:headEnd/>
                  <a:tailEnd/>
                </a:ln>
                <a:solidFill>
                  <a:srgbClr val="000000"/>
                </a:solidFill>
                <a:effectLst>
                  <a:outerShdw dist="35921" dir="2700000" algn="ctr" rotWithShape="0">
                    <a:srgbClr val="808080">
                      <a:alpha val="79999"/>
                    </a:srgbClr>
                  </a:outerShdw>
                </a:effectLst>
                <a:cs typeface="B Zar"/>
              </a:rPr>
              <a:t>مشهود(متغير)</a:t>
            </a:r>
          </a:p>
        </p:txBody>
      </p:sp>
      <p:sp>
        <p:nvSpPr>
          <p:cNvPr id="36880" name="Line 23"/>
          <p:cNvSpPr>
            <a:spLocks noChangeShapeType="1"/>
          </p:cNvSpPr>
          <p:nvPr/>
        </p:nvSpPr>
        <p:spPr bwMode="auto">
          <a:xfrm>
            <a:off x="1979613" y="5084763"/>
            <a:ext cx="0" cy="360362"/>
          </a:xfrm>
          <a:prstGeom prst="line">
            <a:avLst/>
          </a:prstGeom>
          <a:noFill/>
          <a:ln w="9525">
            <a:solidFill>
              <a:schemeClr val="tx1"/>
            </a:solidFill>
            <a:round/>
            <a:headEnd/>
            <a:tailEnd type="triangle" w="med" len="med"/>
          </a:ln>
        </p:spPr>
        <p:txBody>
          <a:bodyPr/>
          <a:lstStyle/>
          <a:p>
            <a:endParaRPr lang="fa-IR"/>
          </a:p>
        </p:txBody>
      </p:sp>
      <p:sp>
        <p:nvSpPr>
          <p:cNvPr id="36881" name="WordArt 24"/>
          <p:cNvSpPr>
            <a:spLocks noChangeArrowheads="1" noChangeShapeType="1" noTextEdit="1"/>
          </p:cNvSpPr>
          <p:nvPr/>
        </p:nvSpPr>
        <p:spPr bwMode="auto">
          <a:xfrm>
            <a:off x="684213" y="6165850"/>
            <a:ext cx="2733675" cy="323850"/>
          </a:xfrm>
          <a:prstGeom prst="rect">
            <a:avLst/>
          </a:prstGeom>
        </p:spPr>
        <p:txBody>
          <a:bodyPr wrap="none" fromWordArt="1">
            <a:prstTxWarp prst="textPlain">
              <a:avLst>
                <a:gd name="adj" fmla="val 50000"/>
              </a:avLst>
            </a:prstTxWarp>
          </a:bodyPr>
          <a:lstStyle/>
          <a:p>
            <a:pPr algn="ctr" rtl="1"/>
            <a:r>
              <a:rPr lang="fa-IR" sz="1400" i="1" kern="10">
                <a:ln w="9525">
                  <a:solidFill>
                    <a:srgbClr val="FF9900"/>
                  </a:solidFill>
                  <a:round/>
                  <a:headEnd/>
                  <a:tailEnd/>
                </a:ln>
                <a:solidFill>
                  <a:srgbClr val="FF9900"/>
                </a:solidFill>
                <a:effectLst>
                  <a:outerShdw dist="35921" dir="2700000" algn="ctr" rotWithShape="0">
                    <a:srgbClr val="808080">
                      <a:alpha val="79999"/>
                    </a:srgbClr>
                  </a:outerShdw>
                </a:effectLst>
                <a:cs typeface="B Badr"/>
              </a:rPr>
              <a:t>حركت از مفهوم به طرف مشهود يعني عملياتي كردن</a:t>
            </a:r>
          </a:p>
        </p:txBody>
      </p:sp>
      <p:sp>
        <p:nvSpPr>
          <p:cNvPr id="36882" name="WordArt 25"/>
          <p:cNvSpPr>
            <a:spLocks noChangeArrowheads="1" noChangeShapeType="1" noTextEdit="1"/>
          </p:cNvSpPr>
          <p:nvPr/>
        </p:nvSpPr>
        <p:spPr bwMode="auto">
          <a:xfrm>
            <a:off x="5724525" y="6165850"/>
            <a:ext cx="2733675" cy="323850"/>
          </a:xfrm>
          <a:prstGeom prst="rect">
            <a:avLst/>
          </a:prstGeom>
        </p:spPr>
        <p:txBody>
          <a:bodyPr wrap="none" fromWordArt="1">
            <a:prstTxWarp prst="textPlain">
              <a:avLst>
                <a:gd name="adj" fmla="val 50000"/>
              </a:avLst>
            </a:prstTxWarp>
          </a:bodyPr>
          <a:lstStyle/>
          <a:p>
            <a:pPr algn="ctr" rtl="1"/>
            <a:r>
              <a:rPr lang="fa-IR" sz="1400" i="1" kern="10">
                <a:ln w="9525">
                  <a:solidFill>
                    <a:srgbClr val="FF9900"/>
                  </a:solidFill>
                  <a:round/>
                  <a:headEnd/>
                  <a:tailEnd/>
                </a:ln>
                <a:solidFill>
                  <a:srgbClr val="FF9900"/>
                </a:solidFill>
                <a:effectLst>
                  <a:outerShdw dist="35921" dir="2700000" algn="ctr" rotWithShape="0">
                    <a:srgbClr val="808080">
                      <a:alpha val="79999"/>
                    </a:srgbClr>
                  </a:outerShdw>
                </a:effectLst>
                <a:cs typeface="B Badr"/>
              </a:rPr>
              <a:t>حركت ازمشهود به طرف مفهوم يعني مفهوم سازي</a:t>
            </a:r>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pPr eaLnBrk="1" hangingPunct="1">
              <a:defRPr/>
            </a:pPr>
            <a:r>
              <a:rPr lang="fa-IR" sz="4000" smtClean="0">
                <a:cs typeface="B Lotus" pitchFamily="2" charset="-78"/>
              </a:rPr>
              <a:t>تحليل داده هاي كمي در طرحهاي غير آزمايشي</a:t>
            </a:r>
            <a:endParaRPr lang="en-US" sz="4000" smtClean="0">
              <a:cs typeface="B Lotus" pitchFamily="2" charset="-78"/>
            </a:endParaRPr>
          </a:p>
        </p:txBody>
      </p:sp>
      <p:sp>
        <p:nvSpPr>
          <p:cNvPr id="5079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تحليل داده هاي كمي را در طرح هاي غير آزمايشي به دو دسته عمده مي توان تقسيم كرد: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تحليل داده هاي كمي در تحقيق پيمايشي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تحليل داده هاي كمي در تحقيق همبستگي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1- تحليل داده هاي كمي در تحقيق پيمايشي</a:t>
            </a:r>
            <a:endParaRPr lang="en-US" smtClean="0">
              <a:cs typeface="B Lotus" pitchFamily="2" charset="-78"/>
            </a:endParaRPr>
          </a:p>
        </p:txBody>
      </p:sp>
      <p:sp>
        <p:nvSpPr>
          <p:cNvPr id="474115" name="Rectangle 3"/>
          <p:cNvSpPr>
            <a:spLocks noGrp="1" noChangeArrowheads="1"/>
          </p:cNvSpPr>
          <p:nvPr>
            <p:ph idx="1"/>
          </p:nvPr>
        </p:nvSpPr>
        <p:spPr>
          <a:xfrm>
            <a:off x="457200" y="1196975"/>
            <a:ext cx="8229600" cy="5327650"/>
          </a:xfrm>
        </p:spPr>
        <p:txBody>
          <a:bodyPr/>
          <a:lstStyle/>
          <a:p>
            <a:pPr algn="r" rtl="1" eaLnBrk="1" hangingPunct="1">
              <a:buFont typeface="Wingdings" pitchFamily="2" charset="2"/>
              <a:buNone/>
              <a:defRPr/>
            </a:pPr>
            <a:r>
              <a:rPr lang="fa-IR" smtClean="0">
                <a:cs typeface="B Lotus" pitchFamily="2" charset="-78"/>
              </a:rPr>
              <a:t>      دراين نوع تحليل ،معمولا مشخص كردن توزيع فراواني تك متغيري داده ها مورد نظر قرارمي گيرد . براي اين منظور پارامترهاي جامعه از طريق برآورد نقطه اي يا فاصله اي محاسبه مي شود. مانند برآوردهاي زير:</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1-1- برآورد فاصله اي ميانگين وواريانس جامعه</a:t>
            </a:r>
          </a:p>
          <a:p>
            <a:pPr algn="r" rtl="1" eaLnBrk="1" hangingPunct="1">
              <a:buFont typeface="Wingdings" pitchFamily="2" charset="2"/>
              <a:buNone/>
              <a:defRPr/>
            </a:pPr>
            <a:r>
              <a:rPr lang="fa-IR" smtClean="0">
                <a:cs typeface="B Lotus" pitchFamily="2" charset="-78"/>
              </a:rPr>
              <a:t> 1-2- برآورد ضريب همبستگي دو متغيري پيرسون</a:t>
            </a:r>
          </a:p>
          <a:p>
            <a:pPr algn="r" rtl="1" eaLnBrk="1" hangingPunct="1">
              <a:buFont typeface="Wingdings" pitchFamily="2" charset="2"/>
              <a:buNone/>
              <a:defRPr/>
            </a:pPr>
            <a:endParaRPr lang="fa-IR" smtClean="0">
              <a:cs typeface="B Lotus" pitchFamily="2" charset="-78"/>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pPr eaLnBrk="1" hangingPunct="1">
              <a:defRPr/>
            </a:pPr>
            <a:r>
              <a:rPr lang="fa-IR" smtClean="0">
                <a:cs typeface="B Lotus" pitchFamily="2" charset="-78"/>
              </a:rPr>
              <a:t>2- تحليل داده هاي كمي در تحقيق همبستگي</a:t>
            </a:r>
            <a:endParaRPr lang="en-US" smtClean="0">
              <a:cs typeface="B Lotus" pitchFamily="2" charset="-78"/>
            </a:endParaRPr>
          </a:p>
        </p:txBody>
      </p:sp>
      <p:sp>
        <p:nvSpPr>
          <p:cNvPr id="508931" name="Rectangle 3"/>
          <p:cNvSpPr>
            <a:spLocks noGrp="1" noChangeArrowheads="1"/>
          </p:cNvSpPr>
          <p:nvPr>
            <p:ph idx="1"/>
          </p:nvPr>
        </p:nvSpPr>
        <p:spPr>
          <a:xfrm>
            <a:off x="457200" y="1268413"/>
            <a:ext cx="8229600" cy="5329237"/>
          </a:xfrm>
        </p:spPr>
        <p:txBody>
          <a:bodyPr/>
          <a:lstStyle/>
          <a:p>
            <a:pPr algn="r" eaLnBrk="1" hangingPunct="1">
              <a:buFont typeface="Wingdings" pitchFamily="2" charset="2"/>
              <a:buNone/>
              <a:defRPr/>
            </a:pPr>
            <a:r>
              <a:rPr lang="fa-IR" smtClean="0">
                <a:cs typeface="B Lotus" pitchFamily="2" charset="-78"/>
              </a:rPr>
              <a:t> درروش تحقيق همبستگي به عنوان يك نوع تحقيق توصيفي، داده هابه چهار گونه مي توانند مورد تحليل قرارگيرند:</a:t>
            </a:r>
          </a:p>
          <a:p>
            <a:pPr algn="r" rtl="1" eaLnBrk="1" hangingPunct="1">
              <a:buFont typeface="Wingdings" pitchFamily="2" charset="2"/>
              <a:buNone/>
              <a:defRPr/>
            </a:pPr>
            <a:r>
              <a:rPr lang="fa-IR" smtClean="0">
                <a:cs typeface="B Lotus" pitchFamily="2" charset="-78"/>
              </a:rPr>
              <a:t>2-1- تحليل رابطه همزماني متغيرها</a:t>
            </a:r>
          </a:p>
          <a:p>
            <a:pPr algn="r" rtl="1" eaLnBrk="1" hangingPunct="1">
              <a:buFont typeface="Wingdings" pitchFamily="2" charset="2"/>
              <a:buNone/>
              <a:defRPr/>
            </a:pPr>
            <a:r>
              <a:rPr lang="fa-IR" smtClean="0">
                <a:cs typeface="B Lotus" pitchFamily="2" charset="-78"/>
              </a:rPr>
              <a:t> 2-2-1- شاخصهاي اندازه گيري رابطه در تحليلهاي پارامتري</a:t>
            </a:r>
          </a:p>
          <a:p>
            <a:pPr algn="r" rtl="1" eaLnBrk="1" hangingPunct="1">
              <a:buFont typeface="Wingdings" pitchFamily="2" charset="2"/>
              <a:buNone/>
              <a:defRPr/>
            </a:pPr>
            <a:r>
              <a:rPr lang="fa-IR" smtClean="0">
                <a:cs typeface="B Lotus" pitchFamily="2" charset="-78"/>
              </a:rPr>
              <a:t> 2-2-2- شاخصهاي  اندازه گيري رابطه در تحليلهاي ناپارامتري</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a:xfrm>
            <a:off x="468313" y="333375"/>
            <a:ext cx="8229600" cy="1143000"/>
          </a:xfrm>
        </p:spPr>
        <p:txBody>
          <a:bodyPr/>
          <a:lstStyle/>
          <a:p>
            <a:pPr eaLnBrk="1" hangingPunct="1">
              <a:defRPr/>
            </a:pPr>
            <a:r>
              <a:rPr lang="fa-IR" smtClean="0">
                <a:cs typeface="B Lotus" pitchFamily="2" charset="-78"/>
              </a:rPr>
              <a:t>2-1- تحليل رابطه همزماني متغيرها</a:t>
            </a:r>
            <a:endParaRPr lang="en-US" smtClean="0">
              <a:cs typeface="B Lotus" pitchFamily="2" charset="-78"/>
            </a:endParaRPr>
          </a:p>
        </p:txBody>
      </p:sp>
      <p:sp>
        <p:nvSpPr>
          <p:cNvPr id="50995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به منظور پي بردن به رابطه بين تغييرات دو يا چند متغير كه همزمان اندازه گيري شده اند،تحليل رابطه همزماني مورد استفاده قرارمي گيرد. براي پي بردن </a:t>
            </a:r>
          </a:p>
          <a:p>
            <a:pPr algn="r" rtl="1" eaLnBrk="1" hangingPunct="1">
              <a:lnSpc>
                <a:spcPct val="90000"/>
              </a:lnSpc>
              <a:buFont typeface="Wingdings" pitchFamily="2" charset="2"/>
              <a:buNone/>
              <a:defRPr/>
            </a:pPr>
            <a:r>
              <a:rPr lang="fa-IR" smtClean="0">
                <a:cs typeface="B Lotus" pitchFamily="2" charset="-78"/>
              </a:rPr>
              <a:t>   به ميزان رابطه ، شاخصهاي همبستگي زير بكار برده </a:t>
            </a:r>
          </a:p>
          <a:p>
            <a:pPr algn="r" rtl="1" eaLnBrk="1" hangingPunct="1">
              <a:lnSpc>
                <a:spcPct val="90000"/>
              </a:lnSpc>
              <a:buFont typeface="Wingdings" pitchFamily="2" charset="2"/>
              <a:buNone/>
              <a:defRPr/>
            </a:pPr>
            <a:r>
              <a:rPr lang="fa-IR" smtClean="0">
                <a:cs typeface="B Lotus" pitchFamily="2" charset="-78"/>
              </a:rPr>
              <a:t>   مي شود:</a:t>
            </a:r>
          </a:p>
          <a:p>
            <a:pPr algn="r" rtl="1" eaLnBrk="1" hangingPunct="1">
              <a:lnSpc>
                <a:spcPct val="90000"/>
              </a:lnSpc>
              <a:buFont typeface="Wingdings" pitchFamily="2" charset="2"/>
              <a:buNone/>
              <a:defRPr/>
            </a:pPr>
            <a:r>
              <a:rPr lang="fa-IR" smtClean="0">
                <a:cs typeface="B Lotus" pitchFamily="2" charset="-78"/>
              </a:rPr>
              <a:t>    2-2-1- شاخصهاي اندازه گيري رابطه در تحليلهاي پارامتري</a:t>
            </a:r>
          </a:p>
          <a:p>
            <a:pPr algn="r" rtl="1" eaLnBrk="1" hangingPunct="1">
              <a:lnSpc>
                <a:spcPct val="90000"/>
              </a:lnSpc>
              <a:buFont typeface="Wingdings" pitchFamily="2" charset="2"/>
              <a:buNone/>
              <a:defRPr/>
            </a:pPr>
            <a:r>
              <a:rPr lang="fa-IR" smtClean="0">
                <a:cs typeface="B Lotus" pitchFamily="2" charset="-78"/>
              </a:rPr>
              <a:t> 2-2-2- شاخصهاي  اندازه گيري رابطه در تحليلهاي ناپارامتري</a:t>
            </a: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a:xfrm>
            <a:off x="457200" y="188913"/>
            <a:ext cx="8686800" cy="1439862"/>
          </a:xfrm>
        </p:spPr>
        <p:txBody>
          <a:bodyPr/>
          <a:lstStyle/>
          <a:p>
            <a:pPr eaLnBrk="1" hangingPunct="1">
              <a:defRPr/>
            </a:pPr>
            <a:r>
              <a:rPr lang="fa-IR" sz="4000" smtClean="0">
                <a:cs typeface="B Lotus" pitchFamily="2" charset="-78"/>
              </a:rPr>
              <a:t>2-2-1- شاخصهاي اندازه گيري رابطه در تحليلهاي پارامتري</a:t>
            </a:r>
            <a:br>
              <a:rPr lang="fa-IR" sz="4000" smtClean="0">
                <a:cs typeface="B Lotus" pitchFamily="2" charset="-78"/>
              </a:rPr>
            </a:br>
            <a:endParaRPr lang="en-US" sz="4000" smtClean="0">
              <a:cs typeface="B Lotus" pitchFamily="2" charset="-78"/>
            </a:endParaRPr>
          </a:p>
        </p:txBody>
      </p:sp>
      <p:sp>
        <p:nvSpPr>
          <p:cNvPr id="510979" name="Rectangle 3"/>
          <p:cNvSpPr>
            <a:spLocks noGrp="1" noChangeArrowheads="1"/>
          </p:cNvSpPr>
          <p:nvPr>
            <p:ph idx="1"/>
          </p:nvPr>
        </p:nvSpPr>
        <p:spPr>
          <a:xfrm>
            <a:off x="323850" y="1484313"/>
            <a:ext cx="8229600" cy="5000625"/>
          </a:xfrm>
        </p:spPr>
        <p:txBody>
          <a:bodyPr/>
          <a:lstStyle/>
          <a:p>
            <a:pPr algn="r" eaLnBrk="1" hangingPunct="1">
              <a:lnSpc>
                <a:spcPct val="90000"/>
              </a:lnSpc>
              <a:buFont typeface="Wingdings" pitchFamily="2" charset="2"/>
              <a:buNone/>
              <a:defRPr/>
            </a:pPr>
            <a:r>
              <a:rPr lang="fa-IR" smtClean="0">
                <a:cs typeface="B Lotus" pitchFamily="2" charset="-78"/>
              </a:rPr>
              <a:t>   چنانچه دو متغير در مقياس فاصله اي يا نسبي اندازه گيري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شده باشد به منظور تعيين ميزان رابطه بين آنها ازهمبستگي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گشتاوري پيرسون استفاده مي شود.</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 تحليل همبستگي  گشتاوري پيرسون ازنوع تحليل پارامتري </a:t>
            </a:r>
          </a:p>
          <a:p>
            <a:pPr algn="r" eaLnBrk="1" hangingPunct="1">
              <a:lnSpc>
                <a:spcPct val="90000"/>
              </a:lnSpc>
              <a:buFont typeface="Wingdings" pitchFamily="2" charset="2"/>
              <a:buNone/>
              <a:defRPr/>
            </a:pPr>
            <a:endParaRPr lang="fa-IR" smtClean="0">
              <a:cs typeface="B Lotus" pitchFamily="2" charset="-78"/>
            </a:endParaRPr>
          </a:p>
          <a:p>
            <a:pPr algn="r" eaLnBrk="1" hangingPunct="1">
              <a:lnSpc>
                <a:spcPct val="90000"/>
              </a:lnSpc>
              <a:buFont typeface="Wingdings" pitchFamily="2" charset="2"/>
              <a:buNone/>
              <a:defRPr/>
            </a:pPr>
            <a:r>
              <a:rPr lang="fa-IR" smtClean="0">
                <a:cs typeface="B Lotus" pitchFamily="2" charset="-78"/>
              </a:rPr>
              <a:t>است.</a:t>
            </a:r>
            <a:endParaRPr lang="en-US" smtClean="0">
              <a:cs typeface="B Lotus" pitchFamily="2" charset="-78"/>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a:xfrm>
            <a:off x="457200" y="277813"/>
            <a:ext cx="8229600" cy="1063625"/>
          </a:xfrm>
        </p:spPr>
        <p:txBody>
          <a:bodyPr/>
          <a:lstStyle/>
          <a:p>
            <a:pPr eaLnBrk="1" hangingPunct="1">
              <a:defRPr/>
            </a:pPr>
            <a:r>
              <a:rPr lang="fa-IR" sz="3600" smtClean="0">
                <a:cs typeface="B Lotus" pitchFamily="2" charset="-78"/>
              </a:rPr>
              <a:t>2-2-2- شاخصهاي  اندازه گيري رابطه در تحليلهاي ناپارامتري</a:t>
            </a:r>
            <a:endParaRPr lang="en-US" sz="3600" smtClean="0">
              <a:cs typeface="B Lotus" pitchFamily="2" charset="-78"/>
            </a:endParaRPr>
          </a:p>
        </p:txBody>
      </p:sp>
      <p:sp>
        <p:nvSpPr>
          <p:cNvPr id="517123" name="Rectangle 3"/>
          <p:cNvSpPr>
            <a:spLocks noGrp="1" noChangeArrowheads="1"/>
          </p:cNvSpPr>
          <p:nvPr>
            <p:ph idx="1"/>
          </p:nvPr>
        </p:nvSpPr>
        <p:spPr>
          <a:xfrm>
            <a:off x="457200" y="1412875"/>
            <a:ext cx="8229600" cy="5184775"/>
          </a:xfrm>
        </p:spPr>
        <p:txBody>
          <a:bodyPr/>
          <a:lstStyle/>
          <a:p>
            <a:pPr algn="r" eaLnBrk="1" hangingPunct="1">
              <a:lnSpc>
                <a:spcPct val="90000"/>
              </a:lnSpc>
              <a:buFont typeface="Wingdings" pitchFamily="2" charset="2"/>
              <a:buNone/>
              <a:defRPr/>
            </a:pPr>
            <a:r>
              <a:rPr lang="fa-IR" sz="2400" smtClean="0">
                <a:cs typeface="B Lotus" pitchFamily="2" charset="-78"/>
              </a:rPr>
              <a:t>اين نوع شاخص ها را مي توان در دو دسته كلي زير تقسيم كرد:</a:t>
            </a:r>
          </a:p>
          <a:p>
            <a:pPr algn="r" eaLnBrk="1" hangingPunct="1">
              <a:lnSpc>
                <a:spcPct val="90000"/>
              </a:lnSpc>
              <a:buFont typeface="Wingdings" pitchFamily="2" charset="2"/>
              <a:buNone/>
              <a:defRPr/>
            </a:pPr>
            <a:r>
              <a:rPr lang="fa-IR" sz="2400" smtClean="0">
                <a:cs typeface="B Lotus" pitchFamily="2" charset="-78"/>
              </a:rPr>
              <a:t>الف - شاخصهاي مربوط به متغيرهاي اسمي </a:t>
            </a:r>
          </a:p>
          <a:p>
            <a:pPr algn="r" eaLnBrk="1" hangingPunct="1">
              <a:lnSpc>
                <a:spcPct val="90000"/>
              </a:lnSpc>
              <a:buFont typeface="Wingdings" pitchFamily="2" charset="2"/>
              <a:buNone/>
              <a:defRPr/>
            </a:pPr>
            <a:r>
              <a:rPr lang="fa-IR" sz="2400" smtClean="0">
                <a:cs typeface="B Lotus" pitchFamily="2" charset="-78"/>
              </a:rPr>
              <a:t>اين شاخصها را مي توان بر حسب تعداد متغيرها .تقارن رابطه به گونه زير تقسيم بندي كرد:</a:t>
            </a:r>
          </a:p>
          <a:p>
            <a:pPr algn="r" rtl="1" eaLnBrk="1" hangingPunct="1">
              <a:lnSpc>
                <a:spcPct val="90000"/>
              </a:lnSpc>
              <a:defRPr/>
            </a:pPr>
            <a:r>
              <a:rPr lang="fa-IR" sz="2400" smtClean="0">
                <a:cs typeface="B Lotus" pitchFamily="2" charset="-78"/>
              </a:rPr>
              <a:t>دو متغير ورابطه متقارن </a:t>
            </a:r>
          </a:p>
          <a:p>
            <a:pPr algn="r" rtl="1" eaLnBrk="1" hangingPunct="1">
              <a:lnSpc>
                <a:spcPct val="90000"/>
              </a:lnSpc>
              <a:defRPr/>
            </a:pPr>
            <a:r>
              <a:rPr lang="fa-IR" sz="2400" smtClean="0">
                <a:cs typeface="B Lotus" pitchFamily="2" charset="-78"/>
              </a:rPr>
              <a:t>دو متغير ورابطه نامتقارن </a:t>
            </a:r>
          </a:p>
          <a:p>
            <a:pPr algn="r" rtl="1" eaLnBrk="1" hangingPunct="1">
              <a:lnSpc>
                <a:spcPct val="90000"/>
              </a:lnSpc>
              <a:defRPr/>
            </a:pPr>
            <a:r>
              <a:rPr lang="fa-IR" sz="2400" smtClean="0">
                <a:cs typeface="B Lotus" pitchFamily="2" charset="-78"/>
              </a:rPr>
              <a:t>چند متغير ورابطه متقارن </a:t>
            </a:r>
          </a:p>
          <a:p>
            <a:pPr algn="r" rtl="1" eaLnBrk="1" hangingPunct="1">
              <a:lnSpc>
                <a:spcPct val="90000"/>
              </a:lnSpc>
              <a:defRPr/>
            </a:pPr>
            <a:r>
              <a:rPr lang="fa-IR" sz="2400" smtClean="0">
                <a:cs typeface="B Lotus" pitchFamily="2" charset="-78"/>
              </a:rPr>
              <a:t>چند متغير ورابطه نامتقارن </a:t>
            </a:r>
          </a:p>
          <a:p>
            <a:pPr algn="r" rtl="1" eaLnBrk="1" hangingPunct="1">
              <a:lnSpc>
                <a:spcPct val="90000"/>
              </a:lnSpc>
              <a:buFont typeface="Wingdings" pitchFamily="2" charset="2"/>
              <a:buNone/>
              <a:defRPr/>
            </a:pP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ب - شاخصهاي مربوط به متغيرهاي ترتيبي</a:t>
            </a:r>
          </a:p>
          <a:p>
            <a:pPr algn="r" rtl="1" eaLnBrk="1" hangingPunct="1">
              <a:lnSpc>
                <a:spcPct val="90000"/>
              </a:lnSpc>
              <a:defRPr/>
            </a:pPr>
            <a:r>
              <a:rPr lang="fa-IR" sz="2400" smtClean="0">
                <a:cs typeface="B Lotus" pitchFamily="2" charset="-78"/>
              </a:rPr>
              <a:t>شاخصهاي رابطه د و يا چند متغير ترتيبي با هم رتبه هاي كم</a:t>
            </a:r>
          </a:p>
          <a:p>
            <a:pPr algn="r" rtl="1" eaLnBrk="1" hangingPunct="1">
              <a:lnSpc>
                <a:spcPct val="90000"/>
              </a:lnSpc>
              <a:defRPr/>
            </a:pPr>
            <a:r>
              <a:rPr lang="fa-IR" sz="2400" smtClean="0">
                <a:cs typeface="B Lotus" pitchFamily="2" charset="-78"/>
              </a:rPr>
              <a:t>شاخصهاي رابطه د و متغير ترتيبي با هم رتبه هاي زياد</a:t>
            </a:r>
          </a:p>
          <a:p>
            <a:pPr algn="r" rtl="1" eaLnBrk="1" hangingPunct="1">
              <a:lnSpc>
                <a:spcPct val="90000"/>
              </a:lnSpc>
              <a:buFont typeface="Wingdings" pitchFamily="2" charset="2"/>
              <a:buNone/>
              <a:defRPr/>
            </a:pPr>
            <a:r>
              <a:rPr lang="fa-IR" sz="2400" smtClean="0">
                <a:cs typeface="B Lotus" pitchFamily="2" charset="-78"/>
              </a:rPr>
              <a:t> </a:t>
            </a:r>
            <a:endParaRPr lang="en-US" sz="2400" smtClean="0">
              <a:cs typeface="B Lotus" pitchFamily="2" charset="-78"/>
            </a:endParaRPr>
          </a:p>
          <a:p>
            <a:pPr algn="r" rtl="1" eaLnBrk="1" hangingPunct="1">
              <a:lnSpc>
                <a:spcPct val="90000"/>
              </a:lnSpc>
              <a:buFont typeface="Wingdings" pitchFamily="2" charset="2"/>
              <a:buNone/>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a:p>
            <a:pPr algn="r" rtl="1" eaLnBrk="1" hangingPunct="1">
              <a:lnSpc>
                <a:spcPct val="90000"/>
              </a:lnSpc>
              <a:defRPr/>
            </a:pPr>
            <a:endParaRPr lang="en-US" sz="2400" smtClean="0">
              <a:cs typeface="B Lotus" pitchFamily="2" charset="-78"/>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Grp="1" noChangeArrowheads="1"/>
          </p:cNvSpPr>
          <p:nvPr>
            <p:ph type="title"/>
          </p:nvPr>
        </p:nvSpPr>
        <p:spPr/>
        <p:txBody>
          <a:bodyPr/>
          <a:lstStyle/>
          <a:p>
            <a:pPr eaLnBrk="1" hangingPunct="1">
              <a:defRPr/>
            </a:pPr>
            <a:r>
              <a:rPr lang="fa-IR" smtClean="0">
                <a:cs typeface="B Lotus" pitchFamily="2" charset="-78"/>
              </a:rPr>
              <a:t>2-2- تحليل رگرسيون</a:t>
            </a:r>
            <a:endParaRPr lang="en-US" smtClean="0">
              <a:cs typeface="B Lotus" pitchFamily="2" charset="-78"/>
            </a:endParaRPr>
          </a:p>
        </p:txBody>
      </p:sp>
      <p:sp>
        <p:nvSpPr>
          <p:cNvPr id="51200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    روشي براي مطالعه سهم يك ياچند متغير مستقل درپيش بيني متغير وابسته است .متغيرهاي مستقل را متغيرهاي پيش بين ومتغيرهاي وابسته را متغيرملاك نيز مي گويند.</a:t>
            </a:r>
          </a:p>
          <a:p>
            <a:pPr algn="r" rtl="1" eaLnBrk="1" hangingPunct="1">
              <a:lnSpc>
                <a:spcPct val="90000"/>
              </a:lnSpc>
              <a:buFont typeface="Wingdings" pitchFamily="2" charset="2"/>
              <a:buNone/>
              <a:defRPr/>
            </a:pPr>
            <a:r>
              <a:rPr lang="fa-IR" sz="2800" smtClean="0">
                <a:cs typeface="B Lotus" pitchFamily="2" charset="-78"/>
              </a:rPr>
              <a:t>      به منظور پي بردن به معني دار بودن آماره هاي محاسبه شده درمعادله رگرسيون ازسه آزمون آماري اساسي زيراستفاده مي شود:</a:t>
            </a:r>
          </a:p>
          <a:p>
            <a:pPr algn="r" rtl="1" eaLnBrk="1" hangingPunct="1">
              <a:lnSpc>
                <a:spcPct val="90000"/>
              </a:lnSpc>
              <a:defRPr/>
            </a:pPr>
            <a:r>
              <a:rPr lang="fa-IR" sz="2800" smtClean="0">
                <a:cs typeface="B Lotus" pitchFamily="2" charset="-78"/>
              </a:rPr>
              <a:t> آزمون معني دار بودن </a:t>
            </a:r>
          </a:p>
          <a:p>
            <a:pPr algn="r" rtl="1" eaLnBrk="1" hangingPunct="1">
              <a:lnSpc>
                <a:spcPct val="90000"/>
              </a:lnSpc>
              <a:defRPr/>
            </a:pPr>
            <a:r>
              <a:rPr lang="fa-IR" sz="2800" smtClean="0">
                <a:cs typeface="B Lotus" pitchFamily="2" charset="-78"/>
              </a:rPr>
              <a:t>آزمون معني دار بودن        </a:t>
            </a:r>
            <a:r>
              <a:rPr lang="en-US" sz="2800" smtClean="0">
                <a:cs typeface="B Lotus" pitchFamily="2" charset="-78"/>
              </a:rPr>
              <a:t>∆</a:t>
            </a:r>
            <a:r>
              <a:rPr lang="fa-IR" sz="2800" smtClean="0">
                <a:cs typeface="B Lotus" pitchFamily="2" charset="-78"/>
              </a:rPr>
              <a:t>  </a:t>
            </a:r>
            <a:endParaRPr lang="en-US" sz="2800" smtClean="0">
              <a:cs typeface="B Lotus" pitchFamily="2" charset="-78"/>
            </a:endParaRPr>
          </a:p>
          <a:p>
            <a:pPr algn="r" rtl="1" eaLnBrk="1" hangingPunct="1">
              <a:lnSpc>
                <a:spcPct val="90000"/>
              </a:lnSpc>
              <a:defRPr/>
            </a:pPr>
            <a:r>
              <a:rPr lang="fa-IR" sz="2800" smtClean="0">
                <a:cs typeface="B Lotus" pitchFamily="2" charset="-78"/>
              </a:rPr>
              <a:t>آزمون معني داري ضرايب رگرسيون</a:t>
            </a:r>
            <a:endParaRPr lang="en-US" sz="2800" smtClean="0">
              <a:latin typeface="Batang" pitchFamily="18" charset="-127"/>
              <a:ea typeface="Batang" pitchFamily="18" charset="-127"/>
              <a:cs typeface="B Lotus" pitchFamily="2" charset="-78"/>
            </a:endParaRPr>
          </a:p>
          <a:p>
            <a:pPr algn="r" rtl="1" eaLnBrk="1" hangingPunct="1">
              <a:lnSpc>
                <a:spcPct val="90000"/>
              </a:lnSpc>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
        <p:nvSpPr>
          <p:cNvPr id="337924" name="WordArt 5"/>
          <p:cNvSpPr>
            <a:spLocks noChangeArrowheads="1" noChangeShapeType="1" noTextEdit="1"/>
          </p:cNvSpPr>
          <p:nvPr/>
        </p:nvSpPr>
        <p:spPr bwMode="auto">
          <a:xfrm>
            <a:off x="5292725" y="3789363"/>
            <a:ext cx="187325" cy="287337"/>
          </a:xfrm>
          <a:prstGeom prst="rect">
            <a:avLst/>
          </a:prstGeom>
        </p:spPr>
        <p:txBody>
          <a:bodyPr wrap="none" fromWordArt="1">
            <a:prstTxWarp prst="textPlain">
              <a:avLst>
                <a:gd name="adj" fmla="val 50000"/>
              </a:avLst>
            </a:prstTxWarp>
          </a:bodyPr>
          <a:lstStyle/>
          <a:p>
            <a:pPr algn="ctr"/>
            <a:r>
              <a:rPr lang="en-US"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R</a:t>
            </a:r>
            <a:endParaRPr lang="fa-IR"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337925" name="WordArt 6"/>
          <p:cNvSpPr>
            <a:spLocks noChangeArrowheads="1" noChangeShapeType="1" noTextEdit="1"/>
          </p:cNvSpPr>
          <p:nvPr/>
        </p:nvSpPr>
        <p:spPr bwMode="auto">
          <a:xfrm>
            <a:off x="5508625" y="3644900"/>
            <a:ext cx="71438" cy="236538"/>
          </a:xfrm>
          <a:prstGeom prst="rect">
            <a:avLst/>
          </a:prstGeom>
        </p:spPr>
        <p:txBody>
          <a:bodyPr wrap="none" fromWordArt="1">
            <a:prstTxWarp prst="textPlain">
              <a:avLst>
                <a:gd name="adj" fmla="val 50000"/>
              </a:avLst>
            </a:prstTxWarp>
          </a:bodyPr>
          <a:lstStyle/>
          <a:p>
            <a:pPr algn="ctr"/>
            <a:r>
              <a:rPr lang="fa-IR" sz="36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2</a:t>
            </a:r>
          </a:p>
        </p:txBody>
      </p:sp>
      <p:sp>
        <p:nvSpPr>
          <p:cNvPr id="337926" name="WordArt 7"/>
          <p:cNvSpPr>
            <a:spLocks noChangeArrowheads="1" noChangeShapeType="1" noTextEdit="1"/>
          </p:cNvSpPr>
          <p:nvPr/>
        </p:nvSpPr>
        <p:spPr bwMode="auto">
          <a:xfrm>
            <a:off x="5003800" y="4221163"/>
            <a:ext cx="187325" cy="287337"/>
          </a:xfrm>
          <a:prstGeom prst="rect">
            <a:avLst/>
          </a:prstGeom>
        </p:spPr>
        <p:txBody>
          <a:bodyPr wrap="none" fromWordArt="1">
            <a:prstTxWarp prst="textPlain">
              <a:avLst>
                <a:gd name="adj" fmla="val 50000"/>
              </a:avLst>
            </a:prstTxWarp>
          </a:bodyPr>
          <a:lstStyle/>
          <a:p>
            <a:pPr algn="ctr"/>
            <a:r>
              <a:rPr lang="en-US"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R</a:t>
            </a:r>
            <a:endParaRPr lang="fa-IR" sz="12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337927" name="WordArt 8"/>
          <p:cNvSpPr>
            <a:spLocks noChangeArrowheads="1" noChangeShapeType="1" noTextEdit="1"/>
          </p:cNvSpPr>
          <p:nvPr/>
        </p:nvSpPr>
        <p:spPr bwMode="auto">
          <a:xfrm>
            <a:off x="5219700" y="4076700"/>
            <a:ext cx="71438" cy="236538"/>
          </a:xfrm>
          <a:prstGeom prst="rect">
            <a:avLst/>
          </a:prstGeom>
        </p:spPr>
        <p:txBody>
          <a:bodyPr wrap="none" fromWordArt="1">
            <a:prstTxWarp prst="textPlain">
              <a:avLst>
                <a:gd name="adj" fmla="val 50000"/>
              </a:avLst>
            </a:prstTxWarp>
          </a:bodyPr>
          <a:lstStyle/>
          <a:p>
            <a:pPr algn="ctr"/>
            <a:r>
              <a:rPr lang="fa-IR" sz="3600" i="1" kern="10">
                <a:ln w="9525">
                  <a:solidFill>
                    <a:srgbClr val="FFFFFF"/>
                  </a:solidFill>
                  <a:round/>
                  <a:headEnd/>
                  <a:tailEnd/>
                </a:ln>
                <a:solidFill>
                  <a:srgbClr val="FFFFFF"/>
                </a:solidFill>
                <a:effectLst>
                  <a:outerShdw dist="35921" dir="2700000" algn="ctr" rotWithShape="0">
                    <a:srgbClr val="808080">
                      <a:alpha val="79999"/>
                    </a:srgbClr>
                  </a:outerShdw>
                </a:effectLst>
                <a:latin typeface="Arial Black"/>
              </a:rPr>
              <a:t>2</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95288" y="188913"/>
            <a:ext cx="8229600" cy="1143000"/>
          </a:xfrm>
        </p:spPr>
        <p:txBody>
          <a:bodyPr/>
          <a:lstStyle/>
          <a:p>
            <a:pPr eaLnBrk="1" hangingPunct="1">
              <a:defRPr/>
            </a:pPr>
            <a:r>
              <a:rPr lang="fa-IR" sz="4000" smtClean="0">
                <a:cs typeface="B Lotus" pitchFamily="2" charset="-78"/>
              </a:rPr>
              <a:t>2 -3- تحليل داده هاي ماتريس كواريانس</a:t>
            </a:r>
            <a:br>
              <a:rPr lang="fa-IR" sz="4000" smtClean="0">
                <a:cs typeface="B Lotus" pitchFamily="2" charset="-78"/>
              </a:rPr>
            </a:br>
            <a:endParaRPr lang="en-US" sz="4000" smtClean="0">
              <a:cs typeface="B Lotus" pitchFamily="2" charset="-78"/>
            </a:endParaRPr>
          </a:p>
        </p:txBody>
      </p:sp>
      <p:sp>
        <p:nvSpPr>
          <p:cNvPr id="513027" name="Rectangle 3"/>
          <p:cNvSpPr>
            <a:spLocks noGrp="1" noChangeArrowheads="1"/>
          </p:cNvSpPr>
          <p:nvPr>
            <p:ph idx="1"/>
          </p:nvPr>
        </p:nvSpPr>
        <p:spPr>
          <a:xfrm>
            <a:off x="468313" y="908050"/>
            <a:ext cx="8351837" cy="5218113"/>
          </a:xfrm>
        </p:spPr>
        <p:txBody>
          <a:bodyPr/>
          <a:lstStyle/>
          <a:p>
            <a:pPr algn="r" rtl="1" eaLnBrk="1" hangingPunct="1">
              <a:lnSpc>
                <a:spcPct val="90000"/>
              </a:lnSpc>
              <a:buFont typeface="Wingdings" pitchFamily="2" charset="2"/>
              <a:buNone/>
              <a:defRPr/>
            </a:pPr>
            <a:r>
              <a:rPr lang="fa-IR" smtClean="0">
                <a:cs typeface="B Lotus" pitchFamily="2" charset="-78"/>
              </a:rPr>
              <a:t>     ازجمله تحليلهاي همبستگي،تحليل ماتريس كواريانس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ياماتريس همبستگي است ،دراينجا فقط به دونوع تحليل كه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روي ماتريس همبستگي صورت مي گيرد اشاره مي كنيم:</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2-3-1- مد ل معادلات ساختاري</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 2-3-2- تحليل عاملي </a:t>
            </a:r>
            <a:endParaRPr lang="en-US" smtClean="0">
              <a:cs typeface="B Lotus" pitchFamily="2" charset="-78"/>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Grp="1" noChangeArrowheads="1"/>
          </p:cNvSpPr>
          <p:nvPr>
            <p:ph type="ctrTitle" sz="quarter"/>
          </p:nvPr>
        </p:nvSpPr>
        <p:spPr>
          <a:xfrm>
            <a:off x="827088" y="476250"/>
            <a:ext cx="7772400" cy="1081088"/>
          </a:xfrm>
        </p:spPr>
        <p:txBody>
          <a:bodyPr/>
          <a:lstStyle/>
          <a:p>
            <a:pPr eaLnBrk="1" hangingPunct="1">
              <a:defRPr/>
            </a:pPr>
            <a:r>
              <a:rPr lang="fa-IR" smtClean="0">
                <a:cs typeface="B Lotus" pitchFamily="2" charset="-78"/>
              </a:rPr>
              <a:t>2-3-1- مد ل معادلات ساختاري</a:t>
            </a:r>
            <a:endParaRPr lang="en-US" smtClean="0">
              <a:cs typeface="B Lotus" pitchFamily="2" charset="-78"/>
            </a:endParaRPr>
          </a:p>
        </p:txBody>
      </p:sp>
      <p:sp>
        <p:nvSpPr>
          <p:cNvPr id="515077" name="Rectangle 5"/>
          <p:cNvSpPr>
            <a:spLocks noGrp="1" noChangeArrowheads="1"/>
          </p:cNvSpPr>
          <p:nvPr>
            <p:ph type="subTitle" sz="quarter" idx="1"/>
          </p:nvPr>
        </p:nvSpPr>
        <p:spPr>
          <a:xfrm>
            <a:off x="250825" y="1557338"/>
            <a:ext cx="8642350" cy="4895850"/>
          </a:xfrm>
        </p:spPr>
        <p:txBody>
          <a:bodyPr/>
          <a:lstStyle/>
          <a:p>
            <a:pPr algn="r" rtl="1" eaLnBrk="1" hangingPunct="1">
              <a:defRPr/>
            </a:pPr>
            <a:r>
              <a:rPr lang="fa-IR" smtClean="0">
                <a:cs typeface="B Lotus" pitchFamily="2" charset="-78"/>
              </a:rPr>
              <a:t>يك مد ل معادلات ساختاري كامل از دو مؤلفه تشكيل شده است:</a:t>
            </a:r>
          </a:p>
          <a:p>
            <a:pPr algn="r" rtl="1" eaLnBrk="1" hangingPunct="1">
              <a:defRPr/>
            </a:pPr>
            <a:r>
              <a:rPr lang="fa-IR" smtClean="0">
                <a:cs typeface="B Lotus" pitchFamily="2" charset="-78"/>
              </a:rPr>
              <a:t> </a:t>
            </a:r>
          </a:p>
          <a:p>
            <a:pPr algn="r" rtl="1" eaLnBrk="1" hangingPunct="1">
              <a:defRPr/>
            </a:pPr>
            <a:r>
              <a:rPr lang="fa-IR" smtClean="0">
                <a:cs typeface="B Lotus" pitchFamily="2" charset="-78"/>
              </a:rPr>
              <a:t>الف - يك مد ل معادلات ساختاري كه ساختار علي خاصي را بين متغيرهاي مكنون مفروض مي دارد.</a:t>
            </a:r>
          </a:p>
          <a:p>
            <a:pPr algn="r" rtl="1" eaLnBrk="1" hangingPunct="1">
              <a:defRPr/>
            </a:pPr>
            <a:endParaRPr lang="fa-IR" smtClean="0">
              <a:cs typeface="B Lotus" pitchFamily="2" charset="-78"/>
            </a:endParaRPr>
          </a:p>
          <a:p>
            <a:pPr algn="r" rtl="1" eaLnBrk="1" hangingPunct="1">
              <a:defRPr/>
            </a:pPr>
            <a:r>
              <a:rPr lang="fa-IR" smtClean="0">
                <a:cs typeface="B Lotus" pitchFamily="2" charset="-78"/>
              </a:rPr>
              <a:t>ب- يك مدل اندازه گيري كه روابطي را بين متغيرهاي مكنون ومتغيرهاي نشانگر (اندازه گيري شده)تعريف مي كند. </a:t>
            </a:r>
            <a:endParaRPr lang="en-US" smtClean="0">
              <a:cs typeface="B Lotus" pitchFamily="2" charset="-78"/>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100" name="Rectangle 4"/>
          <p:cNvSpPr>
            <a:spLocks noGrp="1" noChangeArrowheads="1"/>
          </p:cNvSpPr>
          <p:nvPr>
            <p:ph type="ctrTitle" sz="quarter"/>
          </p:nvPr>
        </p:nvSpPr>
        <p:spPr>
          <a:xfrm>
            <a:off x="539750" y="765175"/>
            <a:ext cx="7772400" cy="863600"/>
          </a:xfrm>
        </p:spPr>
        <p:txBody>
          <a:bodyPr/>
          <a:lstStyle/>
          <a:p>
            <a:pPr eaLnBrk="1" hangingPunct="1">
              <a:defRPr/>
            </a:pPr>
            <a:r>
              <a:rPr lang="fa-IR" sz="4800" smtClean="0">
                <a:cs typeface="B Lotus" pitchFamily="2" charset="-78"/>
              </a:rPr>
              <a:t>2-3-2- تحليل عاملي </a:t>
            </a:r>
            <a:r>
              <a:rPr lang="en-US" sz="4800" smtClean="0">
                <a:cs typeface="B Lotus" pitchFamily="2" charset="-78"/>
              </a:rPr>
              <a:t/>
            </a:r>
            <a:br>
              <a:rPr lang="en-US" sz="4800" smtClean="0">
                <a:cs typeface="B Lotus" pitchFamily="2" charset="-78"/>
              </a:rPr>
            </a:br>
            <a:endParaRPr lang="en-US" sz="4800" smtClean="0">
              <a:cs typeface="B Lotus" pitchFamily="2" charset="-78"/>
            </a:endParaRPr>
          </a:p>
        </p:txBody>
      </p:sp>
      <p:sp>
        <p:nvSpPr>
          <p:cNvPr id="516101" name="Rectangle 5"/>
          <p:cNvSpPr>
            <a:spLocks noGrp="1" noChangeArrowheads="1"/>
          </p:cNvSpPr>
          <p:nvPr>
            <p:ph type="subTitle" sz="quarter" idx="1"/>
          </p:nvPr>
        </p:nvSpPr>
        <p:spPr>
          <a:xfrm>
            <a:off x="395288" y="908050"/>
            <a:ext cx="8497887" cy="5689600"/>
          </a:xfrm>
        </p:spPr>
        <p:txBody>
          <a:bodyPr/>
          <a:lstStyle/>
          <a:p>
            <a:pPr algn="r" eaLnBrk="1" hangingPunct="1">
              <a:defRPr/>
            </a:pPr>
            <a:r>
              <a:rPr lang="fa-IR" smtClean="0">
                <a:cs typeface="B Lotus" pitchFamily="2" charset="-78"/>
              </a:rPr>
              <a:t>     به منظور پي بردن به متغيرهاي زيربنايي يك پديده يا تلخيص مجموعه اي ازداده هااز روش تحليل عاملي استفاده</a:t>
            </a:r>
          </a:p>
          <a:p>
            <a:pPr algn="r" eaLnBrk="1" hangingPunct="1">
              <a:defRPr/>
            </a:pPr>
            <a:r>
              <a:rPr lang="fa-IR" smtClean="0">
                <a:cs typeface="B Lotus" pitchFamily="2" charset="-78"/>
              </a:rPr>
              <a:t>مي شود.داده هاي اوليه براي تحليل عاملي ،ماتريس همبستگي بين متغيرها است. تحليل عاملي ،متغيرهاي وابسته ازقبل تعيين شده اي ندارد.اهداف استفاده ازتحليل عاملي رابه دو دسته كلي مي توان تقسيم كرد:</a:t>
            </a:r>
          </a:p>
          <a:p>
            <a:pPr algn="r" eaLnBrk="1" hangingPunct="1">
              <a:defRPr/>
            </a:pPr>
            <a:r>
              <a:rPr lang="fa-IR" smtClean="0">
                <a:cs typeface="B Lotus" pitchFamily="2" charset="-78"/>
              </a:rPr>
              <a:t>الف ) مقاصداكتشافي</a:t>
            </a:r>
          </a:p>
          <a:p>
            <a:pPr algn="r" eaLnBrk="1" hangingPunct="1">
              <a:defRPr/>
            </a:pPr>
            <a:r>
              <a:rPr lang="fa-IR" smtClean="0">
                <a:cs typeface="B Lotus" pitchFamily="2" charset="-78"/>
              </a:rPr>
              <a:t>ب) مقاصد تاييدي</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fa-IR" smtClean="0">
                <a:cs typeface="B Lotus" pitchFamily="2" charset="-78"/>
              </a:rPr>
              <a:t>نتيجه گيري</a:t>
            </a:r>
            <a:endParaRPr lang="en-US" smtClean="0">
              <a:cs typeface="B Lotus" pitchFamily="2" charset="-78"/>
            </a:endParaRPr>
          </a:p>
        </p:txBody>
      </p:sp>
      <p:sp>
        <p:nvSpPr>
          <p:cNvPr id="35843" name="Rectangle 3"/>
          <p:cNvSpPr>
            <a:spLocks noGrp="1" noChangeArrowheads="1"/>
          </p:cNvSpPr>
          <p:nvPr>
            <p:ph idx="1"/>
          </p:nvPr>
        </p:nvSpPr>
        <p:spPr/>
        <p:txBody>
          <a:bodyPr/>
          <a:lstStyle/>
          <a:p>
            <a:pPr algn="r" rtl="1" eaLnBrk="1" hangingPunct="1">
              <a:defRPr/>
            </a:pPr>
            <a:r>
              <a:rPr lang="fa-IR" smtClean="0">
                <a:cs typeface="B Lotus" pitchFamily="2" charset="-78"/>
              </a:rPr>
              <a:t>مفهوم عبارت است از يك امر كلي وانتزاعي حاصل از حوادث جزيي مورد مشاهده</a:t>
            </a:r>
          </a:p>
          <a:p>
            <a:pPr algn="r" rtl="1" eaLnBrk="1" hangingPunct="1">
              <a:buFont typeface="Wingdings" pitchFamily="2" charset="2"/>
              <a:buNone/>
              <a:defRPr/>
            </a:pPr>
            <a:endParaRPr lang="fa-IR" smtClean="0">
              <a:cs typeface="B Lotus" pitchFamily="2" charset="-78"/>
            </a:endParaRPr>
          </a:p>
          <a:p>
            <a:pPr algn="r" rtl="1" eaLnBrk="1" hangingPunct="1">
              <a:defRPr/>
            </a:pPr>
            <a:r>
              <a:rPr lang="fa-IR" smtClean="0">
                <a:cs typeface="B Lotus" pitchFamily="2" charset="-78"/>
              </a:rPr>
              <a:t>مشهودعبارت است از امورجزيي وخاص قابل مشاهده كه ازيك امر كلي وانتزاعي سرچشمه مي گيرد(در بحث عملياتي كردن )</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194" name="Rectangle 2"/>
          <p:cNvSpPr>
            <a:spLocks noGrp="1" noChangeArrowheads="1"/>
          </p:cNvSpPr>
          <p:nvPr>
            <p:ph type="title"/>
          </p:nvPr>
        </p:nvSpPr>
        <p:spPr/>
        <p:txBody>
          <a:bodyPr/>
          <a:lstStyle/>
          <a:p>
            <a:pPr eaLnBrk="1" hangingPunct="1">
              <a:defRPr/>
            </a:pPr>
            <a:r>
              <a:rPr lang="fa-IR" smtClean="0">
                <a:cs typeface="B Lotus" pitchFamily="2" charset="-78"/>
              </a:rPr>
              <a:t>مراحل اجراي تحليل عاملي</a:t>
            </a:r>
            <a:endParaRPr lang="en-US" smtClean="0">
              <a:cs typeface="B Lotus" pitchFamily="2" charset="-78"/>
            </a:endParaRPr>
          </a:p>
        </p:txBody>
      </p:sp>
      <p:sp>
        <p:nvSpPr>
          <p:cNvPr id="520195"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چهار گام اساسي زير ضرورت دارد:</a:t>
            </a:r>
          </a:p>
          <a:p>
            <a:pPr algn="r" eaLnBrk="1" hangingPunct="1">
              <a:buFont typeface="Wingdings" pitchFamily="2" charset="2"/>
              <a:buNone/>
              <a:defRPr/>
            </a:pPr>
            <a:r>
              <a:rPr lang="fa-IR" smtClean="0">
                <a:cs typeface="B Lotus" pitchFamily="2" charset="-78"/>
              </a:rPr>
              <a:t>1- تهيه يك ماتريس همبستگي ازتمام متغيرهاي مورداستفاده      درتحليل وبرآورد اشتراك</a:t>
            </a:r>
          </a:p>
          <a:p>
            <a:pPr algn="r" eaLnBrk="1" hangingPunct="1">
              <a:buFont typeface="Wingdings" pitchFamily="2" charset="2"/>
              <a:buNone/>
              <a:defRPr/>
            </a:pPr>
            <a:r>
              <a:rPr lang="fa-IR" smtClean="0">
                <a:cs typeface="B Lotus" pitchFamily="2" charset="-78"/>
              </a:rPr>
              <a:t>2- استخراج عامل ها</a:t>
            </a:r>
          </a:p>
          <a:p>
            <a:pPr algn="r" eaLnBrk="1" hangingPunct="1">
              <a:buFont typeface="Wingdings" pitchFamily="2" charset="2"/>
              <a:buNone/>
              <a:defRPr/>
            </a:pPr>
            <a:r>
              <a:rPr lang="fa-IR" smtClean="0">
                <a:cs typeface="B Lotus" pitchFamily="2" charset="-78"/>
              </a:rPr>
              <a:t>3- انتخاب وچرخش عامل ها براي ساده تر ساختن وقابل </a:t>
            </a:r>
          </a:p>
          <a:p>
            <a:pPr algn="r" eaLnBrk="1" hangingPunct="1">
              <a:buFont typeface="Wingdings" pitchFamily="2" charset="2"/>
              <a:buNone/>
              <a:defRPr/>
            </a:pPr>
            <a:r>
              <a:rPr lang="fa-IR" smtClean="0">
                <a:cs typeface="B Lotus" pitchFamily="2" charset="-78"/>
              </a:rPr>
              <a:t>    فهم تر كردن ساختار عاملي </a:t>
            </a:r>
          </a:p>
          <a:p>
            <a:pPr algn="r" eaLnBrk="1" hangingPunct="1">
              <a:buFont typeface="Wingdings" pitchFamily="2" charset="2"/>
              <a:buNone/>
              <a:defRPr/>
            </a:pPr>
            <a:r>
              <a:rPr lang="fa-IR" smtClean="0">
                <a:cs typeface="B Lotus" pitchFamily="2" charset="-78"/>
              </a:rPr>
              <a:t>4- تفسيرنتايج</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a:xfrm>
            <a:off x="468313" y="0"/>
            <a:ext cx="8229600" cy="1143000"/>
          </a:xfrm>
        </p:spPr>
        <p:txBody>
          <a:bodyPr/>
          <a:lstStyle/>
          <a:p>
            <a:pPr rtl="1" eaLnBrk="1" hangingPunct="1">
              <a:defRPr/>
            </a:pPr>
            <a:r>
              <a:rPr lang="fa-IR" smtClean="0">
                <a:cs typeface="B Lotus" pitchFamily="2" charset="-78"/>
              </a:rPr>
              <a:t>مدل هاي علي</a:t>
            </a:r>
            <a:endParaRPr lang="en-US" smtClean="0">
              <a:cs typeface="B Lotus" pitchFamily="2" charset="-78"/>
            </a:endParaRPr>
          </a:p>
        </p:txBody>
      </p:sp>
      <p:sp>
        <p:nvSpPr>
          <p:cNvPr id="521219" name="Rectangle 3"/>
          <p:cNvSpPr>
            <a:spLocks noGrp="1" noChangeArrowheads="1"/>
          </p:cNvSpPr>
          <p:nvPr>
            <p:ph idx="1"/>
          </p:nvPr>
        </p:nvSpPr>
        <p:spPr>
          <a:xfrm>
            <a:off x="457200" y="1052513"/>
            <a:ext cx="8229600" cy="5073650"/>
          </a:xfrm>
        </p:spPr>
        <p:txBody>
          <a:bodyPr/>
          <a:lstStyle/>
          <a:p>
            <a:pPr algn="r" rtl="1" eaLnBrk="1" hangingPunct="1">
              <a:buFont typeface="Wingdings" pitchFamily="2" charset="2"/>
              <a:buNone/>
              <a:defRPr/>
            </a:pPr>
            <a:r>
              <a:rPr lang="fa-IR" smtClean="0">
                <a:cs typeface="B Lotus" pitchFamily="2" charset="-78"/>
              </a:rPr>
              <a:t>       روابط علي از طريق مدلي كه درآن روابط علي بيش </a:t>
            </a:r>
          </a:p>
          <a:p>
            <a:pPr algn="r" rtl="1" eaLnBrk="1" hangingPunct="1">
              <a:buFont typeface="Wingdings" pitchFamily="2" charset="2"/>
              <a:buNone/>
              <a:defRPr/>
            </a:pPr>
            <a:r>
              <a:rPr lang="fa-IR" smtClean="0">
                <a:cs typeface="B Lotus" pitchFamily="2" charset="-78"/>
              </a:rPr>
              <a:t>    از دومتغير بطور همزمان موردمطالعه قرار مي گيرد         بهتر فهميده مي شود .</a:t>
            </a:r>
          </a:p>
          <a:p>
            <a:pPr algn="r" rtl="1" eaLnBrk="1" hangingPunct="1">
              <a:buFont typeface="Wingdings" pitchFamily="2" charset="2"/>
              <a:buNone/>
              <a:defRPr/>
            </a:pPr>
            <a:r>
              <a:rPr lang="fa-IR" smtClean="0">
                <a:cs typeface="B Lotus" pitchFamily="2" charset="-78"/>
              </a:rPr>
              <a:t>       بدين ترتيب چند متغير تابع مي توانند به جاي متغير تابع مطرح شده ويك متغير تابع ممكن است دريك رابطه ديگر به صورت متغير مستقل درآيد.</a:t>
            </a:r>
            <a:endParaRPr lang="en-US" smtClean="0">
              <a:cs typeface="B Lotus" pitchFamily="2" charset="-78"/>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pPr eaLnBrk="1" hangingPunct="1">
              <a:defRPr/>
            </a:pPr>
            <a:r>
              <a:rPr lang="fa-IR" smtClean="0">
                <a:cs typeface="B Lotus" pitchFamily="2" charset="-78"/>
              </a:rPr>
              <a:t>تعامل</a:t>
            </a:r>
            <a:endParaRPr lang="en-US" smtClean="0">
              <a:cs typeface="B Lotus" pitchFamily="2" charset="-78"/>
            </a:endParaRPr>
          </a:p>
        </p:txBody>
      </p:sp>
      <p:sp>
        <p:nvSpPr>
          <p:cNvPr id="522243"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mtClean="0">
                <a:cs typeface="B Lotus" pitchFamily="2" charset="-78"/>
              </a:rPr>
              <a:t>      به معناي عمل مشترك دو يا چند متغير مستقل براي اثرگذاري بريك متغير وابسته است به مفهوم دقيق تر </a:t>
            </a:r>
          </a:p>
          <a:p>
            <a:pPr algn="r" rtl="1" eaLnBrk="1" hangingPunct="1">
              <a:buFont typeface="Wingdings" pitchFamily="2" charset="2"/>
              <a:buNone/>
              <a:defRPr/>
            </a:pPr>
            <a:r>
              <a:rPr lang="fa-IR" smtClean="0">
                <a:cs typeface="B Lotus" pitchFamily="2" charset="-78"/>
              </a:rPr>
              <a:t>   تعامل بدين معناست كه عمل يا تاثير يك متغير مستقل </a:t>
            </a:r>
          </a:p>
          <a:p>
            <a:pPr algn="r" rtl="1" eaLnBrk="1" hangingPunct="1">
              <a:buFont typeface="Wingdings" pitchFamily="2" charset="2"/>
              <a:buNone/>
              <a:defRPr/>
            </a:pPr>
            <a:r>
              <a:rPr lang="fa-IR" smtClean="0">
                <a:cs typeface="B Lotus" pitchFamily="2" charset="-78"/>
              </a:rPr>
              <a:t>   بر يك متغير وابسته به سطح متغير مستقل ديگر بستگي دارد.هرگاه دو متغير مستقل بر يك متغير وابسته اثر بگذارند اينرا تعامل مرتبه اول(</a:t>
            </a:r>
            <a:r>
              <a:rPr lang="en-US" smtClean="0">
                <a:cs typeface="B Lotus" pitchFamily="2" charset="-78"/>
              </a:rPr>
              <a:t>First-order</a:t>
            </a:r>
            <a:r>
              <a:rPr lang="fa-IR" smtClean="0">
                <a:cs typeface="B Lotus" pitchFamily="2" charset="-78"/>
              </a:rPr>
              <a:t>) مي نامند ممكن است سه متغير درتاثير بريك متغير وابسته تعامل كنند اين راتعامل مرتبه دوم (</a:t>
            </a:r>
            <a:r>
              <a:rPr lang="en-US" smtClean="0">
                <a:cs typeface="B Lotus" pitchFamily="2" charset="-78"/>
              </a:rPr>
              <a:t>Second-order</a:t>
            </a:r>
            <a:r>
              <a:rPr lang="fa-IR" smtClean="0">
                <a:cs typeface="B Lotus" pitchFamily="2" charset="-78"/>
              </a:rPr>
              <a:t>)است.</a:t>
            </a:r>
            <a:endParaRPr lang="en-US" smtClean="0">
              <a:cs typeface="B Lotus" pitchFamily="2" charset="-78"/>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pPr eaLnBrk="1" hangingPunct="1">
              <a:defRPr/>
            </a:pPr>
            <a:r>
              <a:rPr lang="fa-IR" smtClean="0">
                <a:cs typeface="B Lotus" pitchFamily="2" charset="-78"/>
              </a:rPr>
              <a:t>تحليل داده هاي كمي در طرحهاي آزمايشي</a:t>
            </a:r>
            <a:endParaRPr lang="en-US" smtClean="0">
              <a:cs typeface="B Lotus" pitchFamily="2" charset="-78"/>
            </a:endParaRPr>
          </a:p>
        </p:txBody>
      </p:sp>
      <p:sp>
        <p:nvSpPr>
          <p:cNvPr id="5253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الف ) آزمون فرض در تحليلهاي پارامتري</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آزمون فرض در تحليلهاي نا پارامتري</a:t>
            </a:r>
            <a:endParaRPr lang="en-US" smtClean="0">
              <a:cs typeface="B Lotus" pitchFamily="2" charset="-78"/>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pPr eaLnBrk="1" hangingPunct="1">
              <a:defRPr/>
            </a:pPr>
            <a:r>
              <a:rPr lang="fa-IR" smtClean="0">
                <a:cs typeface="B Lotus" pitchFamily="2" charset="-78"/>
              </a:rPr>
              <a:t>آزمون فرض در تحليلهاي پارامتري</a:t>
            </a:r>
            <a:endParaRPr lang="en-US" smtClean="0">
              <a:cs typeface="B Lotus" pitchFamily="2" charset="-78"/>
            </a:endParaRPr>
          </a:p>
        </p:txBody>
      </p:sp>
      <p:sp>
        <p:nvSpPr>
          <p:cNvPr id="526339" name="Rectangle 3"/>
          <p:cNvSpPr>
            <a:spLocks noGrp="1" noChangeArrowheads="1"/>
          </p:cNvSpPr>
          <p:nvPr>
            <p:ph idx="1"/>
          </p:nvPr>
        </p:nvSpPr>
        <p:spPr>
          <a:xfrm>
            <a:off x="457200" y="1341438"/>
            <a:ext cx="8229600" cy="5256212"/>
          </a:xfrm>
        </p:spPr>
        <p:txBody>
          <a:bodyPr/>
          <a:lstStyle/>
          <a:p>
            <a:pPr algn="r" eaLnBrk="1" hangingPunct="1">
              <a:buFont typeface="Wingdings" pitchFamily="2" charset="2"/>
              <a:buNone/>
              <a:defRPr/>
            </a:pPr>
            <a:r>
              <a:rPr lang="fa-IR" smtClean="0">
                <a:cs typeface="B Lotus" pitchFamily="2" charset="-78"/>
              </a:rPr>
              <a:t> 1- آزمون فرض تك متغيري درباره ميانگين وواريانس يك        جامعه</a:t>
            </a:r>
          </a:p>
          <a:p>
            <a:pPr algn="r" eaLnBrk="1" hangingPunct="1">
              <a:buFont typeface="Wingdings" pitchFamily="2" charset="2"/>
              <a:buNone/>
              <a:defRPr/>
            </a:pPr>
            <a:r>
              <a:rPr lang="fa-IR" smtClean="0">
                <a:cs typeface="B Lotus" pitchFamily="2" charset="-78"/>
              </a:rPr>
              <a:t> 2- آزمون فرض تك متغيري درباره ميانگين دوگروه </a:t>
            </a:r>
          </a:p>
          <a:p>
            <a:pPr algn="r" eaLnBrk="1" hangingPunct="1">
              <a:buFont typeface="Wingdings" pitchFamily="2" charset="2"/>
              <a:buNone/>
              <a:defRPr/>
            </a:pPr>
            <a:r>
              <a:rPr lang="fa-IR" smtClean="0">
                <a:cs typeface="B Lotus" pitchFamily="2" charset="-78"/>
              </a:rPr>
              <a:t> 3- آزمون فرض چند  متغيري درباره ميانگين هاي دوگروه</a:t>
            </a:r>
          </a:p>
          <a:p>
            <a:pPr algn="r" eaLnBrk="1" hangingPunct="1">
              <a:buFont typeface="Wingdings" pitchFamily="2" charset="2"/>
              <a:buNone/>
              <a:defRPr/>
            </a:pPr>
            <a:r>
              <a:rPr lang="fa-IR" smtClean="0">
                <a:cs typeface="B Lotus" pitchFamily="2" charset="-78"/>
              </a:rPr>
              <a:t> 4- آزمون فرض تك متغيري درباره ميانگين چند گروه</a:t>
            </a:r>
          </a:p>
          <a:p>
            <a:pPr algn="r" eaLnBrk="1" hangingPunct="1">
              <a:buFont typeface="Wingdings" pitchFamily="2" charset="2"/>
              <a:buNone/>
              <a:defRPr/>
            </a:pPr>
            <a:r>
              <a:rPr lang="fa-IR" smtClean="0">
                <a:cs typeface="B Lotus" pitchFamily="2" charset="-78"/>
              </a:rPr>
              <a:t> 5- آزمون هاي مقايسه چندگانه</a:t>
            </a:r>
          </a:p>
          <a:p>
            <a:pPr algn="r" eaLnBrk="1" hangingPunct="1">
              <a:buFont typeface="Wingdings" pitchFamily="2" charset="2"/>
              <a:buNone/>
              <a:defRPr/>
            </a:pPr>
            <a:r>
              <a:rPr lang="fa-IR" smtClean="0">
                <a:cs typeface="B Lotus" pitchFamily="2" charset="-78"/>
              </a:rPr>
              <a:t> 6- تحليل واريانس چند متغيري</a:t>
            </a:r>
          </a:p>
          <a:p>
            <a:pPr algn="r" eaLnBrk="1" hangingPunct="1">
              <a:buFont typeface="Wingdings" pitchFamily="2" charset="2"/>
              <a:buNone/>
              <a:defRPr/>
            </a:pPr>
            <a:r>
              <a:rPr lang="fa-IR" smtClean="0">
                <a:cs typeface="B Lotus" pitchFamily="2" charset="-78"/>
              </a:rPr>
              <a:t> 7- تحليل كواريانس چند متغيري</a:t>
            </a:r>
          </a:p>
          <a:p>
            <a:pPr algn="r" eaLnBrk="1" hangingPunct="1">
              <a:buFont typeface="Wingdings" pitchFamily="2" charset="2"/>
              <a:buNone/>
              <a:defRPr/>
            </a:pPr>
            <a:r>
              <a:rPr lang="fa-IR" smtClean="0">
                <a:cs typeface="B Lotus" pitchFamily="2" charset="-78"/>
              </a:rPr>
              <a:t> 8- تحليل واريانس چند متغيري دراندازه گيري هاي مكرر</a:t>
            </a:r>
            <a:endParaRPr lang="en-US" smtClean="0">
              <a:cs typeface="B Lotus" pitchFamily="2" charset="-78"/>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a:xfrm>
            <a:off x="468313" y="0"/>
            <a:ext cx="8229600" cy="908050"/>
          </a:xfrm>
        </p:spPr>
        <p:txBody>
          <a:bodyPr/>
          <a:lstStyle/>
          <a:p>
            <a:pPr eaLnBrk="1" hangingPunct="1">
              <a:defRPr/>
            </a:pPr>
            <a:r>
              <a:rPr lang="fa-IR" smtClean="0">
                <a:cs typeface="B Lotus" pitchFamily="2" charset="-78"/>
              </a:rPr>
              <a:t>ب) آزمون فرض در تحليلهاي ناپارامتري</a:t>
            </a:r>
            <a:endParaRPr lang="en-US" smtClean="0">
              <a:cs typeface="B Lotus" pitchFamily="2" charset="-78"/>
            </a:endParaRPr>
          </a:p>
        </p:txBody>
      </p:sp>
      <p:sp>
        <p:nvSpPr>
          <p:cNvPr id="527363" name="Rectangle 3"/>
          <p:cNvSpPr>
            <a:spLocks noGrp="1" noChangeArrowheads="1"/>
          </p:cNvSpPr>
          <p:nvPr>
            <p:ph idx="1"/>
          </p:nvPr>
        </p:nvSpPr>
        <p:spPr>
          <a:xfrm>
            <a:off x="395288" y="981075"/>
            <a:ext cx="8229600" cy="5605463"/>
          </a:xfrm>
        </p:spPr>
        <p:txBody>
          <a:bodyPr/>
          <a:lstStyle/>
          <a:p>
            <a:pPr algn="r" eaLnBrk="1" hangingPunct="1">
              <a:lnSpc>
                <a:spcPct val="90000"/>
              </a:lnSpc>
              <a:buFont typeface="Wingdings" pitchFamily="2" charset="2"/>
              <a:buNone/>
              <a:defRPr/>
            </a:pPr>
            <a:r>
              <a:rPr lang="fa-IR" sz="2800" smtClean="0">
                <a:cs typeface="B Lotus" pitchFamily="2" charset="-78"/>
              </a:rPr>
              <a:t>      برحسب موارد استفاده آنها به شرح زير دسته بندي مي شود:</a:t>
            </a:r>
          </a:p>
          <a:p>
            <a:pPr algn="r" rtl="1" eaLnBrk="1" hangingPunct="1">
              <a:lnSpc>
                <a:spcPct val="90000"/>
              </a:lnSpc>
              <a:defRPr/>
            </a:pPr>
            <a:r>
              <a:rPr lang="fa-IR" sz="2800" smtClean="0">
                <a:cs typeface="B Lotus" pitchFamily="2" charset="-78"/>
              </a:rPr>
              <a:t> آزمونهاي نيكويي برازش داده  (ماند،كولموگروف،اسميرنف،تقارن توزيع)</a:t>
            </a:r>
          </a:p>
          <a:p>
            <a:pPr algn="r" rtl="1" eaLnBrk="1" hangingPunct="1">
              <a:lnSpc>
                <a:spcPct val="90000"/>
              </a:lnSpc>
              <a:defRPr/>
            </a:pPr>
            <a:r>
              <a:rPr lang="fa-IR" sz="2800" smtClean="0">
                <a:cs typeface="B Lotus" pitchFamily="2" charset="-78"/>
              </a:rPr>
              <a:t> آزمونهاي همسويي دونمونه مستقل </a:t>
            </a:r>
          </a:p>
          <a:p>
            <a:pPr algn="r" rtl="1" eaLnBrk="1" hangingPunct="1">
              <a:lnSpc>
                <a:spcPct val="90000"/>
              </a:lnSpc>
              <a:buFont typeface="Wingdings" pitchFamily="2" charset="2"/>
              <a:buNone/>
              <a:defRPr/>
            </a:pPr>
            <a:r>
              <a:rPr lang="fa-IR" sz="2800" smtClean="0">
                <a:cs typeface="B Lotus" pitchFamily="2" charset="-78"/>
              </a:rPr>
              <a:t>   (آزمونهاي فيشر ،مربع كاي براي دونمونه مستقل و....)</a:t>
            </a:r>
          </a:p>
          <a:p>
            <a:pPr algn="r" rtl="1" eaLnBrk="1" hangingPunct="1">
              <a:lnSpc>
                <a:spcPct val="90000"/>
              </a:lnSpc>
              <a:defRPr/>
            </a:pPr>
            <a:r>
              <a:rPr lang="fa-IR" sz="2800" smtClean="0">
                <a:cs typeface="B Lotus" pitchFamily="2" charset="-78"/>
              </a:rPr>
              <a:t>آزمونهاي همسويي دونمونه وابسته</a:t>
            </a:r>
          </a:p>
          <a:p>
            <a:pPr algn="r" rtl="1" eaLnBrk="1" hangingPunct="1">
              <a:lnSpc>
                <a:spcPct val="90000"/>
              </a:lnSpc>
              <a:buFont typeface="Wingdings" pitchFamily="2" charset="2"/>
              <a:buNone/>
              <a:defRPr/>
            </a:pPr>
            <a:r>
              <a:rPr lang="fa-IR" sz="2800" smtClean="0">
                <a:cs typeface="B Lotus" pitchFamily="2" charset="-78"/>
              </a:rPr>
              <a:t>   (آزمون تغييرمك نمار،آزمون علامت آزمون رتبه اي علا مت دارويلكا كسون)</a:t>
            </a:r>
          </a:p>
          <a:p>
            <a:pPr algn="r" rtl="1" eaLnBrk="1" hangingPunct="1">
              <a:lnSpc>
                <a:spcPct val="90000"/>
              </a:lnSpc>
              <a:defRPr/>
            </a:pPr>
            <a:r>
              <a:rPr lang="fa-IR" sz="2800" smtClean="0">
                <a:cs typeface="B Lotus" pitchFamily="2" charset="-78"/>
              </a:rPr>
              <a:t>آزمونهاي همسويي </a:t>
            </a:r>
            <a:r>
              <a:rPr lang="en-US" sz="2800" smtClean="0">
                <a:cs typeface="B Lotus" pitchFamily="2" charset="-78"/>
              </a:rPr>
              <a:t>k</a:t>
            </a:r>
            <a:r>
              <a:rPr lang="fa-IR" sz="2800" smtClean="0">
                <a:cs typeface="B Lotus" pitchFamily="2" charset="-78"/>
              </a:rPr>
              <a:t>نمونه مستقل</a:t>
            </a:r>
          </a:p>
          <a:p>
            <a:pPr algn="r" rtl="1" eaLnBrk="1" hangingPunct="1">
              <a:lnSpc>
                <a:spcPct val="90000"/>
              </a:lnSpc>
              <a:buFont typeface="Wingdings" pitchFamily="2" charset="2"/>
              <a:buNone/>
              <a:defRPr/>
            </a:pPr>
            <a:r>
              <a:rPr lang="fa-IR" sz="2800" smtClean="0">
                <a:cs typeface="B Lotus" pitchFamily="2" charset="-78"/>
              </a:rPr>
              <a:t>   (آزمون تحليل واريانس يك عاملي كروسكال- واليس)</a:t>
            </a:r>
          </a:p>
          <a:p>
            <a:pPr algn="r" rtl="1" eaLnBrk="1" hangingPunct="1">
              <a:lnSpc>
                <a:spcPct val="90000"/>
              </a:lnSpc>
              <a:defRPr/>
            </a:pPr>
            <a:r>
              <a:rPr lang="fa-IR" sz="2800" smtClean="0">
                <a:cs typeface="B Lotus" pitchFamily="2" charset="-78"/>
              </a:rPr>
              <a:t>آزمونهاي همسويي </a:t>
            </a:r>
            <a:r>
              <a:rPr lang="en-US" sz="2800" smtClean="0">
                <a:cs typeface="B Lotus" pitchFamily="2" charset="-78"/>
              </a:rPr>
              <a:t>k</a:t>
            </a:r>
            <a:r>
              <a:rPr lang="fa-IR" sz="2800" smtClean="0">
                <a:cs typeface="B Lotus" pitchFamily="2" charset="-78"/>
              </a:rPr>
              <a:t>نمونه وابسته</a:t>
            </a:r>
          </a:p>
          <a:p>
            <a:pPr algn="r" rtl="1" eaLnBrk="1" hangingPunct="1">
              <a:lnSpc>
                <a:spcPct val="90000"/>
              </a:lnSpc>
              <a:buFont typeface="Wingdings" pitchFamily="2" charset="2"/>
              <a:buNone/>
              <a:defRPr/>
            </a:pPr>
            <a:r>
              <a:rPr lang="fa-IR" sz="2800" smtClean="0">
                <a:cs typeface="B Lotus" pitchFamily="2" charset="-78"/>
              </a:rPr>
              <a:t>   (آزمون </a:t>
            </a:r>
            <a:r>
              <a:rPr lang="en-US" sz="2800" smtClean="0">
                <a:cs typeface="B Lotus" pitchFamily="2" charset="-78"/>
              </a:rPr>
              <a:t>Q</a:t>
            </a:r>
            <a:r>
              <a:rPr lang="fa-IR" sz="2800" smtClean="0">
                <a:cs typeface="B Lotus" pitchFamily="2" charset="-78"/>
              </a:rPr>
              <a:t>كوكران ،آزمون تحليل واريانس دوعاملي فريد من)</a:t>
            </a:r>
          </a:p>
          <a:p>
            <a:pPr algn="r" rtl="1" eaLnBrk="1" hangingPunct="1">
              <a:lnSpc>
                <a:spcPct val="90000"/>
              </a:lnSpc>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323850" y="0"/>
            <a:ext cx="8229600" cy="836613"/>
          </a:xfrm>
        </p:spPr>
        <p:txBody>
          <a:bodyPr/>
          <a:lstStyle/>
          <a:p>
            <a:pPr eaLnBrk="1" hangingPunct="1">
              <a:defRPr/>
            </a:pPr>
            <a:r>
              <a:rPr lang="fa-IR" smtClean="0">
                <a:cs typeface="B Lotus" pitchFamily="2" charset="-78"/>
              </a:rPr>
              <a:t>داده هاي كيفي وتجزيه وتحليل آنها</a:t>
            </a:r>
            <a:endParaRPr lang="en-US" smtClean="0">
              <a:cs typeface="B Lotus" pitchFamily="2" charset="-78"/>
            </a:endParaRPr>
          </a:p>
        </p:txBody>
      </p:sp>
      <p:sp>
        <p:nvSpPr>
          <p:cNvPr id="528387" name="Rectangle 3"/>
          <p:cNvSpPr>
            <a:spLocks noGrp="1" noChangeArrowheads="1"/>
          </p:cNvSpPr>
          <p:nvPr>
            <p:ph idx="1"/>
          </p:nvPr>
        </p:nvSpPr>
        <p:spPr>
          <a:xfrm>
            <a:off x="468313" y="836613"/>
            <a:ext cx="8229600" cy="5761037"/>
          </a:xfrm>
        </p:spPr>
        <p:txBody>
          <a:bodyPr/>
          <a:lstStyle/>
          <a:p>
            <a:pPr algn="r" eaLnBrk="1" hangingPunct="1">
              <a:buFont typeface="Wingdings" pitchFamily="2" charset="2"/>
              <a:buNone/>
              <a:defRPr/>
            </a:pPr>
            <a:r>
              <a:rPr lang="fa-IR" sz="2800" smtClean="0">
                <a:cs typeface="B Lotus" pitchFamily="2" charset="-78"/>
              </a:rPr>
              <a:t>  چنانچه داده ها به صورت واژه (ونه به صورت ارقام )به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توصيف واقعيتها بپردازند،آنها را داده هاي كيفي مي نامند.</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اين نوع داده ها براي توصيف وتشريح شرايط محيطي يك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پديده بكار مي رود.به كمك اين داده ها مي توان درباره روابط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ميان متغيرها وعمق ساختار آنها به تدوين فرضيه پرداخت </a:t>
            </a:r>
          </a:p>
          <a:p>
            <a:pPr algn="r" eaLnBrk="1" hangingPunct="1">
              <a:buFont typeface="Wingdings" pitchFamily="2" charset="2"/>
              <a:buNone/>
              <a:defRPr/>
            </a:pPr>
            <a:endParaRPr lang="fa-IR" sz="2800" smtClean="0">
              <a:cs typeface="B Lotus" pitchFamily="2" charset="-78"/>
            </a:endParaRPr>
          </a:p>
          <a:p>
            <a:pPr algn="r" eaLnBrk="1" hangingPunct="1">
              <a:buFont typeface="Wingdings" pitchFamily="2" charset="2"/>
              <a:buNone/>
              <a:defRPr/>
            </a:pPr>
            <a:r>
              <a:rPr lang="fa-IR" sz="2800" smtClean="0">
                <a:cs typeface="B Lotus" pitchFamily="2" charset="-78"/>
              </a:rPr>
              <a:t>وسرانجام نظريه پردازي كرد.</a:t>
            </a:r>
            <a:endParaRPr lang="en-US" sz="2800" smtClean="0">
              <a:cs typeface="B Lotus" pitchFamily="2" charset="-78"/>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457200" y="277813"/>
            <a:ext cx="8229600" cy="919162"/>
          </a:xfrm>
        </p:spPr>
        <p:txBody>
          <a:bodyPr/>
          <a:lstStyle/>
          <a:p>
            <a:pPr eaLnBrk="1" hangingPunct="1">
              <a:defRPr/>
            </a:pPr>
            <a:r>
              <a:rPr lang="fa-IR" sz="4000" smtClean="0">
                <a:cs typeface="B Lotus" pitchFamily="2" charset="-78"/>
              </a:rPr>
              <a:t>تنظيم و تحليل داده هاي كيفي مستلزم انجام </a:t>
            </a:r>
            <a:br>
              <a:rPr lang="fa-IR" sz="4000" smtClean="0">
                <a:cs typeface="B Lotus" pitchFamily="2" charset="-78"/>
              </a:rPr>
            </a:br>
            <a:r>
              <a:rPr lang="fa-IR" sz="4000" smtClean="0">
                <a:cs typeface="B Lotus" pitchFamily="2" charset="-78"/>
              </a:rPr>
              <a:t>فعاليت هاي زير است :</a:t>
            </a:r>
            <a:endParaRPr lang="en-US" sz="4000" smtClean="0">
              <a:cs typeface="B Lotus" pitchFamily="2" charset="-78"/>
            </a:endParaRPr>
          </a:p>
        </p:txBody>
      </p:sp>
      <p:sp>
        <p:nvSpPr>
          <p:cNvPr id="529411" name="Rectangle 3"/>
          <p:cNvSpPr>
            <a:spLocks noGrp="1" noChangeArrowheads="1"/>
          </p:cNvSpPr>
          <p:nvPr>
            <p:ph idx="1"/>
          </p:nvPr>
        </p:nvSpPr>
        <p:spPr>
          <a:xfrm>
            <a:off x="457200" y="1412875"/>
            <a:ext cx="8229600" cy="4713288"/>
          </a:xfrm>
        </p:spPr>
        <p:txBody>
          <a:bodyPr/>
          <a:lstStyle/>
          <a:p>
            <a:pPr algn="r" rtl="1" eaLnBrk="1" hangingPunct="1">
              <a:buFont typeface="Wingdings" pitchFamily="2" charset="2"/>
              <a:buNone/>
              <a:defRPr/>
            </a:pPr>
            <a:r>
              <a:rPr lang="fa-IR" smtClean="0">
                <a:cs typeface="B Lotus" pitchFamily="2" charset="-78"/>
              </a:rPr>
              <a:t> الف - تلخيص داده ها:</a:t>
            </a:r>
          </a:p>
          <a:p>
            <a:pPr algn="r" rtl="1" eaLnBrk="1" hangingPunct="1">
              <a:buFont typeface="Wingdings" pitchFamily="2" charset="2"/>
              <a:buNone/>
              <a:defRPr/>
            </a:pPr>
            <a:r>
              <a:rPr lang="fa-IR" smtClean="0">
                <a:cs typeface="B Lotus" pitchFamily="2" charset="-78"/>
              </a:rPr>
              <a:t>   منظور انتخاب ،تمركز،تنظيم وتبديل داده ها به صورتي خلاصه تر است.</a:t>
            </a:r>
          </a:p>
          <a:p>
            <a:pPr algn="r" rtl="1" eaLnBrk="1" hangingPunct="1">
              <a:buFont typeface="Wingdings" pitchFamily="2" charset="2"/>
              <a:buNone/>
              <a:defRPr/>
            </a:pPr>
            <a:r>
              <a:rPr lang="fa-IR" smtClean="0">
                <a:cs typeface="B Lotus" pitchFamily="2" charset="-78"/>
              </a:rPr>
              <a:t> ب </a:t>
            </a:r>
            <a:r>
              <a:rPr lang="ar-SA" smtClean="0">
                <a:cs typeface="B Lotus" pitchFamily="2" charset="-78"/>
              </a:rPr>
              <a:t>–</a:t>
            </a:r>
            <a:r>
              <a:rPr lang="fa-IR" smtClean="0">
                <a:cs typeface="B Lotus" pitchFamily="2" charset="-78"/>
              </a:rPr>
              <a:t> عرضه داده ها:</a:t>
            </a:r>
          </a:p>
          <a:p>
            <a:pPr algn="r" rtl="1" eaLnBrk="1" hangingPunct="1">
              <a:buFont typeface="Wingdings" pitchFamily="2" charset="2"/>
              <a:buNone/>
              <a:defRPr/>
            </a:pPr>
            <a:r>
              <a:rPr lang="fa-IR" smtClean="0">
                <a:cs typeface="B Lotus" pitchFamily="2" charset="-78"/>
              </a:rPr>
              <a:t>   منظور ظاهر ساختن مجموعه اي سازمان يافته از داده  هااست به طوري كه به كمك آنها بتوان نتيجه گيري به </a:t>
            </a:r>
          </a:p>
          <a:p>
            <a:pPr algn="r" rtl="1" eaLnBrk="1" hangingPunct="1">
              <a:buFont typeface="Wingdings" pitchFamily="2" charset="2"/>
              <a:buNone/>
              <a:defRPr/>
            </a:pPr>
            <a:r>
              <a:rPr lang="fa-IR" smtClean="0">
                <a:cs typeface="B Lotus" pitchFamily="2" charset="-78"/>
              </a:rPr>
              <a:t>  عمل آورد.</a:t>
            </a:r>
            <a:endParaRPr lang="en-US" smtClean="0">
              <a:cs typeface="B Lotus" pitchFamily="2" charset="-78"/>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pPr eaLnBrk="1" hangingPunct="1">
              <a:defRPr/>
            </a:pPr>
            <a:r>
              <a:rPr lang="fa-IR" sz="4000" smtClean="0">
                <a:cs typeface="B Lotus" pitchFamily="2" charset="-78"/>
              </a:rPr>
              <a:t>داده هاي كيفي را مي توان به يكي از حالتهاي زيردرماتريس نمايش داد:</a:t>
            </a:r>
            <a:endParaRPr lang="en-US" sz="4000" smtClean="0">
              <a:cs typeface="B Lotus" pitchFamily="2" charset="-78"/>
            </a:endParaRPr>
          </a:p>
        </p:txBody>
      </p:sp>
      <p:sp>
        <p:nvSpPr>
          <p:cNvPr id="530435" name="Rectangle 3"/>
          <p:cNvSpPr>
            <a:spLocks noGrp="1" noChangeArrowheads="1"/>
          </p:cNvSpPr>
          <p:nvPr>
            <p:ph idx="1"/>
          </p:nvPr>
        </p:nvSpPr>
        <p:spPr/>
        <p:txBody>
          <a:bodyPr/>
          <a:lstStyle/>
          <a:p>
            <a:pPr algn="r" eaLnBrk="1" hangingPunct="1">
              <a:lnSpc>
                <a:spcPct val="90000"/>
              </a:lnSpc>
              <a:buFont typeface="Wingdings" pitchFamily="2" charset="2"/>
              <a:buNone/>
              <a:defRPr/>
            </a:pPr>
            <a:r>
              <a:rPr lang="fa-IR" smtClean="0">
                <a:cs typeface="B Lotus" pitchFamily="2" charset="-78"/>
              </a:rPr>
              <a:t> 1- توصيفي يا تشريحي</a:t>
            </a:r>
          </a:p>
          <a:p>
            <a:pPr algn="r" eaLnBrk="1" hangingPunct="1">
              <a:lnSpc>
                <a:spcPct val="90000"/>
              </a:lnSpc>
              <a:buFont typeface="Wingdings" pitchFamily="2" charset="2"/>
              <a:buNone/>
              <a:defRPr/>
            </a:pPr>
            <a:r>
              <a:rPr lang="fa-IR" smtClean="0">
                <a:cs typeface="B Lotus" pitchFamily="2" charset="-78"/>
              </a:rPr>
              <a:t> 2- تك موردي يا چند موردي </a:t>
            </a:r>
          </a:p>
          <a:p>
            <a:pPr algn="r" eaLnBrk="1" hangingPunct="1">
              <a:lnSpc>
                <a:spcPct val="90000"/>
              </a:lnSpc>
              <a:buFont typeface="Wingdings" pitchFamily="2" charset="2"/>
              <a:buNone/>
              <a:defRPr/>
            </a:pPr>
            <a:r>
              <a:rPr lang="fa-IR" smtClean="0">
                <a:cs typeface="B Lotus" pitchFamily="2" charset="-78"/>
              </a:rPr>
              <a:t> 3- ترتيبي يا غير ترتيبي</a:t>
            </a:r>
          </a:p>
          <a:p>
            <a:pPr algn="r" eaLnBrk="1" hangingPunct="1">
              <a:lnSpc>
                <a:spcPct val="90000"/>
              </a:lnSpc>
              <a:buFont typeface="Wingdings" pitchFamily="2" charset="2"/>
              <a:buNone/>
              <a:defRPr/>
            </a:pPr>
            <a:r>
              <a:rPr lang="fa-IR" smtClean="0">
                <a:cs typeface="B Lotus" pitchFamily="2" charset="-78"/>
              </a:rPr>
              <a:t> 4- با توجه به زمان يا بدون توجه به زمان</a:t>
            </a:r>
          </a:p>
          <a:p>
            <a:pPr algn="r" eaLnBrk="1" hangingPunct="1">
              <a:lnSpc>
                <a:spcPct val="90000"/>
              </a:lnSpc>
              <a:buFont typeface="Wingdings" pitchFamily="2" charset="2"/>
              <a:buNone/>
              <a:defRPr/>
            </a:pPr>
            <a:r>
              <a:rPr lang="fa-IR" smtClean="0">
                <a:cs typeface="B Lotus" pitchFamily="2" charset="-78"/>
              </a:rPr>
              <a:t> 5- برحسب متغيرها</a:t>
            </a:r>
          </a:p>
          <a:p>
            <a:pPr algn="r" eaLnBrk="1" hangingPunct="1">
              <a:lnSpc>
                <a:spcPct val="90000"/>
              </a:lnSpc>
              <a:buFont typeface="Wingdings" pitchFamily="2" charset="2"/>
              <a:buNone/>
              <a:defRPr/>
            </a:pPr>
            <a:r>
              <a:rPr lang="fa-IR" smtClean="0">
                <a:cs typeface="B Lotus" pitchFamily="2" charset="-78"/>
              </a:rPr>
              <a:t> 6- دومتغيري ياچند متغيري</a:t>
            </a:r>
          </a:p>
          <a:p>
            <a:pPr algn="r" eaLnBrk="1" hangingPunct="1">
              <a:lnSpc>
                <a:spcPct val="90000"/>
              </a:lnSpc>
              <a:buFont typeface="Wingdings" pitchFamily="2" charset="2"/>
              <a:buNone/>
              <a:defRPr/>
            </a:pPr>
            <a:r>
              <a:rPr lang="fa-IR" smtClean="0">
                <a:cs typeface="B Lotus" pitchFamily="2" charset="-78"/>
              </a:rPr>
              <a:t> 7- درايه ماتريس(شامل نقل قول مستقيم ،مطالب اخذ شده از يادداشت هاي پژوهشگردرموقع گردآوري داده ها....)</a:t>
            </a:r>
            <a:endParaRPr lang="en-US" smtClean="0">
              <a:cs typeface="B Lotus" pitchFamily="2" charset="-78"/>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title"/>
          </p:nvPr>
        </p:nvSpPr>
        <p:spPr>
          <a:xfrm>
            <a:off x="457200" y="277813"/>
            <a:ext cx="8229600" cy="776287"/>
          </a:xfrm>
        </p:spPr>
        <p:txBody>
          <a:bodyPr/>
          <a:lstStyle/>
          <a:p>
            <a:pPr eaLnBrk="1" hangingPunct="1">
              <a:defRPr/>
            </a:pPr>
            <a:r>
              <a:rPr lang="fa-IR" smtClean="0">
                <a:cs typeface="B Lotus" pitchFamily="2" charset="-78"/>
              </a:rPr>
              <a:t>روشهايي براي رسيدگي به ارزشهاي مفقوده</a:t>
            </a:r>
            <a:endParaRPr lang="en-US" smtClean="0">
              <a:cs typeface="B Lotus" pitchFamily="2" charset="-78"/>
            </a:endParaRPr>
          </a:p>
        </p:txBody>
      </p:sp>
      <p:sp>
        <p:nvSpPr>
          <p:cNvPr id="531459" name="Rectangle 3"/>
          <p:cNvSpPr>
            <a:spLocks noGrp="1" noChangeArrowheads="1"/>
          </p:cNvSpPr>
          <p:nvPr>
            <p:ph idx="1"/>
          </p:nvPr>
        </p:nvSpPr>
        <p:spPr>
          <a:xfrm>
            <a:off x="457200" y="1196975"/>
            <a:ext cx="8229600" cy="4929188"/>
          </a:xfrm>
        </p:spPr>
        <p:txBody>
          <a:bodyPr/>
          <a:lstStyle/>
          <a:p>
            <a:pPr algn="r" eaLnBrk="1" hangingPunct="1">
              <a:buFont typeface="Wingdings" pitchFamily="2" charset="2"/>
              <a:buNone/>
              <a:defRPr/>
            </a:pPr>
            <a:r>
              <a:rPr lang="fa-IR" smtClean="0">
                <a:cs typeface="B Lotus" pitchFamily="2" charset="-78"/>
              </a:rPr>
              <a:t>   هنگام تصميم گيري درباره انتخاب روش به نكات زير توجه كنيد:    </a:t>
            </a:r>
          </a:p>
          <a:p>
            <a:pPr algn="r" eaLnBrk="1" hangingPunct="1">
              <a:buFont typeface="Wingdings" pitchFamily="2" charset="2"/>
              <a:buNone/>
              <a:defRPr/>
            </a:pPr>
            <a:r>
              <a:rPr lang="fa-IR" smtClean="0">
                <a:cs typeface="B Lotus" pitchFamily="2" charset="-78"/>
              </a:rPr>
              <a:t>1- سعي كنيد مفقود شدن موارد وداده ها را به حداقل برسانيد.</a:t>
            </a:r>
          </a:p>
          <a:p>
            <a:pPr algn="r" eaLnBrk="1" hangingPunct="1">
              <a:buFont typeface="Wingdings" pitchFamily="2" charset="2"/>
              <a:buNone/>
              <a:defRPr/>
            </a:pPr>
            <a:r>
              <a:rPr lang="fa-IR" smtClean="0">
                <a:cs typeface="B Lotus" pitchFamily="2" charset="-78"/>
              </a:rPr>
              <a:t>2-ازتحريف واريانس وهمبستگي هاي موجود درنمونه بپرهيزيد. </a:t>
            </a:r>
          </a:p>
          <a:p>
            <a:pPr algn="r" eaLnBrk="1" hangingPunct="1">
              <a:buFont typeface="Wingdings" pitchFamily="2" charset="2"/>
              <a:buNone/>
              <a:defRPr/>
            </a:pPr>
            <a:r>
              <a:rPr lang="fa-IR" smtClean="0">
                <a:cs typeface="B Lotus" pitchFamily="2" charset="-78"/>
              </a:rPr>
              <a:t>3- درجهت ساده كردن هرچه بيشتركوشش كنيد.</a:t>
            </a:r>
            <a:endParaRPr lang="en-US" smtClean="0">
              <a:cs typeface="B Lotus" pitchFamily="2" charset="-7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fa-IR" smtClean="0">
                <a:cs typeface="B Lotus" pitchFamily="2" charset="-78"/>
              </a:rPr>
              <a:t>6-3-تعريف چيست ؟</a:t>
            </a:r>
            <a:endParaRPr lang="en-US" smtClean="0">
              <a:cs typeface="B Lotus" pitchFamily="2" charset="-78"/>
            </a:endParaRPr>
          </a:p>
        </p:txBody>
      </p:sp>
      <p:sp>
        <p:nvSpPr>
          <p:cNvPr id="368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براي بررسي وآزمايش گزاره ها،چاره اي نيست جز اينكه متغيرهاي آنها براي تمام كساني كه با آن سر و كار دارند داراي يك مفهوم ، معني و تعبير باشد.اين “مشخص كردن “ را تعرف مي گويندكه طي آن معني وفضاي مفهوم يك واژه بوسيله صفاتي مشخص وبر مبناي قواعدي خاص معين  مي گردد.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p:txBody>
          <a:bodyPr/>
          <a:lstStyle/>
          <a:p>
            <a:pPr eaLnBrk="1" hangingPunct="1">
              <a:defRPr/>
            </a:pPr>
            <a:r>
              <a:rPr lang="fa-IR" smtClean="0">
                <a:cs typeface="B Lotus" pitchFamily="2" charset="-78"/>
              </a:rPr>
              <a:t>فصل ششم</a:t>
            </a:r>
            <a:endParaRPr lang="en-US" smtClean="0">
              <a:cs typeface="B Lotus" pitchFamily="2" charset="-78"/>
            </a:endParaRPr>
          </a:p>
        </p:txBody>
      </p:sp>
      <p:sp>
        <p:nvSpPr>
          <p:cNvPr id="552963" name="Rectangle 3"/>
          <p:cNvSpPr>
            <a:spLocks noGrp="1" noChangeArrowheads="1"/>
          </p:cNvSpPr>
          <p:nvPr>
            <p:ph idx="1"/>
          </p:nvPr>
        </p:nvSpPr>
        <p:spPr/>
        <p:txBody>
          <a:bodyPr/>
          <a:lstStyle/>
          <a:p>
            <a:pPr algn="ctr" rtl="1" eaLnBrk="1" hangingPunct="1">
              <a:buFont typeface="Wingdings" pitchFamily="2" charset="2"/>
              <a:buNone/>
              <a:defRPr/>
            </a:pPr>
            <a:r>
              <a:rPr lang="fa-IR" sz="4800" smtClean="0">
                <a:cs typeface="B Lotus" pitchFamily="2" charset="-78"/>
              </a:rPr>
              <a:t>خلاصه تحقيق وپيشنهادها</a:t>
            </a:r>
            <a:endParaRPr lang="en-US" sz="4800" smtClean="0">
              <a:cs typeface="B Lotus" pitchFamily="2" charset="-78"/>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ChangeArrowheads="1"/>
          </p:cNvSpPr>
          <p:nvPr>
            <p:ph type="title"/>
          </p:nvPr>
        </p:nvSpPr>
        <p:spPr/>
        <p:txBody>
          <a:bodyPr/>
          <a:lstStyle/>
          <a:p>
            <a:pPr eaLnBrk="1" hangingPunct="1">
              <a:defRPr/>
            </a:pPr>
            <a:r>
              <a:rPr lang="fa-IR" smtClean="0">
                <a:cs typeface="B Lotus" pitchFamily="2" charset="-78"/>
              </a:rPr>
              <a:t>ويژگي هاي يك خلاصه خوب</a:t>
            </a:r>
            <a:endParaRPr lang="en-US" smtClean="0">
              <a:cs typeface="B Lotus" pitchFamily="2" charset="-78"/>
            </a:endParaRPr>
          </a:p>
        </p:txBody>
      </p:sp>
      <p:sp>
        <p:nvSpPr>
          <p:cNvPr id="535555" name="Rectangle 3"/>
          <p:cNvSpPr>
            <a:spLocks noGrp="1" noChangeArrowheads="1"/>
          </p:cNvSpPr>
          <p:nvPr>
            <p:ph idx="1"/>
          </p:nvPr>
        </p:nvSpPr>
        <p:spPr/>
        <p:txBody>
          <a:bodyPr/>
          <a:lstStyle/>
          <a:p>
            <a:pPr algn="r" rtl="1" eaLnBrk="1" hangingPunct="1">
              <a:lnSpc>
                <a:spcPct val="90000"/>
              </a:lnSpc>
              <a:defRPr/>
            </a:pPr>
            <a:r>
              <a:rPr lang="fa-IR" sz="2800" smtClean="0">
                <a:cs typeface="B Lotus" pitchFamily="2" charset="-78"/>
              </a:rPr>
              <a:t> ذكر مطالبي كه براي خوانندگان اهميت دارد</a:t>
            </a:r>
          </a:p>
          <a:p>
            <a:pPr algn="r" rtl="1" eaLnBrk="1" hangingPunct="1">
              <a:lnSpc>
                <a:spcPct val="90000"/>
              </a:lnSpc>
              <a:defRPr/>
            </a:pPr>
            <a:r>
              <a:rPr lang="fa-IR" sz="2800" smtClean="0">
                <a:cs typeface="B Lotus" pitchFamily="2" charset="-78"/>
              </a:rPr>
              <a:t>كم حجم بودن </a:t>
            </a:r>
          </a:p>
          <a:p>
            <a:pPr algn="r" rtl="1" eaLnBrk="1" hangingPunct="1">
              <a:lnSpc>
                <a:spcPct val="90000"/>
              </a:lnSpc>
              <a:defRPr/>
            </a:pPr>
            <a:r>
              <a:rPr lang="fa-IR" sz="2800" smtClean="0">
                <a:cs typeface="B Lotus" pitchFamily="2" charset="-78"/>
              </a:rPr>
              <a:t>تاكيدبرنكات تازه كه خواننده را بيشتر با پژوهشگر وديدگاه هاي او آشنا مي سازد</a:t>
            </a:r>
          </a:p>
          <a:p>
            <a:pPr algn="r" rtl="1" eaLnBrk="1" hangingPunct="1">
              <a:lnSpc>
                <a:spcPct val="90000"/>
              </a:lnSpc>
              <a:defRPr/>
            </a:pPr>
            <a:r>
              <a:rPr lang="fa-IR" sz="2800" smtClean="0">
                <a:cs typeface="B Lotus" pitchFamily="2" charset="-78"/>
              </a:rPr>
              <a:t>تاكيد برابعاد جذاب پايان نامه ،به گونه اي كه خواننده را به مطالعه كل پايان نامه تشويق كند</a:t>
            </a:r>
          </a:p>
          <a:p>
            <a:pPr algn="r" rtl="1" eaLnBrk="1" hangingPunct="1">
              <a:lnSpc>
                <a:spcPct val="90000"/>
              </a:lnSpc>
              <a:defRPr/>
            </a:pPr>
            <a:r>
              <a:rPr lang="fa-IR" sz="2800" smtClean="0">
                <a:cs typeface="B Lotus" pitchFamily="2" charset="-78"/>
              </a:rPr>
              <a:t>نبايد به نام ساده سازي ،دقت لازم اعمال نشود</a:t>
            </a:r>
          </a:p>
          <a:p>
            <a:pPr algn="r" rtl="1" eaLnBrk="1" hangingPunct="1">
              <a:lnSpc>
                <a:spcPct val="90000"/>
              </a:lnSpc>
              <a:defRPr/>
            </a:pPr>
            <a:r>
              <a:rPr lang="fa-IR" sz="2800" smtClean="0">
                <a:cs typeface="B Lotus" pitchFamily="2" charset="-78"/>
              </a:rPr>
              <a:t>بانثري سليس وروان نگاشته شود</a:t>
            </a:r>
          </a:p>
          <a:p>
            <a:pPr algn="r" rtl="1" eaLnBrk="1" hangingPunct="1">
              <a:lnSpc>
                <a:spcPct val="90000"/>
              </a:lnSpc>
              <a:defRPr/>
            </a:pPr>
            <a:r>
              <a:rPr lang="fa-IR" sz="2800" smtClean="0">
                <a:cs typeface="B Lotus" pitchFamily="2" charset="-78"/>
              </a:rPr>
              <a:t>جامعيت ،به گونه اي كه تمام ابعاد مهم پايان نامه درچكيده پوشش داده شود</a:t>
            </a:r>
            <a:endParaRPr lang="en-US" sz="2800" smtClean="0">
              <a:cs typeface="B Lotus" pitchFamily="2" charset="-78"/>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a:xfrm>
            <a:off x="457200" y="277813"/>
            <a:ext cx="8229600" cy="414337"/>
          </a:xfrm>
        </p:spPr>
        <p:txBody>
          <a:bodyPr/>
          <a:lstStyle/>
          <a:p>
            <a:pPr eaLnBrk="1" hangingPunct="1">
              <a:defRPr/>
            </a:pPr>
            <a:endParaRPr lang="en-US" sz="4000" smtClean="0">
              <a:cs typeface="B Lotus" pitchFamily="2" charset="-78"/>
            </a:endParaRPr>
          </a:p>
        </p:txBody>
      </p:sp>
      <p:sp>
        <p:nvSpPr>
          <p:cNvPr id="553987" name="Rectangle 3"/>
          <p:cNvSpPr>
            <a:spLocks noGrp="1" noChangeArrowheads="1"/>
          </p:cNvSpPr>
          <p:nvPr>
            <p:ph idx="1"/>
          </p:nvPr>
        </p:nvSpPr>
        <p:spPr>
          <a:xfrm>
            <a:off x="457200" y="620713"/>
            <a:ext cx="8229600" cy="5976937"/>
          </a:xfrm>
        </p:spPr>
        <p:txBody>
          <a:bodyPr/>
          <a:lstStyle/>
          <a:p>
            <a:pPr algn="r" eaLnBrk="1" hangingPunct="1">
              <a:buFont typeface="Wingdings" pitchFamily="2" charset="2"/>
              <a:buNone/>
              <a:defRPr/>
            </a:pPr>
            <a:r>
              <a:rPr lang="fa-IR" sz="5400" smtClean="0">
                <a:cs typeface="B Lotus" pitchFamily="2" charset="-78"/>
              </a:rPr>
              <a:t>   </a:t>
            </a:r>
            <a:r>
              <a:rPr lang="fa-IR" sz="6000" smtClean="0">
                <a:cs typeface="B Lotus" pitchFamily="2" charset="-78"/>
              </a:rPr>
              <a:t>شيوه هاي پانويسي </a:t>
            </a:r>
          </a:p>
          <a:p>
            <a:pPr algn="r" eaLnBrk="1" hangingPunct="1">
              <a:buFont typeface="Wingdings" pitchFamily="2" charset="2"/>
              <a:buNone/>
              <a:defRPr/>
            </a:pPr>
            <a:r>
              <a:rPr lang="fa-IR" sz="6000" smtClean="0">
                <a:cs typeface="B Lotus" pitchFamily="2" charset="-78"/>
              </a:rPr>
              <a:t>                  وكتاب شناسي</a:t>
            </a:r>
            <a:endParaRPr lang="en-US" sz="6000" smtClean="0">
              <a:cs typeface="B Lotus" pitchFamily="2" charset="-78"/>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2" name="Rectangle 4"/>
          <p:cNvSpPr>
            <a:spLocks noGrp="1" noChangeArrowheads="1"/>
          </p:cNvSpPr>
          <p:nvPr>
            <p:ph type="ctrTitle" sz="quarter"/>
          </p:nvPr>
        </p:nvSpPr>
        <p:spPr>
          <a:xfrm>
            <a:off x="684213" y="476250"/>
            <a:ext cx="7772400" cy="1008063"/>
          </a:xfrm>
        </p:spPr>
        <p:txBody>
          <a:bodyPr/>
          <a:lstStyle/>
          <a:p>
            <a:pPr eaLnBrk="1" hangingPunct="1">
              <a:defRPr/>
            </a:pPr>
            <a:r>
              <a:rPr lang="ar-SA" sz="4800" smtClean="0">
                <a:cs typeface="B Lotus" pitchFamily="2" charset="-78"/>
              </a:rPr>
              <a:t>به طور كلي منابع تحقيق به دو دسته زير تقسيم مي شوند:</a:t>
            </a:r>
            <a:endParaRPr lang="en-US" sz="4800" smtClean="0">
              <a:cs typeface="B Lotus" pitchFamily="2" charset="-78"/>
            </a:endParaRPr>
          </a:p>
        </p:txBody>
      </p:sp>
      <p:sp>
        <p:nvSpPr>
          <p:cNvPr id="462853" name="Rectangle 5"/>
          <p:cNvSpPr>
            <a:spLocks noGrp="1" noChangeArrowheads="1"/>
          </p:cNvSpPr>
          <p:nvPr>
            <p:ph type="subTitle" sz="quarter" idx="1"/>
          </p:nvPr>
        </p:nvSpPr>
        <p:spPr>
          <a:xfrm>
            <a:off x="539750" y="1268413"/>
            <a:ext cx="8353425" cy="5400675"/>
          </a:xfrm>
        </p:spPr>
        <p:txBody>
          <a:bodyPr/>
          <a:lstStyle/>
          <a:p>
            <a:pPr algn="r" eaLnBrk="1" hangingPunct="1">
              <a:lnSpc>
                <a:spcPct val="80000"/>
              </a:lnSpc>
              <a:defRPr/>
            </a:pPr>
            <a:r>
              <a:rPr lang="ar-SA" sz="2800" b="1" smtClean="0">
                <a:cs typeface="B Lotus" pitchFamily="2" charset="-78"/>
              </a:rPr>
              <a:t>منابع دست اول:</a:t>
            </a:r>
            <a:endParaRPr lang="fa-IR" sz="2800" smtClean="0">
              <a:cs typeface="B Lotus" pitchFamily="2" charset="-78"/>
            </a:endParaRPr>
          </a:p>
          <a:p>
            <a:pPr algn="r" eaLnBrk="1" hangingPunct="1">
              <a:lnSpc>
                <a:spcPct val="80000"/>
              </a:lnSpc>
              <a:defRPr/>
            </a:pPr>
            <a:r>
              <a:rPr lang="ar-SA" sz="2800" smtClean="0">
                <a:cs typeface="B Lotus" pitchFamily="2" charset="-78"/>
              </a:rPr>
              <a:t>عبارتند از اصل اثر، نوشته، سند، رخداد يا فيلمي كه محقق آنرا به طور مستقيم مطالعه و به عنوان شاهد عيني ملا</a:t>
            </a:r>
            <a:r>
              <a:rPr lang="fa-IR" sz="2800" smtClean="0">
                <a:cs typeface="B Lotus" pitchFamily="2" charset="-78"/>
              </a:rPr>
              <a:t> </a:t>
            </a:r>
            <a:r>
              <a:rPr lang="ar-SA" sz="2800" smtClean="0">
                <a:cs typeface="B Lotus" pitchFamily="2" charset="-78"/>
              </a:rPr>
              <a:t>حظه مي نمايد و يا آزمايش و تجربه اي است كه شخص پژوهشگر آنرا انجام داده باشد.</a:t>
            </a:r>
            <a:endParaRPr lang="fa-IR" sz="2800" smtClean="0">
              <a:cs typeface="B Lotus" pitchFamily="2" charset="-78"/>
            </a:endParaRPr>
          </a:p>
          <a:p>
            <a:pPr algn="r" eaLnBrk="1" hangingPunct="1">
              <a:lnSpc>
                <a:spcPct val="80000"/>
              </a:lnSpc>
              <a:defRPr/>
            </a:pPr>
            <a:r>
              <a:rPr lang="ar-SA" sz="2800" smtClean="0">
                <a:cs typeface="B Lotus" pitchFamily="2" charset="-78"/>
              </a:rPr>
              <a:t>(منابع يا رساله اي كه شرح اين آزمايش يا تجربه را ار</a:t>
            </a:r>
            <a:r>
              <a:rPr lang="fa-IR" sz="2800" smtClean="0">
                <a:cs typeface="B Lotus" pitchFamily="2" charset="-78"/>
              </a:rPr>
              <a:t>ا</a:t>
            </a:r>
            <a:r>
              <a:rPr lang="ar-SA" sz="2800" smtClean="0">
                <a:cs typeface="B Lotus" pitchFamily="2" charset="-78"/>
              </a:rPr>
              <a:t>ئه كند نيز جزء منابع دست اول است).</a:t>
            </a:r>
            <a:endParaRPr lang="fa-IR" sz="2800" b="1" smtClean="0">
              <a:cs typeface="B Lotus" pitchFamily="2" charset="-78"/>
            </a:endParaRPr>
          </a:p>
          <a:p>
            <a:pPr algn="r" eaLnBrk="1" hangingPunct="1">
              <a:lnSpc>
                <a:spcPct val="80000"/>
              </a:lnSpc>
              <a:defRPr/>
            </a:pPr>
            <a:r>
              <a:rPr lang="ar-SA" sz="2800" b="1" smtClean="0">
                <a:cs typeface="B Lotus" pitchFamily="2" charset="-78"/>
              </a:rPr>
              <a:t>منابع دست دوم:</a:t>
            </a:r>
            <a:endParaRPr lang="fa-IR" sz="2800" smtClean="0">
              <a:cs typeface="B Lotus" pitchFamily="2" charset="-78"/>
            </a:endParaRPr>
          </a:p>
          <a:p>
            <a:pPr algn="r" eaLnBrk="1" hangingPunct="1">
              <a:lnSpc>
                <a:spcPct val="80000"/>
              </a:lnSpc>
              <a:defRPr/>
            </a:pPr>
            <a:r>
              <a:rPr lang="ar-SA" sz="2800" smtClean="0">
                <a:cs typeface="B Lotus" pitchFamily="2" charset="-78"/>
              </a:rPr>
              <a:t>عبارتند از نوشته ها، نقدها، تفسيرها، گزارشات و بحثهايي كه منتقدان، تفسيرگران، محققان و ديگر اهل فن دربارة منابع دست اول نوشته باشند.</a:t>
            </a:r>
            <a:endParaRPr lang="fa-IR" sz="2800" smtClean="0">
              <a:cs typeface="B Lotus" pitchFamily="2" charset="-78"/>
            </a:endParaRPr>
          </a:p>
          <a:p>
            <a:pPr algn="r" eaLnBrk="1" hangingPunct="1">
              <a:lnSpc>
                <a:spcPct val="80000"/>
              </a:lnSpc>
              <a:defRPr/>
            </a:pPr>
            <a:r>
              <a:rPr lang="ar-SA" sz="2800" smtClean="0">
                <a:cs typeface="B Lotus" pitchFamily="2" charset="-78"/>
              </a:rPr>
              <a:t>پژوهشگران بايد كوشش كنند حتي المقدور منابع دست اول را در متن خود قرار دهند و هميشه منابع دست دوم را به عنوان شاهد مدعاي خود (براي نفي يا اثبات مدعا) در نوشته ها بياورند</a:t>
            </a:r>
            <a:r>
              <a:rPr lang="fa-IR" sz="2800" smtClean="0">
                <a:cs typeface="B Lotus" pitchFamily="2" charset="-78"/>
              </a:rPr>
              <a:t> .</a:t>
            </a:r>
            <a:r>
              <a:rPr lang="ar-SA"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ChangeArrowheads="1"/>
          </p:cNvSpPr>
          <p:nvPr>
            <p:ph type="ctrTitle" sz="quarter"/>
          </p:nvPr>
        </p:nvSpPr>
        <p:spPr>
          <a:xfrm>
            <a:off x="684213" y="188913"/>
            <a:ext cx="7772400" cy="576262"/>
          </a:xfrm>
        </p:spPr>
        <p:txBody>
          <a:bodyPr/>
          <a:lstStyle/>
          <a:p>
            <a:pPr eaLnBrk="1" hangingPunct="1">
              <a:defRPr/>
            </a:pPr>
            <a:r>
              <a:rPr lang="fa-IR" sz="4800" smtClean="0">
                <a:cs typeface="B Lotus" pitchFamily="2" charset="-78"/>
              </a:rPr>
              <a:t>مستند سازي تحقيق</a:t>
            </a:r>
            <a:endParaRPr lang="en-US" sz="4800" smtClean="0">
              <a:cs typeface="B Lotus" pitchFamily="2" charset="-78"/>
            </a:endParaRPr>
          </a:p>
        </p:txBody>
      </p:sp>
      <p:sp>
        <p:nvSpPr>
          <p:cNvPr id="463877" name="Rectangle 5"/>
          <p:cNvSpPr>
            <a:spLocks noGrp="1" noChangeArrowheads="1"/>
          </p:cNvSpPr>
          <p:nvPr>
            <p:ph type="subTitle" sz="quarter" idx="1"/>
          </p:nvPr>
        </p:nvSpPr>
        <p:spPr>
          <a:xfrm>
            <a:off x="539750" y="692150"/>
            <a:ext cx="8208963" cy="6165850"/>
          </a:xfrm>
        </p:spPr>
        <p:txBody>
          <a:bodyPr/>
          <a:lstStyle/>
          <a:p>
            <a:pPr algn="r" eaLnBrk="1" hangingPunct="1">
              <a:lnSpc>
                <a:spcPct val="80000"/>
              </a:lnSpc>
              <a:defRPr/>
            </a:pPr>
            <a:r>
              <a:rPr lang="ar-SA" sz="2400" smtClean="0">
                <a:cs typeface="B Lotus" pitchFamily="2" charset="-78"/>
              </a:rPr>
              <a:t>ارزش يك متن تحقيقي، به عوامل متعددي وابسته است. در ميان اين عوامل، مستندسازي، تعدد منابع، جديد بودن، ارتباط با موضوع و اعتبار مطالب برگرفته شده از منابع، از اهميت زيادي برخوردار است.</a:t>
            </a:r>
            <a:endParaRPr lang="fa-IR" sz="2400" smtClean="0">
              <a:cs typeface="B Lotus" pitchFamily="2" charset="-78"/>
            </a:endParaRPr>
          </a:p>
          <a:p>
            <a:pPr algn="r" eaLnBrk="1" hangingPunct="1">
              <a:lnSpc>
                <a:spcPct val="80000"/>
              </a:lnSpc>
              <a:defRPr/>
            </a:pPr>
            <a:endParaRPr lang="fa-IR" sz="2400" smtClean="0">
              <a:cs typeface="B Lotus" pitchFamily="2" charset="-78"/>
            </a:endParaRPr>
          </a:p>
          <a:p>
            <a:pPr algn="r" eaLnBrk="1" hangingPunct="1">
              <a:lnSpc>
                <a:spcPct val="80000"/>
              </a:lnSpc>
              <a:defRPr/>
            </a:pPr>
            <a:r>
              <a:rPr lang="ar-SA" sz="2400" smtClean="0">
                <a:cs typeface="B Lotus" pitchFamily="2" charset="-78"/>
              </a:rPr>
              <a:t>مستندسازي تحقيق با دو روش عمده و مكمل هم، صورت مي پذيرد:</a:t>
            </a:r>
            <a:endParaRPr lang="fa-IR" sz="2400" smtClean="0">
              <a:cs typeface="B Lotus" pitchFamily="2" charset="-78"/>
            </a:endParaRPr>
          </a:p>
          <a:p>
            <a:pPr algn="r" eaLnBrk="1" hangingPunct="1">
              <a:lnSpc>
                <a:spcPct val="80000"/>
              </a:lnSpc>
              <a:defRPr/>
            </a:pPr>
            <a:r>
              <a:rPr lang="fa-IR" sz="2400" smtClean="0">
                <a:cs typeface="B Lotus" pitchFamily="2" charset="-78"/>
              </a:rPr>
              <a:t>الف </a:t>
            </a:r>
            <a:r>
              <a:rPr lang="ar-SA" sz="2400" smtClean="0">
                <a:cs typeface="B Lotus" pitchFamily="2" charset="-78"/>
              </a:rPr>
              <a:t>–</a:t>
            </a:r>
            <a:r>
              <a:rPr lang="fa-IR" sz="2400" smtClean="0">
                <a:cs typeface="B Lotus" pitchFamily="2" charset="-78"/>
              </a:rPr>
              <a:t> پانويسي </a:t>
            </a:r>
            <a:r>
              <a:rPr lang="ar-SA" sz="2400" smtClean="0">
                <a:cs typeface="B Lotus" pitchFamily="2" charset="-78"/>
              </a:rPr>
              <a:t>در پايين صفحه و يا آدرس دهي در متن ..........</a:t>
            </a:r>
            <a:endParaRPr lang="fa-IR" sz="2400" smtClean="0">
              <a:cs typeface="B Lotus" pitchFamily="2" charset="-78"/>
            </a:endParaRPr>
          </a:p>
          <a:p>
            <a:pPr algn="r" eaLnBrk="1" hangingPunct="1">
              <a:lnSpc>
                <a:spcPct val="80000"/>
              </a:lnSpc>
              <a:defRPr/>
            </a:pPr>
            <a:r>
              <a:rPr lang="ar-SA" sz="2400" smtClean="0">
                <a:cs typeface="B Lotus" pitchFamily="2" charset="-78"/>
              </a:rPr>
              <a:t>ب ـ تهيه كتابنامه</a:t>
            </a:r>
            <a:r>
              <a:rPr lang="fa-IR" sz="2400" smtClean="0">
                <a:cs typeface="B Lotus" pitchFamily="2" charset="-78"/>
              </a:rPr>
              <a:t> </a:t>
            </a:r>
            <a:r>
              <a:rPr lang="ar-SA" sz="2400" smtClean="0">
                <a:cs typeface="B Lotus" pitchFamily="2" charset="-78"/>
              </a:rPr>
              <a:t>در پايان هر فصل (بخش) و يا انتهاي گزارش (كتاب/پايان نامه)</a:t>
            </a:r>
            <a:r>
              <a:rPr lang="fa-IR" sz="2400" smtClean="0">
                <a:cs typeface="B Lotus" pitchFamily="2" charset="-78"/>
              </a:rPr>
              <a:t> </a:t>
            </a:r>
            <a:endParaRPr lang="en-US" sz="2400" smtClean="0">
              <a:cs typeface="B Lotus" pitchFamily="2" charset="-78"/>
            </a:endParaRPr>
          </a:p>
          <a:p>
            <a:pPr algn="r" eaLnBrk="1" hangingPunct="1">
              <a:lnSpc>
                <a:spcPct val="80000"/>
              </a:lnSpc>
              <a:defRPr/>
            </a:pPr>
            <a:endParaRPr lang="fa-IR" sz="2400" smtClean="0">
              <a:cs typeface="B Lotus" pitchFamily="2" charset="-78"/>
            </a:endParaRPr>
          </a:p>
          <a:p>
            <a:pPr algn="r" eaLnBrk="1" hangingPunct="1">
              <a:lnSpc>
                <a:spcPct val="80000"/>
              </a:lnSpc>
              <a:defRPr/>
            </a:pPr>
            <a:r>
              <a:rPr lang="fa-IR" sz="2400" smtClean="0">
                <a:cs typeface="B Lotus" pitchFamily="2" charset="-78"/>
              </a:rPr>
              <a:t> </a:t>
            </a:r>
            <a:r>
              <a:rPr lang="ar-SA" sz="2400" smtClean="0">
                <a:cs typeface="B Lotus" pitchFamily="2" charset="-78"/>
              </a:rPr>
              <a:t>پيداست اين دو با هم رابطه مستقيمي دارند و هر چه در نگارش آنها دقت بيشتري </a:t>
            </a:r>
            <a:r>
              <a:rPr lang="fa-IR" sz="2400" smtClean="0">
                <a:cs typeface="B Lotus" pitchFamily="2" charset="-78"/>
              </a:rPr>
              <a:t> </a:t>
            </a:r>
            <a:r>
              <a:rPr lang="ar-SA" sz="2400" smtClean="0">
                <a:cs typeface="B Lotus" pitchFamily="2" charset="-78"/>
              </a:rPr>
              <a:t>اعمال شود، بيانگر امانت داري پژوهشگر و حفظ روح تحقيق بوده و دست يابي به مطالعه براي مطالعه كنندگان پايان نامه آسان تر خواهد بود</a:t>
            </a:r>
            <a:r>
              <a:rPr lang="fa-IR" sz="2400" smtClean="0">
                <a:cs typeface="B Lotus" pitchFamily="2" charset="-78"/>
              </a:rPr>
              <a:t>.</a:t>
            </a:r>
          </a:p>
          <a:p>
            <a:pPr algn="r" eaLnBrk="1" hangingPunct="1">
              <a:lnSpc>
                <a:spcPct val="80000"/>
              </a:lnSpc>
              <a:defRPr/>
            </a:pPr>
            <a:r>
              <a:rPr lang="en-US" sz="2400" smtClean="0">
                <a:cs typeface="B Lotus" pitchFamily="2" charset="-78"/>
              </a:rPr>
              <a:t> </a:t>
            </a:r>
            <a:br>
              <a:rPr lang="en-US" sz="2400" smtClean="0">
                <a:cs typeface="B Lotus" pitchFamily="2" charset="-78"/>
              </a:rPr>
            </a:br>
            <a:r>
              <a:rPr lang="ar-SA" sz="2400" smtClean="0">
                <a:cs typeface="B Lotus" pitchFamily="2" charset="-78"/>
              </a:rPr>
              <a:t> پانويسي غير از ذكر منبع، موارد كاربرد ديگري نيز د</a:t>
            </a:r>
            <a:r>
              <a:rPr lang="fa-IR" sz="2400" smtClean="0">
                <a:cs typeface="B Lotus" pitchFamily="2" charset="-78"/>
              </a:rPr>
              <a:t>ا</a:t>
            </a:r>
            <a:r>
              <a:rPr lang="ar-SA" sz="2400" smtClean="0">
                <a:cs typeface="B Lotus" pitchFamily="2" charset="-78"/>
              </a:rPr>
              <a:t>رد از جمله:</a:t>
            </a:r>
          </a:p>
          <a:p>
            <a:pPr algn="r" eaLnBrk="1" hangingPunct="1">
              <a:lnSpc>
                <a:spcPct val="80000"/>
              </a:lnSpc>
              <a:defRPr/>
            </a:pPr>
            <a:r>
              <a:rPr lang="ar-SA" sz="2400" smtClean="0">
                <a:cs typeface="B Lotus" pitchFamily="2" charset="-78"/>
              </a:rPr>
              <a:t>1 ـ توضيح واژه ها و اصطلاحات دشوار  2 ـ ضبط اسمهاي خاص يا اصطلاحات علمي به زبان اصلي،   3 ـ آوردن مطالب و توضيحاتي كه براي برخي از خوانندگان لازم و مفيد است، ولي آوردن آن در متن موجب تضيع وقت خوانندگان و آشفتگي و گسيختن متن مي شود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ctrTitle" sz="quarter"/>
          </p:nvPr>
        </p:nvSpPr>
        <p:spPr>
          <a:xfrm>
            <a:off x="827088" y="260350"/>
            <a:ext cx="7772400" cy="647700"/>
          </a:xfrm>
        </p:spPr>
        <p:txBody>
          <a:bodyPr/>
          <a:lstStyle/>
          <a:p>
            <a:pPr eaLnBrk="1" hangingPunct="1">
              <a:defRPr/>
            </a:pPr>
            <a:r>
              <a:rPr lang="ar-SA" sz="4800" b="1" smtClean="0">
                <a:cs typeface="B Lotus" pitchFamily="2" charset="-78"/>
              </a:rPr>
              <a:t>انواع پانويسي و آدرس دهي در متن :</a:t>
            </a:r>
            <a:endParaRPr lang="en-US" sz="4800" b="1" smtClean="0">
              <a:cs typeface="B Lotus" pitchFamily="2" charset="-78"/>
            </a:endParaRPr>
          </a:p>
        </p:txBody>
      </p:sp>
      <p:sp>
        <p:nvSpPr>
          <p:cNvPr id="464900" name="Rectangle 4"/>
          <p:cNvSpPr>
            <a:spLocks noGrp="1" noChangeArrowheads="1"/>
          </p:cNvSpPr>
          <p:nvPr>
            <p:ph type="subTitle" sz="quarter" idx="1"/>
          </p:nvPr>
        </p:nvSpPr>
        <p:spPr>
          <a:xfrm>
            <a:off x="827088" y="908050"/>
            <a:ext cx="7993062" cy="5761038"/>
          </a:xfrm>
        </p:spPr>
        <p:txBody>
          <a:bodyPr/>
          <a:lstStyle/>
          <a:p>
            <a:pPr algn="r" eaLnBrk="1" hangingPunct="1">
              <a:lnSpc>
                <a:spcPct val="80000"/>
              </a:lnSpc>
              <a:defRPr/>
            </a:pPr>
            <a:r>
              <a:rPr lang="ar-SA" sz="2000" b="1" smtClean="0">
                <a:cs typeface="B Lotus" pitchFamily="2" charset="-78"/>
              </a:rPr>
              <a:t>1 ـ پانويسي به زبان فارسي</a:t>
            </a:r>
            <a:endParaRPr lang="fa-IR" sz="2000" smtClean="0">
              <a:cs typeface="B Lotus" pitchFamily="2" charset="-78"/>
            </a:endParaRPr>
          </a:p>
          <a:p>
            <a:pPr algn="r" eaLnBrk="1" hangingPunct="1">
              <a:lnSpc>
                <a:spcPct val="80000"/>
              </a:lnSpc>
              <a:defRPr/>
            </a:pPr>
            <a:r>
              <a:rPr lang="ar-SA" sz="2000" smtClean="0">
                <a:cs typeface="B Lotus" pitchFamily="2" charset="-78"/>
              </a:rPr>
              <a:t>محقق در اين حالت شماره اي در كنار قسمت نقل (استفاده) شده </a:t>
            </a:r>
            <a:r>
              <a:rPr lang="fa-IR" sz="2000" smtClean="0">
                <a:cs typeface="B Lotus" pitchFamily="2" charset="-78"/>
              </a:rPr>
              <a:t>،</a:t>
            </a:r>
            <a:r>
              <a:rPr lang="ar-SA" sz="2000" smtClean="0">
                <a:cs typeface="B Lotus" pitchFamily="2" charset="-78"/>
              </a:rPr>
              <a:t>خواننده را براي آشنايي با منبع اصلي به پاورقي همان صفحه ارجاع مي دهد و در پايين صفحه براساس فرمولهاي كلي كه در</a:t>
            </a:r>
            <a:r>
              <a:rPr lang="fa-IR" sz="2000" smtClean="0">
                <a:cs typeface="B Lotus" pitchFamily="2" charset="-78"/>
              </a:rPr>
              <a:t>  </a:t>
            </a:r>
            <a:r>
              <a:rPr lang="ar-SA" sz="2000" smtClean="0">
                <a:cs typeface="B Lotus" pitchFamily="2" charset="-78"/>
              </a:rPr>
              <a:t>پي مي آيد عمل مي كنند.</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1/1 ـ كتاب با يك نويسنده</a:t>
            </a:r>
            <a:r>
              <a:rPr lang="fa-IR" sz="2000" smtClean="0">
                <a:cs typeface="B Lotus" pitchFamily="2" charset="-78"/>
              </a:rPr>
              <a:t>:  </a:t>
            </a:r>
          </a:p>
          <a:p>
            <a:pPr algn="r" eaLnBrk="1" hangingPunct="1">
              <a:lnSpc>
                <a:spcPct val="80000"/>
              </a:lnSpc>
              <a:defRPr/>
            </a:pPr>
            <a:r>
              <a:rPr lang="ar-SA" sz="2000" smtClean="0">
                <a:cs typeface="B Lotus" pitchFamily="2" charset="-78"/>
              </a:rPr>
              <a:t>نام كوچك، نام خانوادگي نويسنده «عنوان كتاب» نام مترجم، ناشر، محل نشر، تاريخ انتشار، نوبت چاپ، نوبت چاپ، شماره جلد، شماره صفحه (صفحات)</a:t>
            </a:r>
            <a:endParaRPr lang="fa-IR" sz="2000" smtClean="0">
              <a:cs typeface="B Lotus" pitchFamily="2" charset="-78"/>
            </a:endParaRPr>
          </a:p>
          <a:p>
            <a:pPr algn="r" eaLnBrk="1" hangingPunct="1">
              <a:lnSpc>
                <a:spcPct val="80000"/>
              </a:lnSpc>
              <a:defRPr/>
            </a:pPr>
            <a:r>
              <a:rPr lang="ar-SA" sz="2000" smtClean="0">
                <a:cs typeface="B Lotus" pitchFamily="2" charset="-78"/>
              </a:rPr>
              <a:t>مثال:</a:t>
            </a:r>
            <a:endParaRPr lang="fa-IR" sz="2000" smtClean="0">
              <a:cs typeface="B Lotus" pitchFamily="2" charset="-78"/>
            </a:endParaRPr>
          </a:p>
          <a:p>
            <a:pPr algn="r" eaLnBrk="1" hangingPunct="1">
              <a:lnSpc>
                <a:spcPct val="80000"/>
              </a:lnSpc>
              <a:defRPr/>
            </a:pPr>
            <a:r>
              <a:rPr lang="ar-SA" sz="2000" smtClean="0">
                <a:cs typeface="B Lotus" pitchFamily="2" charset="-78"/>
              </a:rPr>
              <a:t>تامس. س، كوهن «ساختار انقلابي علمي» احمد آرام، سروش، تهران، 1369، چ اول، ص 45 (يا ص 49ـ45)</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2/1 ـ كتاب با بيش از سه نويسنده</a:t>
            </a:r>
            <a:r>
              <a:rPr lang="fa-IR" sz="2000" smtClean="0">
                <a:cs typeface="B Lotus" pitchFamily="2" charset="-78"/>
              </a:rPr>
              <a:t>:</a:t>
            </a:r>
          </a:p>
          <a:p>
            <a:pPr algn="r" eaLnBrk="1" hangingPunct="1">
              <a:lnSpc>
                <a:spcPct val="80000"/>
              </a:lnSpc>
              <a:defRPr/>
            </a:pPr>
            <a:r>
              <a:rPr lang="ar-SA" sz="2000" smtClean="0">
                <a:cs typeface="B Lotus" pitchFamily="2" charset="-78"/>
              </a:rPr>
              <a:t>در اين حالت نام يكي از نويسندگان ذكر شده سپس نوشته مي شود: </a:t>
            </a:r>
            <a:r>
              <a:rPr lang="ar-SA" sz="2000" b="1" smtClean="0">
                <a:cs typeface="B Lotus" pitchFamily="2" charset="-78"/>
              </a:rPr>
              <a:t>و ديگران و</a:t>
            </a:r>
            <a:r>
              <a:rPr lang="ar-SA" sz="2000" smtClean="0">
                <a:cs typeface="B Lotus" pitchFamily="2" charset="-78"/>
              </a:rPr>
              <a:t> در دنباله براساس فرمول بالا عمل مي شود. </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3/1 ـ مقاله از روزنامه يا مجله تخصصي</a:t>
            </a:r>
            <a:endParaRPr lang="fa-IR" sz="2000" smtClean="0">
              <a:cs typeface="B Lotus" pitchFamily="2" charset="-78"/>
            </a:endParaRPr>
          </a:p>
          <a:p>
            <a:pPr algn="r" eaLnBrk="1" hangingPunct="1">
              <a:lnSpc>
                <a:spcPct val="80000"/>
              </a:lnSpc>
              <a:defRPr/>
            </a:pPr>
            <a:r>
              <a:rPr lang="ar-SA" sz="2000" smtClean="0">
                <a:cs typeface="B Lotus" pitchFamily="2" charset="-78"/>
              </a:rPr>
              <a:t>نام كوچك، نام خانوادگي نويسنده </a:t>
            </a:r>
            <a:r>
              <a:rPr lang="ar-SA" sz="2000" b="1" smtClean="0">
                <a:cs typeface="B Lotus" pitchFamily="2" charset="-78"/>
              </a:rPr>
              <a:t>«نام مقاله»</a:t>
            </a:r>
            <a:r>
              <a:rPr lang="ar-SA" sz="2000" smtClean="0">
                <a:cs typeface="B Lotus" pitchFamily="2" charset="-78"/>
              </a:rPr>
              <a:t> نام مجله، ناشر، سال مجموعه انتشار، شماره مسلسل (تك شماره)، تاريخ انتشار، صفحه (صفحات)</a:t>
            </a:r>
            <a:endParaRPr lang="en-US" sz="2000" smtClean="0">
              <a:cs typeface="B Lotus" pitchFamily="2" charset="-78"/>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ctrTitle" sz="quarter"/>
          </p:nvPr>
        </p:nvSpPr>
        <p:spPr>
          <a:xfrm>
            <a:off x="900113" y="260350"/>
            <a:ext cx="7772400" cy="73025"/>
          </a:xfrm>
        </p:spPr>
        <p:txBody>
          <a:bodyPr/>
          <a:lstStyle/>
          <a:p>
            <a:pPr eaLnBrk="1" hangingPunct="1">
              <a:defRPr/>
            </a:pPr>
            <a:endParaRPr lang="en-US" sz="4800" smtClean="0">
              <a:cs typeface="B Lotus" pitchFamily="2" charset="-78"/>
            </a:endParaRPr>
          </a:p>
        </p:txBody>
      </p:sp>
      <p:pic>
        <p:nvPicPr>
          <p:cNvPr id="358403" name="Picture 6" descr="1"/>
          <p:cNvPicPr>
            <a:picLocks noGrp="1" noChangeAspect="1" noChangeArrowheads="1"/>
          </p:cNvPicPr>
          <p:nvPr>
            <p:ph type="subTitle" sz="quarter" idx="1"/>
          </p:nvPr>
        </p:nvPicPr>
        <p:blipFill>
          <a:blip r:embed="rId2">
            <a:grayscl/>
          </a:blip>
          <a:srcRect/>
          <a:stretch>
            <a:fillRect/>
          </a:stretch>
        </p:blipFill>
        <p:spPr>
          <a:xfrm>
            <a:off x="611188" y="333375"/>
            <a:ext cx="8064500" cy="6524625"/>
          </a:xfrm>
          <a:noFill/>
        </p:spPr>
      </p:pic>
    </p:spTree>
  </p:cSld>
  <p:clrMapOvr>
    <a:masterClrMapping/>
  </p:clrMapOvr>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8" name="Rectangle 4"/>
          <p:cNvSpPr>
            <a:spLocks noGrp="1" noChangeArrowheads="1"/>
          </p:cNvSpPr>
          <p:nvPr>
            <p:ph type="ctrTitle" sz="quarter"/>
          </p:nvPr>
        </p:nvSpPr>
        <p:spPr>
          <a:xfrm>
            <a:off x="685800" y="0"/>
            <a:ext cx="7772400" cy="69850"/>
          </a:xfrm>
        </p:spPr>
        <p:txBody>
          <a:bodyPr/>
          <a:lstStyle/>
          <a:p>
            <a:pPr eaLnBrk="1" hangingPunct="1">
              <a:defRPr/>
            </a:pPr>
            <a:endParaRPr lang="en-US" sz="4800" smtClean="0">
              <a:cs typeface="B Lotus" pitchFamily="2" charset="-78"/>
            </a:endParaRPr>
          </a:p>
        </p:txBody>
      </p:sp>
      <p:pic>
        <p:nvPicPr>
          <p:cNvPr id="359427" name="Picture 6" descr="2"/>
          <p:cNvPicPr>
            <a:picLocks noGrp="1" noChangeAspect="1" noChangeArrowheads="1"/>
          </p:cNvPicPr>
          <p:nvPr>
            <p:ph type="subTitle" sz="quarter" idx="1"/>
          </p:nvPr>
        </p:nvPicPr>
        <p:blipFill>
          <a:blip r:embed="rId2"/>
          <a:srcRect/>
          <a:stretch>
            <a:fillRect/>
          </a:stretch>
        </p:blipFill>
        <p:spPr>
          <a:xfrm>
            <a:off x="539750" y="260350"/>
            <a:ext cx="8135938" cy="6597650"/>
          </a:xfrm>
          <a:noFill/>
        </p:spPr>
      </p:pic>
    </p:spTree>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2" name="Rectangle 4"/>
          <p:cNvSpPr>
            <a:spLocks noGrp="1" noChangeArrowheads="1"/>
          </p:cNvSpPr>
          <p:nvPr>
            <p:ph type="ctrTitle" sz="quarter"/>
          </p:nvPr>
        </p:nvSpPr>
        <p:spPr>
          <a:xfrm>
            <a:off x="684213" y="333375"/>
            <a:ext cx="7772400" cy="1150938"/>
          </a:xfrm>
        </p:spPr>
        <p:txBody>
          <a:bodyPr/>
          <a:lstStyle/>
          <a:p>
            <a:pPr eaLnBrk="1" hangingPunct="1">
              <a:defRPr/>
            </a:pPr>
            <a:r>
              <a:rPr lang="ar-SA" sz="4800" b="1" smtClean="0">
                <a:cs typeface="B Lotus" pitchFamily="2" charset="-78"/>
              </a:rPr>
              <a:t>شيوه هاي پانويسي جديد و معمول (در زبان فارسي و خارجي):</a:t>
            </a:r>
            <a:endParaRPr lang="en-US" sz="4800" b="1" smtClean="0">
              <a:cs typeface="B Lotus" pitchFamily="2" charset="-78"/>
            </a:endParaRPr>
          </a:p>
        </p:txBody>
      </p:sp>
      <p:sp>
        <p:nvSpPr>
          <p:cNvPr id="467973" name="Rectangle 5"/>
          <p:cNvSpPr>
            <a:spLocks noGrp="1" noChangeArrowheads="1"/>
          </p:cNvSpPr>
          <p:nvPr>
            <p:ph type="subTitle" sz="quarter" idx="1"/>
          </p:nvPr>
        </p:nvSpPr>
        <p:spPr>
          <a:xfrm>
            <a:off x="611188" y="1628775"/>
            <a:ext cx="8281987" cy="5040313"/>
          </a:xfrm>
        </p:spPr>
        <p:txBody>
          <a:bodyPr/>
          <a:lstStyle/>
          <a:p>
            <a:pPr algn="r" eaLnBrk="1" hangingPunct="1">
              <a:lnSpc>
                <a:spcPct val="80000"/>
              </a:lnSpc>
              <a:defRPr/>
            </a:pPr>
            <a:r>
              <a:rPr lang="ar-SA" sz="2000" smtClean="0">
                <a:cs typeface="B Lotus" pitchFamily="2" charset="-78"/>
              </a:rPr>
              <a:t>در چند سال اخير روش آسانتري براي ارائه مآخذ در داخل متن (نه در پايين صفحه) متداول است. اين روش از تكرار و ا</a:t>
            </a:r>
            <a:r>
              <a:rPr lang="fa-IR" sz="2000" smtClean="0">
                <a:cs typeface="B Lotus" pitchFamily="2" charset="-78"/>
              </a:rPr>
              <a:t> </a:t>
            </a:r>
            <a:r>
              <a:rPr lang="ar-SA" sz="2000" smtClean="0">
                <a:cs typeface="B Lotus" pitchFamily="2" charset="-78"/>
              </a:rPr>
              <a:t>تلاف وقت كه د</a:t>
            </a:r>
            <a:r>
              <a:rPr lang="fa-IR" sz="2000" smtClean="0">
                <a:cs typeface="B Lotus" pitchFamily="2" charset="-78"/>
              </a:rPr>
              <a:t> </a:t>
            </a:r>
            <a:r>
              <a:rPr lang="ar-SA" sz="2000" smtClean="0">
                <a:cs typeface="B Lotus" pitchFamily="2" charset="-78"/>
              </a:rPr>
              <a:t>ر پانويسي و عيناً با اند</a:t>
            </a:r>
            <a:r>
              <a:rPr lang="fa-IR" sz="2000" smtClean="0">
                <a:cs typeface="B Lotus" pitchFamily="2" charset="-78"/>
              </a:rPr>
              <a:t> </a:t>
            </a:r>
            <a:r>
              <a:rPr lang="ar-SA" sz="2000" smtClean="0">
                <a:cs typeface="B Lotus" pitchFamily="2" charset="-78"/>
              </a:rPr>
              <a:t>كي تفاوت د</a:t>
            </a:r>
            <a:r>
              <a:rPr lang="fa-IR" sz="2000" smtClean="0">
                <a:cs typeface="B Lotus" pitchFamily="2" charset="-78"/>
              </a:rPr>
              <a:t> </a:t>
            </a:r>
            <a:r>
              <a:rPr lang="ar-SA" sz="2000" smtClean="0">
                <a:cs typeface="B Lotus" pitchFamily="2" charset="-78"/>
              </a:rPr>
              <a:t>ر كتابنامه جلوگيري </a:t>
            </a:r>
            <a:endParaRPr lang="fa-IR" sz="2000" smtClean="0">
              <a:cs typeface="B Lotus" pitchFamily="2" charset="-78"/>
            </a:endParaRPr>
          </a:p>
          <a:p>
            <a:pPr algn="r" eaLnBrk="1" hangingPunct="1">
              <a:lnSpc>
                <a:spcPct val="80000"/>
              </a:lnSpc>
              <a:defRPr/>
            </a:pPr>
            <a:r>
              <a:rPr lang="ar-SA" sz="2000" smtClean="0">
                <a:cs typeface="B Lotus" pitchFamily="2" charset="-78"/>
              </a:rPr>
              <a:t>مي كند. اين روش بصورت كلي زير است:</a:t>
            </a: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fa-IR" sz="2000" smtClean="0">
                <a:cs typeface="B Lotus" pitchFamily="2" charset="-78"/>
              </a:rPr>
              <a:t>«...............................................................................................»</a:t>
            </a:r>
          </a:p>
          <a:p>
            <a:pPr algn="r" eaLnBrk="1" hangingPunct="1">
              <a:lnSpc>
                <a:spcPct val="80000"/>
              </a:lnSpc>
              <a:defRPr/>
            </a:pPr>
            <a:endParaRPr lang="fa-IR" sz="2000" smtClean="0">
              <a:cs typeface="B Lotus" pitchFamily="2" charset="-78"/>
            </a:endParaRPr>
          </a:p>
          <a:p>
            <a:pPr algn="r" eaLnBrk="1" hangingPunct="1">
              <a:lnSpc>
                <a:spcPct val="80000"/>
              </a:lnSpc>
              <a:defRPr/>
            </a:pPr>
            <a:r>
              <a:rPr lang="ar-SA" sz="2000" smtClean="0">
                <a:cs typeface="B Lotus" pitchFamily="2" charset="-78"/>
              </a:rPr>
              <a:t>«.......نام خانوادگي نويسنده، سال چاپ، شماره صفحه</a:t>
            </a:r>
            <a:r>
              <a:rPr lang="fa-IR" sz="2000" smtClean="0">
                <a:cs typeface="B Lotus" pitchFamily="2" charset="-78"/>
              </a:rPr>
              <a:t> </a:t>
            </a:r>
            <a:r>
              <a:rPr lang="ar-SA" sz="2000" smtClean="0">
                <a:cs typeface="B Lotus" pitchFamily="2" charset="-78"/>
              </a:rPr>
              <a:t>»</a:t>
            </a:r>
            <a:endParaRPr lang="fa-IR" sz="2000" smtClean="0">
              <a:cs typeface="B Lotus" pitchFamily="2" charset="-78"/>
            </a:endParaRPr>
          </a:p>
          <a:p>
            <a:pPr algn="r" eaLnBrk="1" hangingPunct="1">
              <a:lnSpc>
                <a:spcPct val="80000"/>
              </a:lnSpc>
              <a:defRPr/>
            </a:pPr>
            <a:endParaRPr lang="fa-IR" sz="2000" b="1" smtClean="0">
              <a:cs typeface="B Lotus" pitchFamily="2" charset="-78"/>
            </a:endParaRPr>
          </a:p>
          <a:p>
            <a:pPr algn="r" eaLnBrk="1" hangingPunct="1">
              <a:lnSpc>
                <a:spcPct val="80000"/>
              </a:lnSpc>
              <a:defRPr/>
            </a:pPr>
            <a:r>
              <a:rPr lang="ar-SA" sz="2000" b="1" smtClean="0">
                <a:cs typeface="B Lotus" pitchFamily="2" charset="-78"/>
              </a:rPr>
              <a:t>مثال:</a:t>
            </a:r>
            <a:endParaRPr lang="fa-IR" sz="2000" i="1" smtClean="0">
              <a:cs typeface="B Lotus" pitchFamily="2" charset="-78"/>
            </a:endParaRPr>
          </a:p>
          <a:p>
            <a:pPr algn="r" eaLnBrk="1" hangingPunct="1">
              <a:lnSpc>
                <a:spcPct val="80000"/>
              </a:lnSpc>
              <a:defRPr/>
            </a:pPr>
            <a:r>
              <a:rPr lang="ar-SA" sz="2000" i="1" smtClean="0">
                <a:cs typeface="B Lotus" pitchFamily="2" charset="-78"/>
              </a:rPr>
              <a:t>«علم هنجاري</a:t>
            </a:r>
            <a:r>
              <a:rPr lang="fa-IR" sz="2000" i="1" smtClean="0">
                <a:cs typeface="B Lotus" pitchFamily="2" charset="-78"/>
              </a:rPr>
              <a:t> </a:t>
            </a:r>
            <a:r>
              <a:rPr lang="ar-SA" sz="2000" i="1" smtClean="0">
                <a:cs typeface="B Lotus" pitchFamily="2" charset="-78"/>
              </a:rPr>
              <a:t>، به معني پژوهشي </a:t>
            </a:r>
            <a:r>
              <a:rPr lang="fa-IR" sz="2000" i="1" smtClean="0">
                <a:cs typeface="B Lotus" pitchFamily="2" charset="-78"/>
              </a:rPr>
              <a:t> </a:t>
            </a:r>
            <a:r>
              <a:rPr lang="ar-SA" sz="2000" i="1" smtClean="0">
                <a:cs typeface="B Lotus" pitchFamily="2" charset="-78"/>
              </a:rPr>
              <a:t>است كه به صورتي مستحكم بر</a:t>
            </a:r>
            <a:endParaRPr lang="fa-IR" sz="2000" i="1" smtClean="0">
              <a:cs typeface="B Lotus" pitchFamily="2" charset="-78"/>
            </a:endParaRPr>
          </a:p>
          <a:p>
            <a:pPr algn="r" eaLnBrk="1" hangingPunct="1">
              <a:lnSpc>
                <a:spcPct val="80000"/>
              </a:lnSpc>
              <a:defRPr/>
            </a:pPr>
            <a:r>
              <a:rPr lang="fa-IR" sz="2000" i="1" smtClean="0">
                <a:cs typeface="B Lotus" pitchFamily="2" charset="-78"/>
              </a:rPr>
              <a:t> </a:t>
            </a:r>
            <a:r>
              <a:rPr lang="ar-SA" sz="2000" i="1" smtClean="0">
                <a:cs typeface="B Lotus" pitchFamily="2" charset="-78"/>
              </a:rPr>
              <a:t>ش</a:t>
            </a:r>
            <a:r>
              <a:rPr lang="fa-IR" sz="2000" i="1" smtClean="0">
                <a:cs typeface="B Lotus" pitchFamily="2" charset="-78"/>
              </a:rPr>
              <a:t>ا </a:t>
            </a:r>
            <a:r>
              <a:rPr lang="ar-SA" sz="2000" i="1" smtClean="0">
                <a:cs typeface="B Lotus" pitchFamily="2" charset="-78"/>
              </a:rPr>
              <a:t>لوده اي از يك يا چند د</a:t>
            </a:r>
            <a:r>
              <a:rPr lang="fa-IR" sz="2000" i="1" smtClean="0">
                <a:cs typeface="B Lotus" pitchFamily="2" charset="-78"/>
              </a:rPr>
              <a:t> </a:t>
            </a:r>
            <a:r>
              <a:rPr lang="ar-SA" sz="2000" i="1" smtClean="0">
                <a:cs typeface="B Lotus" pitchFamily="2" charset="-78"/>
              </a:rPr>
              <a:t>ستا</a:t>
            </a:r>
            <a:r>
              <a:rPr lang="fa-IR" sz="2000" i="1" smtClean="0">
                <a:cs typeface="B Lotus" pitchFamily="2" charset="-78"/>
              </a:rPr>
              <a:t> </a:t>
            </a:r>
            <a:r>
              <a:rPr lang="ar-SA" sz="2000" i="1" smtClean="0">
                <a:cs typeface="B Lotus" pitchFamily="2" charset="-78"/>
              </a:rPr>
              <a:t>ورد علمي بنا شده است و جامعه</a:t>
            </a:r>
            <a:endParaRPr lang="fa-IR" sz="2000" i="1" smtClean="0">
              <a:cs typeface="B Lotus" pitchFamily="2" charset="-78"/>
            </a:endParaRPr>
          </a:p>
          <a:p>
            <a:pPr algn="r" eaLnBrk="1" hangingPunct="1">
              <a:lnSpc>
                <a:spcPct val="80000"/>
              </a:lnSpc>
              <a:defRPr/>
            </a:pPr>
            <a:r>
              <a:rPr lang="ar-SA" sz="2000" i="1" smtClean="0">
                <a:cs typeface="B Lotus" pitchFamily="2" charset="-78"/>
              </a:rPr>
              <a:t>علمي خاص در مد</a:t>
            </a:r>
            <a:r>
              <a:rPr lang="fa-IR" sz="2000" i="1" smtClean="0">
                <a:cs typeface="B Lotus" pitchFamily="2" charset="-78"/>
              </a:rPr>
              <a:t> </a:t>
            </a:r>
            <a:r>
              <a:rPr lang="ar-SA" sz="2000" i="1" smtClean="0">
                <a:cs typeface="B Lotus" pitchFamily="2" charset="-78"/>
              </a:rPr>
              <a:t>تي از زمان به آن </a:t>
            </a:r>
            <a:r>
              <a:rPr lang="fa-IR" sz="2000" i="1" smtClean="0">
                <a:cs typeface="B Lotus" pitchFamily="2" charset="-78"/>
              </a:rPr>
              <a:t> </a:t>
            </a:r>
            <a:r>
              <a:rPr lang="ar-SA" sz="2000" i="1" smtClean="0">
                <a:cs typeface="B Lotus" pitchFamily="2" charset="-78"/>
              </a:rPr>
              <a:t>د</a:t>
            </a:r>
            <a:r>
              <a:rPr lang="fa-IR" sz="2000" i="1" smtClean="0">
                <a:cs typeface="B Lotus" pitchFamily="2" charset="-78"/>
              </a:rPr>
              <a:t> </a:t>
            </a:r>
            <a:r>
              <a:rPr lang="ar-SA" sz="2000" i="1" smtClean="0">
                <a:cs typeface="B Lotus" pitchFamily="2" charset="-78"/>
              </a:rPr>
              <a:t>ستا</a:t>
            </a:r>
            <a:r>
              <a:rPr lang="fa-IR" sz="2000" i="1" smtClean="0">
                <a:cs typeface="B Lotus" pitchFamily="2" charset="-78"/>
              </a:rPr>
              <a:t> </a:t>
            </a:r>
            <a:r>
              <a:rPr lang="ar-SA" sz="2000" i="1" smtClean="0">
                <a:cs typeface="B Lotus" pitchFamily="2" charset="-78"/>
              </a:rPr>
              <a:t>ورد</a:t>
            </a:r>
            <a:r>
              <a:rPr lang="fa-IR" sz="2000" i="1" smtClean="0">
                <a:cs typeface="B Lotus" pitchFamily="2" charset="-78"/>
              </a:rPr>
              <a:t> </a:t>
            </a:r>
            <a:r>
              <a:rPr lang="ar-SA" sz="2000" i="1" smtClean="0">
                <a:cs typeface="B Lotus" pitchFamily="2" charset="-78"/>
              </a:rPr>
              <a:t>ها معتقد است و</a:t>
            </a:r>
            <a:endParaRPr lang="fa-IR" sz="2000" i="1" smtClean="0">
              <a:cs typeface="B Lotus" pitchFamily="2" charset="-78"/>
            </a:endParaRPr>
          </a:p>
          <a:p>
            <a:pPr algn="r" eaLnBrk="1" hangingPunct="1">
              <a:lnSpc>
                <a:spcPct val="80000"/>
              </a:lnSpc>
              <a:defRPr/>
            </a:pPr>
            <a:r>
              <a:rPr lang="ar-SA" sz="2000" i="1" smtClean="0">
                <a:cs typeface="B Lotus" pitchFamily="2" charset="-78"/>
              </a:rPr>
              <a:t>آنها را اساس عمل آينده خود قرار مي دهد » (كوهن</a:t>
            </a:r>
            <a:r>
              <a:rPr lang="fa-IR" sz="2000" i="1" smtClean="0">
                <a:cs typeface="B Lotus" pitchFamily="2" charset="-78"/>
              </a:rPr>
              <a:t>،25،1369</a:t>
            </a:r>
            <a:r>
              <a:rPr lang="ar-SA" sz="2000" i="1" smtClean="0">
                <a:cs typeface="B Lotus" pitchFamily="2" charset="-78"/>
              </a:rPr>
              <a:t>)</a:t>
            </a:r>
            <a:endParaRPr lang="en-US" sz="2000" i="1" smtClean="0">
              <a:cs typeface="B Lotus" pitchFamily="2" charset="-78"/>
            </a:endParaRPr>
          </a:p>
        </p:txBody>
      </p:sp>
    </p:spTree>
  </p:cSld>
  <p:clrMapOvr>
    <a:masterClrMapping/>
  </p:clrMapOvr>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6" name="Rectangle 4"/>
          <p:cNvSpPr>
            <a:spLocks noGrp="1" noChangeArrowheads="1"/>
          </p:cNvSpPr>
          <p:nvPr>
            <p:ph type="ctrTitle" sz="quarter"/>
          </p:nvPr>
        </p:nvSpPr>
        <p:spPr>
          <a:xfrm>
            <a:off x="684213" y="476250"/>
            <a:ext cx="7772400" cy="73025"/>
          </a:xfrm>
        </p:spPr>
        <p:txBody>
          <a:bodyPr/>
          <a:lstStyle/>
          <a:p>
            <a:pPr eaLnBrk="1" hangingPunct="1">
              <a:defRPr/>
            </a:pPr>
            <a:endParaRPr lang="en-US" sz="4800" smtClean="0">
              <a:cs typeface="B Lotus" pitchFamily="2" charset="-78"/>
            </a:endParaRPr>
          </a:p>
        </p:txBody>
      </p:sp>
      <p:sp>
        <p:nvSpPr>
          <p:cNvPr id="468997" name="Rectangle 5"/>
          <p:cNvSpPr>
            <a:spLocks noGrp="1" noChangeArrowheads="1"/>
          </p:cNvSpPr>
          <p:nvPr>
            <p:ph type="subTitle" sz="quarter" idx="1"/>
          </p:nvPr>
        </p:nvSpPr>
        <p:spPr>
          <a:xfrm>
            <a:off x="827088" y="692150"/>
            <a:ext cx="7993062" cy="5737225"/>
          </a:xfrm>
        </p:spPr>
        <p:txBody>
          <a:bodyPr/>
          <a:lstStyle/>
          <a:p>
            <a:pPr algn="r" eaLnBrk="1" hangingPunct="1">
              <a:defRPr/>
            </a:pPr>
            <a:r>
              <a:rPr lang="ar-SA" b="1" smtClean="0">
                <a:cs typeface="B Lotus" pitchFamily="2" charset="-78"/>
              </a:rPr>
              <a:t>تذكر:</a:t>
            </a:r>
            <a:endParaRPr lang="fa-IR" smtClean="0">
              <a:cs typeface="B Lotus" pitchFamily="2" charset="-78"/>
            </a:endParaRPr>
          </a:p>
          <a:p>
            <a:pPr algn="r" eaLnBrk="1" hangingPunct="1">
              <a:defRPr/>
            </a:pPr>
            <a:r>
              <a:rPr lang="ar-SA" smtClean="0">
                <a:cs typeface="B Lotus" pitchFamily="2" charset="-78"/>
              </a:rPr>
              <a:t>در مواردي كه نقل قول مستقيم نبوده و نقل به مضمون شده است، از حروف ايتاليك و سياه تر استفاده نمي شود و تنها به ذكر نام نويسنده و سال بسنده مي شود و صفحه مشخصي هم قيد نمي گردد.</a:t>
            </a:r>
            <a:endParaRPr lang="fa-IR" smtClean="0">
              <a:cs typeface="B Lotus" pitchFamily="2" charset="-78"/>
            </a:endParaRPr>
          </a:p>
          <a:p>
            <a:pPr algn="r" eaLnBrk="1" hangingPunct="1">
              <a:defRPr/>
            </a:pPr>
            <a:r>
              <a:rPr lang="ar-SA" smtClean="0">
                <a:cs typeface="B Lotus" pitchFamily="2" charset="-78"/>
              </a:rPr>
              <a:t>هرگاه چند منبع از يك نويسنده داراي سال انتشار مشتركي باشند مي توان به گونه روبرو عمل كرد:</a:t>
            </a:r>
            <a:endParaRPr lang="fa-IR" smtClean="0">
              <a:cs typeface="B Lotus" pitchFamily="2" charset="-78"/>
            </a:endParaRPr>
          </a:p>
          <a:p>
            <a:pPr algn="r" eaLnBrk="1" hangingPunct="1">
              <a:defRPr/>
            </a:pPr>
            <a:r>
              <a:rPr lang="fa-IR" smtClean="0">
                <a:cs typeface="B Lotus" pitchFamily="2" charset="-78"/>
              </a:rPr>
              <a:t> ،1377 ،45)</a:t>
            </a:r>
            <a:r>
              <a:rPr lang="en-US" smtClean="0">
                <a:cs typeface="B Lotus" pitchFamily="2" charset="-78"/>
              </a:rPr>
              <a:t>X)</a:t>
            </a:r>
            <a:endParaRPr lang="fa-IR" smtClean="0">
              <a:cs typeface="B Lotus" pitchFamily="2" charset="-78"/>
            </a:endParaRPr>
          </a:p>
          <a:p>
            <a:pPr algn="r" eaLnBrk="1" hangingPunct="1">
              <a:defRPr/>
            </a:pPr>
            <a:r>
              <a:rPr lang="fa-IR" smtClean="0">
                <a:cs typeface="B Lotus" pitchFamily="2" charset="-78"/>
              </a:rPr>
              <a:t>،93،1377)</a:t>
            </a:r>
            <a:r>
              <a:rPr lang="en-US" smtClean="0">
                <a:cs typeface="B Lotus" pitchFamily="2" charset="-78"/>
              </a:rPr>
              <a:t>X)</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81075"/>
          </a:xfrm>
        </p:spPr>
        <p:txBody>
          <a:bodyPr/>
          <a:lstStyle/>
          <a:p>
            <a:pPr eaLnBrk="1" hangingPunct="1">
              <a:defRPr/>
            </a:pPr>
            <a:r>
              <a:rPr lang="fa-IR" smtClean="0">
                <a:cs typeface="B Lotus" pitchFamily="2" charset="-78"/>
              </a:rPr>
              <a:t>انواع تعريف</a:t>
            </a:r>
            <a:endParaRPr lang="en-US" smtClean="0">
              <a:cs typeface="B Lotus" pitchFamily="2" charset="-78"/>
            </a:endParaRPr>
          </a:p>
        </p:txBody>
      </p:sp>
      <p:sp>
        <p:nvSpPr>
          <p:cNvPr id="37891" name="Rectangle 3"/>
          <p:cNvSpPr>
            <a:spLocks noGrp="1" noChangeArrowheads="1"/>
          </p:cNvSpPr>
          <p:nvPr>
            <p:ph idx="1"/>
          </p:nvPr>
        </p:nvSpPr>
        <p:spPr>
          <a:xfrm>
            <a:off x="457200" y="908050"/>
            <a:ext cx="8229600" cy="5113338"/>
          </a:xfrm>
        </p:spPr>
        <p:txBody>
          <a:bodyPr/>
          <a:lstStyle/>
          <a:p>
            <a:pPr algn="r" rtl="1" eaLnBrk="1" hangingPunct="1">
              <a:lnSpc>
                <a:spcPct val="90000"/>
              </a:lnSpc>
              <a:buFont typeface="Wingdings" pitchFamily="2" charset="2"/>
              <a:buNone/>
              <a:defRPr/>
            </a:pPr>
            <a:r>
              <a:rPr lang="fa-IR" sz="2400" smtClean="0">
                <a:cs typeface="B Lotus" pitchFamily="2" charset="-78"/>
              </a:rPr>
              <a:t>1- تعريف مفهومي : </a:t>
            </a:r>
          </a:p>
          <a:p>
            <a:pPr algn="r" rtl="1" eaLnBrk="1" hangingPunct="1">
              <a:lnSpc>
                <a:spcPct val="90000"/>
              </a:lnSpc>
              <a:buFont typeface="Wingdings" pitchFamily="2" charset="2"/>
              <a:buNone/>
              <a:defRPr/>
            </a:pPr>
            <a:r>
              <a:rPr lang="fa-IR" sz="2400" smtClean="0">
                <a:cs typeface="B Lotus" pitchFamily="2" charset="-78"/>
              </a:rPr>
              <a:t>   تقريبا همان شرحهايي است كه معمولادرفرهنگ واژه ها آورده تعريف مي شود.</a:t>
            </a:r>
          </a:p>
          <a:p>
            <a:pPr algn="r" rtl="1" eaLnBrk="1" hangingPunct="1">
              <a:lnSpc>
                <a:spcPct val="90000"/>
              </a:lnSpc>
              <a:buFont typeface="Wingdings" pitchFamily="2" charset="2"/>
              <a:buNone/>
              <a:defRPr/>
            </a:pPr>
            <a:r>
              <a:rPr lang="fa-IR" sz="2400" smtClean="0">
                <a:cs typeface="B Lotus" pitchFamily="2" charset="-78"/>
              </a:rPr>
              <a:t>2- تعريف اسمي :</a:t>
            </a:r>
          </a:p>
          <a:p>
            <a:pPr algn="r" rtl="1" eaLnBrk="1" hangingPunct="1">
              <a:lnSpc>
                <a:spcPct val="90000"/>
              </a:lnSpc>
              <a:buFont typeface="Wingdings" pitchFamily="2" charset="2"/>
              <a:buNone/>
              <a:defRPr/>
            </a:pPr>
            <a:r>
              <a:rPr lang="fa-IR" sz="2400" smtClean="0">
                <a:cs typeface="B Lotus" pitchFamily="2" charset="-78"/>
              </a:rPr>
              <a:t>  چيزي را در باره واقعيت بيان نمي كنند، لذا نه درست هستند ونه غلط .</a:t>
            </a:r>
          </a:p>
          <a:p>
            <a:pPr algn="r" rtl="1" eaLnBrk="1" hangingPunct="1">
              <a:lnSpc>
                <a:spcPct val="90000"/>
              </a:lnSpc>
              <a:buFont typeface="Wingdings" pitchFamily="2" charset="2"/>
              <a:buNone/>
              <a:defRPr/>
            </a:pPr>
            <a:r>
              <a:rPr lang="fa-IR" sz="2400" smtClean="0">
                <a:cs typeface="B Lotus" pitchFamily="2" charset="-78"/>
              </a:rPr>
              <a:t>3- تعريف تحليلي :</a:t>
            </a:r>
          </a:p>
          <a:p>
            <a:pPr algn="r" rtl="1" eaLnBrk="1" hangingPunct="1">
              <a:lnSpc>
                <a:spcPct val="90000"/>
              </a:lnSpc>
              <a:buFont typeface="Wingdings" pitchFamily="2" charset="2"/>
              <a:buNone/>
              <a:defRPr/>
            </a:pPr>
            <a:r>
              <a:rPr lang="fa-IR" sz="2400" smtClean="0">
                <a:cs typeface="B Lotus" pitchFamily="2" charset="-78"/>
              </a:rPr>
              <a:t>   درباره واقعيت تعريف صحبت مي كند يعني يك واژه موردنظر در بين افراد يك جامعه داراي چه معني يا معاني مي باشد.</a:t>
            </a:r>
          </a:p>
          <a:p>
            <a:pPr algn="r" rtl="1" eaLnBrk="1" hangingPunct="1">
              <a:lnSpc>
                <a:spcPct val="90000"/>
              </a:lnSpc>
              <a:buFont typeface="Wingdings" pitchFamily="2" charset="2"/>
              <a:buNone/>
              <a:defRPr/>
            </a:pPr>
            <a:r>
              <a:rPr lang="fa-IR" sz="2400" smtClean="0">
                <a:cs typeface="B Lotus" pitchFamily="2" charset="-78"/>
              </a:rPr>
              <a:t>4- تعريف تجزيه اي:</a:t>
            </a:r>
          </a:p>
          <a:p>
            <a:pPr algn="r" rtl="1" eaLnBrk="1" hangingPunct="1">
              <a:lnSpc>
                <a:spcPct val="90000"/>
              </a:lnSpc>
              <a:buFont typeface="Wingdings" pitchFamily="2" charset="2"/>
              <a:buNone/>
              <a:defRPr/>
            </a:pPr>
            <a:r>
              <a:rPr lang="fa-IR" sz="2400" smtClean="0">
                <a:cs typeface="B Lotus" pitchFamily="2" charset="-78"/>
              </a:rPr>
              <a:t>   روشي نسبتا دقيق است كه واژه مورد نظر را بطور كاملا صريح ومشخصي محدود مي سازد تقريبا همه “سؤالات “ يك پرسشنامه ومفياس هاي سنجش گرايش تعاريف تجزيه اي هستند.</a:t>
            </a:r>
          </a:p>
        </p:txBody>
      </p:sp>
    </p:spTree>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20" name="Rectangle 4"/>
          <p:cNvSpPr>
            <a:spLocks noGrp="1" noChangeArrowheads="1"/>
          </p:cNvSpPr>
          <p:nvPr>
            <p:ph type="ctrTitle" sz="quarter"/>
          </p:nvPr>
        </p:nvSpPr>
        <p:spPr>
          <a:xfrm>
            <a:off x="611188" y="620713"/>
            <a:ext cx="7772400" cy="1008062"/>
          </a:xfrm>
        </p:spPr>
        <p:txBody>
          <a:bodyPr/>
          <a:lstStyle/>
          <a:p>
            <a:pPr eaLnBrk="1" hangingPunct="1">
              <a:defRPr/>
            </a:pPr>
            <a:r>
              <a:rPr lang="ar-SA" b="1" smtClean="0">
                <a:cs typeface="B Lotus" pitchFamily="2" charset="-78"/>
              </a:rPr>
              <a:t>كتاب</a:t>
            </a:r>
            <a:r>
              <a:rPr lang="fa-IR" b="1" smtClean="0">
                <a:cs typeface="B Lotus" pitchFamily="2" charset="-78"/>
              </a:rPr>
              <a:t> </a:t>
            </a:r>
            <a:r>
              <a:rPr lang="ar-SA" b="1" smtClean="0">
                <a:cs typeface="B Lotus" pitchFamily="2" charset="-78"/>
              </a:rPr>
              <a:t>شناسي (كتابنامه) بزبان فارسي :</a:t>
            </a:r>
            <a:endParaRPr lang="en-US" b="1" smtClean="0">
              <a:cs typeface="B Lotus" pitchFamily="2" charset="-78"/>
            </a:endParaRPr>
          </a:p>
        </p:txBody>
      </p:sp>
      <p:sp>
        <p:nvSpPr>
          <p:cNvPr id="470021" name="Rectangle 5"/>
          <p:cNvSpPr>
            <a:spLocks noGrp="1" noChangeArrowheads="1"/>
          </p:cNvSpPr>
          <p:nvPr>
            <p:ph type="subTitle" sz="quarter" idx="1"/>
          </p:nvPr>
        </p:nvSpPr>
        <p:spPr>
          <a:xfrm>
            <a:off x="0" y="1673225"/>
            <a:ext cx="8964613" cy="5184775"/>
          </a:xfrm>
        </p:spPr>
        <p:txBody>
          <a:bodyPr/>
          <a:lstStyle/>
          <a:p>
            <a:pPr algn="r" eaLnBrk="1" hangingPunct="1">
              <a:lnSpc>
                <a:spcPct val="80000"/>
              </a:lnSpc>
              <a:defRPr/>
            </a:pPr>
            <a:r>
              <a:rPr lang="ar-SA" sz="2800" smtClean="0">
                <a:cs typeface="B Lotus" pitchFamily="2" charset="-78"/>
              </a:rPr>
              <a:t>معمولاً در انتهاي هر فصل (بخش) يا پايان كتاب يا رساله تحصيلي، نام و مشخصات كامل منابع مورد استفاده (بدون ذكر شماره صفحه) در صفحاتي</a:t>
            </a:r>
            <a:endParaRPr lang="fa-IR" sz="2800" smtClean="0">
              <a:cs typeface="B Lotus" pitchFamily="2" charset="-78"/>
            </a:endParaRPr>
          </a:p>
          <a:p>
            <a:pPr algn="r" eaLnBrk="1" hangingPunct="1">
              <a:lnSpc>
                <a:spcPct val="80000"/>
              </a:lnSpc>
              <a:defRPr/>
            </a:pPr>
            <a:r>
              <a:rPr lang="ar-SA" sz="2800" smtClean="0">
                <a:cs typeface="B Lotus" pitchFamily="2" charset="-78"/>
              </a:rPr>
              <a:t> با حاشيه كوچكتر آورده مي شود و جاي نام كوچك و نام خانوادگي با فرمول پيشنهادي براي پانويسي بر عكس خواهد بود:</a:t>
            </a:r>
            <a:endParaRPr lang="fa-IR" sz="2800" smtClean="0">
              <a:cs typeface="B Lotus" pitchFamily="2" charset="-78"/>
            </a:endParaRPr>
          </a:p>
          <a:p>
            <a:pPr algn="r" eaLnBrk="1" hangingPunct="1">
              <a:lnSpc>
                <a:spcPct val="80000"/>
              </a:lnSpc>
              <a:defRPr/>
            </a:pPr>
            <a:r>
              <a:rPr lang="fa-IR" sz="2800" smtClean="0">
                <a:cs typeface="B Lotus" pitchFamily="2" charset="-78"/>
              </a:rPr>
              <a:t>...      </a:t>
            </a:r>
            <a:r>
              <a:rPr lang="ar-SA" sz="2800" smtClean="0">
                <a:cs typeface="B Lotus" pitchFamily="2" charset="-78"/>
              </a:rPr>
              <a:t>براي نشان دادن حذف قسمتي از يك نقل قول (استناد)، </a:t>
            </a:r>
            <a:r>
              <a:rPr lang="fa-IR" sz="2800" smtClean="0">
                <a:cs typeface="B Lotus" pitchFamily="2" charset="-78"/>
              </a:rPr>
              <a:t>                         عنوان </a:t>
            </a:r>
            <a:r>
              <a:rPr lang="ar-SA" sz="2800" smtClean="0">
                <a:cs typeface="B Lotus" pitchFamily="2" charset="-78"/>
              </a:rPr>
              <a:t>و غيره استفاده مي شود.</a:t>
            </a:r>
            <a:r>
              <a:rPr lang="fa-IR" sz="2800" smtClean="0">
                <a:cs typeface="B Lotus" pitchFamily="2" charset="-78"/>
              </a:rPr>
              <a:t>  </a:t>
            </a:r>
          </a:p>
          <a:p>
            <a:pPr algn="r" rtl="1" eaLnBrk="1" hangingPunct="1">
              <a:lnSpc>
                <a:spcPct val="80000"/>
              </a:lnSpc>
              <a:defRPr/>
            </a:pPr>
            <a:r>
              <a:rPr lang="fa-IR" sz="2800" smtClean="0">
                <a:cs typeface="B Lotus" pitchFamily="2" charset="-78"/>
              </a:rPr>
              <a:t> </a:t>
            </a:r>
            <a:r>
              <a:rPr lang="en-US" sz="2800" smtClean="0">
                <a:cs typeface="B Lotus" pitchFamily="2" charset="-78"/>
              </a:rPr>
              <a:t>‍‍‍‍‍ [   ]</a:t>
            </a:r>
            <a:r>
              <a:rPr lang="fa-IR" sz="2800" smtClean="0">
                <a:cs typeface="B Lotus" pitchFamily="2" charset="-78"/>
              </a:rPr>
              <a:t>  </a:t>
            </a:r>
            <a:r>
              <a:rPr lang="ar-SA" sz="2800" smtClean="0">
                <a:cs typeface="B Lotus" pitchFamily="2" charset="-78"/>
              </a:rPr>
              <a:t>اطلاعاتي كه در قلابها آمده و توسط نويسنده يا واريانسها </a:t>
            </a:r>
            <a:endParaRPr lang="fa-IR" sz="2800" smtClean="0">
              <a:cs typeface="B Lotus" pitchFamily="2" charset="-78"/>
            </a:endParaRPr>
          </a:p>
          <a:p>
            <a:pPr algn="r" rtl="1" eaLnBrk="1" hangingPunct="1">
              <a:lnSpc>
                <a:spcPct val="80000"/>
              </a:lnSpc>
              <a:defRPr/>
            </a:pPr>
            <a:r>
              <a:rPr lang="fa-IR" sz="2800" smtClean="0">
                <a:cs typeface="B Lotus" pitchFamily="2" charset="-78"/>
              </a:rPr>
              <a:t>         تهيه </a:t>
            </a:r>
            <a:r>
              <a:rPr lang="ar-SA" sz="2800" smtClean="0">
                <a:cs typeface="B Lotus" pitchFamily="2" charset="-78"/>
              </a:rPr>
              <a:t>شده اند. </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مثلاً ص </a:t>
            </a:r>
            <a:r>
              <a:rPr lang="en-US" sz="2800" smtClean="0">
                <a:cs typeface="B Lotus" pitchFamily="2" charset="-78"/>
              </a:rPr>
              <a:t>[12] </a:t>
            </a:r>
            <a:r>
              <a:rPr lang="fa-IR" sz="2800" smtClean="0">
                <a:cs typeface="B Lotus" pitchFamily="2" charset="-78"/>
              </a:rPr>
              <a:t> </a:t>
            </a:r>
            <a:r>
              <a:rPr lang="ar-SA" sz="2800" smtClean="0">
                <a:cs typeface="B Lotus" pitchFamily="2" charset="-78"/>
              </a:rPr>
              <a:t>نشان مي دهد، شماره صفحه در صفحه اي </a:t>
            </a:r>
            <a:endParaRPr lang="fa-IR" sz="2800" smtClean="0">
              <a:cs typeface="B Lotus" pitchFamily="2" charset="-78"/>
            </a:endParaRPr>
          </a:p>
          <a:p>
            <a:pPr algn="r" rtl="1" eaLnBrk="1" hangingPunct="1">
              <a:lnSpc>
                <a:spcPct val="80000"/>
              </a:lnSpc>
              <a:defRPr/>
            </a:pPr>
            <a:r>
              <a:rPr lang="fa-IR" sz="2800" smtClean="0">
                <a:cs typeface="B Lotus" pitchFamily="2" charset="-78"/>
              </a:rPr>
              <a:t>         كه بدان </a:t>
            </a:r>
            <a:r>
              <a:rPr lang="ar-SA" sz="2800" smtClean="0">
                <a:cs typeface="B Lotus" pitchFamily="2" charset="-78"/>
              </a:rPr>
              <a:t>استناد شده، قيد نشده است. قلا</a:t>
            </a:r>
            <a:r>
              <a:rPr lang="fa-IR" sz="2800" smtClean="0">
                <a:cs typeface="B Lotus" pitchFamily="2" charset="-78"/>
              </a:rPr>
              <a:t> </a:t>
            </a:r>
            <a:r>
              <a:rPr lang="ar-SA" sz="2800" smtClean="0">
                <a:cs typeface="B Lotus" pitchFamily="2" charset="-78"/>
              </a:rPr>
              <a:t>بها</a:t>
            </a:r>
            <a:r>
              <a:rPr lang="fa-IR" sz="2800" smtClean="0">
                <a:cs typeface="B Lotus" pitchFamily="2" charset="-78"/>
              </a:rPr>
              <a:t> </a:t>
            </a:r>
            <a:r>
              <a:rPr lang="ar-SA" sz="2800" smtClean="0">
                <a:cs typeface="B Lotus" pitchFamily="2" charset="-78"/>
              </a:rPr>
              <a:t>ممكن است كه</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 براي تصحيحات ويراستار و يا درج مطلبي در سندآوري </a:t>
            </a:r>
            <a:endParaRPr lang="fa-IR" sz="2800" smtClean="0">
              <a:cs typeface="B Lotus" pitchFamily="2" charset="-78"/>
            </a:endParaRPr>
          </a:p>
          <a:p>
            <a:pPr algn="r" rtl="1" eaLnBrk="1" hangingPunct="1">
              <a:lnSpc>
                <a:spcPct val="80000"/>
              </a:lnSpc>
              <a:defRPr/>
            </a:pPr>
            <a:r>
              <a:rPr lang="fa-IR" sz="2800" smtClean="0">
                <a:cs typeface="B Lotus" pitchFamily="2" charset="-78"/>
              </a:rPr>
              <a:t>         </a:t>
            </a:r>
            <a:r>
              <a:rPr lang="ar-SA" sz="2800" smtClean="0">
                <a:cs typeface="B Lotus" pitchFamily="2" charset="-78"/>
              </a:rPr>
              <a:t>بطور</a:t>
            </a:r>
            <a:r>
              <a:rPr lang="fa-IR" sz="2800" smtClean="0">
                <a:cs typeface="B Lotus" pitchFamily="2" charset="-78"/>
              </a:rPr>
              <a:t> </a:t>
            </a:r>
            <a:r>
              <a:rPr lang="ar-SA" sz="2800" smtClean="0">
                <a:cs typeface="B Lotus" pitchFamily="2" charset="-78"/>
              </a:rPr>
              <a:t>مستقيم مورد استفاده قرار گيرد.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468313" y="260350"/>
            <a:ext cx="8229600" cy="73025"/>
          </a:xfrm>
        </p:spPr>
        <p:txBody>
          <a:bodyPr/>
          <a:lstStyle/>
          <a:p>
            <a:pPr eaLnBrk="1" hangingPunct="1">
              <a:defRPr/>
            </a:pPr>
            <a:endParaRPr lang="en-US" sz="4000" smtClean="0">
              <a:cs typeface="B Lotus" pitchFamily="2" charset="-78"/>
            </a:endParaRPr>
          </a:p>
        </p:txBody>
      </p:sp>
      <p:sp>
        <p:nvSpPr>
          <p:cNvPr id="471043" name="Rectangle 3"/>
          <p:cNvSpPr>
            <a:spLocks noGrp="1" noChangeArrowheads="1"/>
          </p:cNvSpPr>
          <p:nvPr>
            <p:ph idx="1"/>
          </p:nvPr>
        </p:nvSpPr>
        <p:spPr>
          <a:xfrm>
            <a:off x="250825" y="260350"/>
            <a:ext cx="8713788" cy="6597650"/>
          </a:xfrm>
        </p:spPr>
        <p:txBody>
          <a:bodyPr/>
          <a:lstStyle/>
          <a:p>
            <a:pPr algn="r" rtl="1" eaLnBrk="1" hangingPunct="1">
              <a:lnSpc>
                <a:spcPct val="80000"/>
              </a:lnSpc>
              <a:buFont typeface="Wingdings" pitchFamily="2" charset="2"/>
              <a:buNone/>
              <a:defRPr/>
            </a:pPr>
            <a:r>
              <a:rPr lang="en-US" sz="2000" smtClean="0">
                <a:cs typeface="B Lotus" pitchFamily="2" charset="-78"/>
              </a:rPr>
              <a:t>ante</a:t>
            </a:r>
            <a:r>
              <a:rPr lang="fa-IR" sz="2000" smtClean="0">
                <a:cs typeface="B Lotus" pitchFamily="2" charset="-78"/>
              </a:rPr>
              <a:t>     </a:t>
            </a:r>
            <a:r>
              <a:rPr lang="ar-SA" sz="2000" smtClean="0">
                <a:cs typeface="B Lotus" pitchFamily="2" charset="-78"/>
              </a:rPr>
              <a:t>قبل از </a:t>
            </a:r>
            <a:r>
              <a:rPr lang="en-US" sz="2000" smtClean="0">
                <a:cs typeface="B Lotus" pitchFamily="2" charset="-78"/>
              </a:rPr>
              <a:t>cf.supra</a:t>
            </a:r>
            <a:r>
              <a:rPr lang="ar-SA" sz="2000" smtClean="0">
                <a:cs typeface="B Lotus" pitchFamily="2" charset="-78"/>
              </a:rPr>
              <a:t> (مقايسه كنيد با</a:t>
            </a:r>
            <a:r>
              <a:rPr lang="en-US" sz="2000" smtClean="0">
                <a:cs typeface="B Lotus" pitchFamily="2" charset="-78"/>
              </a:rPr>
              <a:t> supra</a:t>
            </a:r>
            <a:r>
              <a:rPr lang="fa-IR" sz="2000" smtClean="0">
                <a:cs typeface="B Lotus" pitchFamily="2" charset="-78"/>
              </a:rPr>
              <a:t>)</a:t>
            </a:r>
          </a:p>
          <a:p>
            <a:pPr algn="r" rtl="1" eaLnBrk="1" hangingPunct="1">
              <a:lnSpc>
                <a:spcPct val="80000"/>
              </a:lnSpc>
              <a:buFont typeface="Wingdings" pitchFamily="2" charset="2"/>
              <a:buNone/>
              <a:defRPr/>
            </a:pPr>
            <a:r>
              <a:rPr lang="en-US" sz="2000" smtClean="0">
                <a:cs typeface="B Lotus" pitchFamily="2" charset="-78"/>
              </a:rPr>
              <a:t>Art</a:t>
            </a:r>
            <a:r>
              <a:rPr lang="fa-IR" sz="2000" smtClean="0">
                <a:cs typeface="B Lotus" pitchFamily="2" charset="-78"/>
              </a:rPr>
              <a:t>   </a:t>
            </a:r>
            <a:r>
              <a:rPr lang="ar-SA" sz="2000" smtClean="0">
                <a:cs typeface="B Lotus" pitchFamily="2" charset="-78"/>
              </a:rPr>
              <a:t>مقاله </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bk.</a:t>
            </a:r>
            <a:r>
              <a:rPr lang="fa-IR" sz="2000" smtClean="0">
                <a:cs typeface="B Lotus" pitchFamily="2" charset="-78"/>
              </a:rPr>
              <a:t>   </a:t>
            </a:r>
            <a:r>
              <a:rPr lang="ar-SA" sz="2000" smtClean="0">
                <a:cs typeface="B Lotus" pitchFamily="2" charset="-78"/>
              </a:rPr>
              <a:t>كتاب، اگر قبل از اعداد بزرگ يوناني قرار بگيرد با </a:t>
            </a:r>
            <a:r>
              <a:rPr lang="en-US" sz="2000" smtClean="0">
                <a:cs typeface="B Lotus" pitchFamily="2" charset="-78"/>
              </a:rPr>
              <a:t>B</a:t>
            </a:r>
            <a:r>
              <a:rPr lang="ar-SA" sz="2000" smtClean="0">
                <a:cs typeface="B Lotus" pitchFamily="2" charset="-78"/>
              </a:rPr>
              <a:t> نوشته مي شود، بطور مثال</a:t>
            </a:r>
            <a:r>
              <a:rPr lang="en-US" sz="2000" smtClean="0">
                <a:cs typeface="B Lotus" pitchFamily="2" charset="-78"/>
              </a:rPr>
              <a:t>Bk II</a:t>
            </a:r>
            <a:r>
              <a:rPr lang="fa-IR" sz="2000" smtClean="0">
                <a:cs typeface="B Lotus" pitchFamily="2" charset="-78"/>
              </a:rPr>
              <a:t> </a:t>
            </a:r>
          </a:p>
          <a:p>
            <a:pPr algn="r" rtl="1" eaLnBrk="1" hangingPunct="1">
              <a:lnSpc>
                <a:spcPct val="80000"/>
              </a:lnSpc>
              <a:buFont typeface="Wingdings" pitchFamily="2" charset="2"/>
              <a:buNone/>
              <a:defRPr/>
            </a:pPr>
            <a:r>
              <a:rPr lang="en-US" sz="2000" smtClean="0">
                <a:cs typeface="B Lotus" pitchFamily="2" charset="-78"/>
              </a:rPr>
              <a:t>bull.</a:t>
            </a:r>
            <a:r>
              <a:rPr lang="fa-IR" sz="2000" smtClean="0">
                <a:cs typeface="B Lotus" pitchFamily="2" charset="-78"/>
              </a:rPr>
              <a:t> </a:t>
            </a:r>
            <a:r>
              <a:rPr lang="ar-SA" sz="2000" smtClean="0">
                <a:cs typeface="B Lotus" pitchFamily="2" charset="-78"/>
              </a:rPr>
              <a:t>خبرنامه (بولتن)</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a:t>
            </a:r>
            <a:r>
              <a:rPr lang="fa-IR" sz="2000" smtClean="0">
                <a:cs typeface="B Lotus" pitchFamily="2" charset="-78"/>
              </a:rPr>
              <a:t>     </a:t>
            </a:r>
            <a:r>
              <a:rPr lang="ar-SA" sz="2000" smtClean="0">
                <a:cs typeface="B Lotus" pitchFamily="2" charset="-78"/>
              </a:rPr>
              <a:t>حق التأليف. در استنادهاي قانوني براي « فصل» هم استفاده مي شود</a:t>
            </a:r>
            <a:endParaRPr lang="fa-IR" sz="2000" smtClean="0">
              <a:cs typeface="B Lotus" pitchFamily="2" charset="-78"/>
            </a:endParaRPr>
          </a:p>
          <a:p>
            <a:pPr algn="r" rtl="1" eaLnBrk="1" hangingPunct="1">
              <a:lnSpc>
                <a:spcPct val="80000"/>
              </a:lnSpc>
              <a:buFont typeface="Wingdings" pitchFamily="2" charset="2"/>
              <a:buNone/>
              <a:defRPr/>
            </a:pPr>
            <a:r>
              <a:rPr lang="ar-SA" sz="2000" smtClean="0">
                <a:cs typeface="B Lotus" pitchFamily="2" charset="-78"/>
              </a:rPr>
              <a:t>.</a:t>
            </a:r>
            <a:r>
              <a:rPr lang="en-US" sz="2000" smtClean="0">
                <a:cs typeface="B Lotus" pitchFamily="2" charset="-78"/>
              </a:rPr>
              <a:t>ca.(circa)</a:t>
            </a:r>
            <a:r>
              <a:rPr lang="ar-SA" sz="2000" smtClean="0">
                <a:cs typeface="B Lotus" pitchFamily="2" charset="-78"/>
              </a:rPr>
              <a:t> تقريباً در حدود. براي تاريخ استفاده مي شود.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cf.</a:t>
            </a:r>
            <a:r>
              <a:rPr lang="fa-IR" sz="2000" smtClean="0">
                <a:cs typeface="B Lotus" pitchFamily="2" charset="-78"/>
              </a:rPr>
              <a:t>    </a:t>
            </a:r>
            <a:r>
              <a:rPr lang="ar-SA" sz="2000" smtClean="0">
                <a:cs typeface="B Lotus" pitchFamily="2" charset="-78"/>
              </a:rPr>
              <a:t>قياس كنيد، مقايسه كنيد، در برخي موارد </a:t>
            </a:r>
            <a:r>
              <a:rPr lang="en-US" sz="2000" smtClean="0">
                <a:cs typeface="B Lotus" pitchFamily="2" charset="-78"/>
              </a:rPr>
              <a:t>cp.</a:t>
            </a:r>
            <a:r>
              <a:rPr lang="ar-SA" sz="2000" smtClean="0">
                <a:cs typeface="B Lotus" pitchFamily="2" charset="-78"/>
              </a:rPr>
              <a:t> استفاده مي شود بايد متوجه تفاوت بين </a:t>
            </a:r>
            <a:r>
              <a:rPr lang="en-US" sz="2000" smtClean="0">
                <a:cs typeface="B Lotus" pitchFamily="2" charset="-78"/>
              </a:rPr>
              <a:t>cee</a:t>
            </a:r>
            <a:r>
              <a:rPr lang="ar-SA" sz="2000" smtClean="0">
                <a:cs typeface="B Lotus" pitchFamily="2" charset="-78"/>
              </a:rPr>
              <a:t>و</a:t>
            </a:r>
            <a:r>
              <a:rPr lang="en-US" sz="2000" smtClean="0">
                <a:cs typeface="B Lotus" pitchFamily="2" charset="-78"/>
              </a:rPr>
              <a:t>cf</a:t>
            </a:r>
            <a:r>
              <a:rPr lang="ar-SA" sz="2000" smtClean="0">
                <a:cs typeface="B Lotus" pitchFamily="2" charset="-78"/>
              </a:rPr>
              <a:t> بود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col.</a:t>
            </a:r>
            <a:r>
              <a:rPr lang="fa-IR" sz="2000" smtClean="0">
                <a:cs typeface="B Lotus" pitchFamily="2" charset="-78"/>
              </a:rPr>
              <a:t>   </a:t>
            </a:r>
            <a:r>
              <a:rPr lang="ar-SA" sz="2000" smtClean="0">
                <a:cs typeface="B Lotus" pitchFamily="2" charset="-78"/>
              </a:rPr>
              <a:t>ستو</a:t>
            </a:r>
            <a:r>
              <a:rPr lang="fa-IR" sz="2000" smtClean="0">
                <a:cs typeface="B Lotus" pitchFamily="2" charset="-78"/>
              </a:rPr>
              <a:t>ن</a:t>
            </a:r>
          </a:p>
          <a:p>
            <a:pPr algn="r" rtl="1" eaLnBrk="1" hangingPunct="1">
              <a:lnSpc>
                <a:spcPct val="80000"/>
              </a:lnSpc>
              <a:buFont typeface="Wingdings" pitchFamily="2" charset="2"/>
              <a:buNone/>
              <a:defRPr/>
            </a:pPr>
            <a:r>
              <a:rPr lang="en-US" sz="2000" smtClean="0">
                <a:cs typeface="B Lotus" pitchFamily="2" charset="-78"/>
              </a:rPr>
              <a:t>comp.</a:t>
            </a:r>
            <a:r>
              <a:rPr lang="fa-IR" sz="2000" smtClean="0">
                <a:cs typeface="B Lotus" pitchFamily="2" charset="-78"/>
              </a:rPr>
              <a:t> </a:t>
            </a:r>
            <a:r>
              <a:rPr lang="ar-SA" sz="2000" smtClean="0">
                <a:cs typeface="B Lotus" pitchFamily="2" charset="-78"/>
              </a:rPr>
              <a:t>گردآورنده، گردآورد</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diss.</a:t>
            </a:r>
            <a:r>
              <a:rPr lang="fa-IR" sz="2000" smtClean="0">
                <a:cs typeface="B Lotus" pitchFamily="2" charset="-78"/>
              </a:rPr>
              <a:t>  </a:t>
            </a:r>
            <a:r>
              <a:rPr lang="ar-SA" sz="2000" smtClean="0">
                <a:cs typeface="B Lotus" pitchFamily="2" charset="-78"/>
              </a:rPr>
              <a:t>پايان نا</a:t>
            </a:r>
            <a:r>
              <a:rPr lang="fa-IR" sz="2000" smtClean="0">
                <a:cs typeface="B Lotus" pitchFamily="2" charset="-78"/>
              </a:rPr>
              <a:t>مه</a:t>
            </a:r>
          </a:p>
          <a:p>
            <a:pPr algn="r" rtl="1" eaLnBrk="1" hangingPunct="1">
              <a:lnSpc>
                <a:spcPct val="80000"/>
              </a:lnSpc>
              <a:buFont typeface="Wingdings" pitchFamily="2" charset="2"/>
              <a:buNone/>
              <a:defRPr/>
            </a:pPr>
            <a:r>
              <a:rPr lang="en-US" sz="2000" smtClean="0">
                <a:cs typeface="B Lotus" pitchFamily="2" charset="-78"/>
              </a:rPr>
              <a:t>ed.</a:t>
            </a:r>
            <a:r>
              <a:rPr lang="fa-IR" sz="2000" smtClean="0">
                <a:cs typeface="B Lotus" pitchFamily="2" charset="-78"/>
              </a:rPr>
              <a:t>    </a:t>
            </a:r>
            <a:r>
              <a:rPr lang="ar-SA" sz="2000" smtClean="0">
                <a:cs typeface="B Lotus" pitchFamily="2" charset="-78"/>
              </a:rPr>
              <a:t>ويرايش، ويراستار، ويراسته</a:t>
            </a:r>
            <a:r>
              <a:rPr lang="fa-IR" sz="2000" smtClean="0">
                <a:cs typeface="B Lotus" pitchFamily="2" charset="-78"/>
              </a:rPr>
              <a:t> </a:t>
            </a:r>
          </a:p>
          <a:p>
            <a:pPr algn="r" rtl="1" eaLnBrk="1" hangingPunct="1">
              <a:lnSpc>
                <a:spcPct val="80000"/>
              </a:lnSpc>
              <a:buFont typeface="Wingdings" pitchFamily="2" charset="2"/>
              <a:buNone/>
              <a:defRPr/>
            </a:pPr>
            <a:r>
              <a:rPr lang="en-US" sz="2000" smtClean="0">
                <a:cs typeface="B Lotus" pitchFamily="2" charset="-78"/>
              </a:rPr>
              <a:t>eg. </a:t>
            </a:r>
            <a:r>
              <a:rPr lang="fa-IR" sz="2000" smtClean="0">
                <a:cs typeface="B Lotus" pitchFamily="2" charset="-78"/>
              </a:rPr>
              <a:t>    </a:t>
            </a:r>
            <a:r>
              <a:rPr lang="ar-SA" sz="2000" smtClean="0">
                <a:cs typeface="B Lotus" pitchFamily="2" charset="-78"/>
              </a:rPr>
              <a:t>بطور مثال، به عنوان نمون</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enl.</a:t>
            </a:r>
            <a:r>
              <a:rPr lang="fa-IR" sz="2000" smtClean="0">
                <a:cs typeface="B Lotus" pitchFamily="2" charset="-78"/>
              </a:rPr>
              <a:t>    </a:t>
            </a:r>
            <a:r>
              <a:rPr lang="ar-SA" sz="2000" smtClean="0">
                <a:cs typeface="B Lotus" pitchFamily="2" charset="-78"/>
              </a:rPr>
              <a:t>بزرگ شد</a:t>
            </a:r>
            <a:r>
              <a:rPr lang="fa-IR" sz="2000" smtClean="0">
                <a:cs typeface="B Lotus" pitchFamily="2" charset="-78"/>
              </a:rPr>
              <a:t>ه </a:t>
            </a:r>
          </a:p>
          <a:p>
            <a:pPr algn="r" rtl="1" eaLnBrk="1" hangingPunct="1">
              <a:lnSpc>
                <a:spcPct val="80000"/>
              </a:lnSpc>
              <a:buFont typeface="Wingdings" pitchFamily="2" charset="2"/>
              <a:buNone/>
              <a:defRPr/>
            </a:pPr>
            <a:r>
              <a:rPr lang="en-US" sz="2000" smtClean="0">
                <a:cs typeface="B Lotus" pitchFamily="2" charset="-78"/>
              </a:rPr>
              <a:t>et al. </a:t>
            </a:r>
            <a:r>
              <a:rPr lang="fa-IR" sz="2000" smtClean="0">
                <a:cs typeface="B Lotus" pitchFamily="2" charset="-78"/>
              </a:rPr>
              <a:t>  </a:t>
            </a:r>
            <a:r>
              <a:rPr lang="ar-SA" sz="2000" smtClean="0">
                <a:cs typeface="B Lotus" pitchFamily="2" charset="-78"/>
              </a:rPr>
              <a:t>و ديگرا</a:t>
            </a:r>
            <a:r>
              <a:rPr lang="fa-IR" sz="2000" smtClean="0">
                <a:cs typeface="B Lotus" pitchFamily="2" charset="-78"/>
              </a:rPr>
              <a:t>ن</a:t>
            </a:r>
          </a:p>
          <a:p>
            <a:pPr algn="r" rtl="1" eaLnBrk="1" hangingPunct="1">
              <a:lnSpc>
                <a:spcPct val="80000"/>
              </a:lnSpc>
              <a:buFont typeface="Wingdings" pitchFamily="2" charset="2"/>
              <a:buNone/>
              <a:defRPr/>
            </a:pPr>
            <a:r>
              <a:rPr lang="en-US" sz="2000" smtClean="0">
                <a:cs typeface="B Lotus" pitchFamily="2" charset="-78"/>
              </a:rPr>
              <a:t>et seq. </a:t>
            </a:r>
            <a:r>
              <a:rPr lang="fa-IR" sz="2000" smtClean="0">
                <a:cs typeface="B Lotus" pitchFamily="2" charset="-78"/>
              </a:rPr>
              <a:t>(</a:t>
            </a:r>
            <a:r>
              <a:rPr lang="en-US" sz="2000" smtClean="0">
                <a:cs typeface="B Lotus" pitchFamily="2" charset="-78"/>
              </a:rPr>
              <a:t>et sequens</a:t>
            </a:r>
            <a:r>
              <a:rPr lang="ar-SA" sz="2000" smtClean="0">
                <a:cs typeface="B Lotus" pitchFamily="2" charset="-78"/>
              </a:rPr>
              <a:t> «مفرد» </a:t>
            </a:r>
            <a:r>
              <a:rPr lang="en-US" sz="2000" smtClean="0">
                <a:cs typeface="B Lotus" pitchFamily="2" charset="-78"/>
              </a:rPr>
              <a:t>et sequences</a:t>
            </a:r>
            <a:r>
              <a:rPr lang="ar-SA" sz="2000" smtClean="0">
                <a:cs typeface="B Lotus" pitchFamily="2" charset="-78"/>
              </a:rPr>
              <a:t> يا </a:t>
            </a:r>
            <a:r>
              <a:rPr lang="en-US" sz="2000" smtClean="0">
                <a:cs typeface="B Lotus" pitchFamily="2" charset="-78"/>
              </a:rPr>
              <a:t>et sequential</a:t>
            </a:r>
            <a:r>
              <a:rPr lang="ar-SA" sz="2000" smtClean="0">
                <a:cs typeface="B Lotus" pitchFamily="2" charset="-78"/>
              </a:rPr>
              <a:t> «جمع») </a:t>
            </a:r>
            <a:r>
              <a:rPr lang="en-US" sz="2000" smtClean="0">
                <a:cs typeface="B Lotus" pitchFamily="2" charset="-78"/>
              </a:rPr>
              <a:t>et seqq.</a:t>
            </a:r>
            <a:r>
              <a:rPr lang="ar-SA" sz="2000" smtClean="0">
                <a:cs typeface="B Lotus" pitchFamily="2" charset="-78"/>
              </a:rPr>
              <a:t>ذيل. براي نشان دادن اينكه مرجع از خط يا خطوط و يا صفحه اي يا صفحات استناد شده در مي گذرد. به طور كلي </a:t>
            </a:r>
            <a:r>
              <a:rPr lang="en-US" sz="2000" smtClean="0">
                <a:cs typeface="B Lotus" pitchFamily="2" charset="-78"/>
              </a:rPr>
              <a:t>f</a:t>
            </a:r>
            <a:r>
              <a:rPr lang="ar-SA" sz="2000" smtClean="0">
                <a:cs typeface="B Lotus" pitchFamily="2" charset="-78"/>
              </a:rPr>
              <a:t> يا </a:t>
            </a:r>
            <a:r>
              <a:rPr lang="en-US" sz="2000" smtClean="0">
                <a:cs typeface="B Lotus" pitchFamily="2" charset="-78"/>
              </a:rPr>
              <a:t>ff</a:t>
            </a:r>
            <a:r>
              <a:rPr lang="ar-SA" sz="2000" smtClean="0">
                <a:cs typeface="B Lotus" pitchFamily="2" charset="-78"/>
              </a:rPr>
              <a:t> ترجيح دارند</a:t>
            </a:r>
            <a:endParaRPr lang="fa-IR" sz="2000" smtClean="0">
              <a:cs typeface="B Lotus" pitchFamily="2" charset="-78"/>
            </a:endParaRPr>
          </a:p>
          <a:p>
            <a:pPr algn="r" rtl="1" eaLnBrk="1" hangingPunct="1">
              <a:lnSpc>
                <a:spcPct val="80000"/>
              </a:lnSpc>
              <a:buFont typeface="Wingdings" pitchFamily="2" charset="2"/>
              <a:buNone/>
              <a:defRPr/>
            </a:pPr>
            <a:r>
              <a:rPr lang="en-US" sz="2000" smtClean="0">
                <a:cs typeface="B Lotus" pitchFamily="2" charset="-78"/>
              </a:rPr>
              <a:t>f.,ff.</a:t>
            </a:r>
            <a:r>
              <a:rPr lang="fa-IR" sz="2000" smtClean="0">
                <a:cs typeface="B Lotus" pitchFamily="2" charset="-78"/>
              </a:rPr>
              <a:t>    </a:t>
            </a:r>
            <a:r>
              <a:rPr lang="ar-SA" sz="2000" smtClean="0">
                <a:cs typeface="B Lotus" pitchFamily="2" charset="-78"/>
              </a:rPr>
              <a:t>و صفحه يا صفحات ذيل. گاهي اوقات براي ..... استفاده مي شو</a:t>
            </a:r>
            <a:r>
              <a:rPr lang="fa-IR" sz="2000" smtClean="0">
                <a:cs typeface="B Lotus" pitchFamily="2" charset="-78"/>
              </a:rPr>
              <a:t>د</a:t>
            </a:r>
          </a:p>
          <a:p>
            <a:pPr algn="r" rtl="1" eaLnBrk="1" hangingPunct="1">
              <a:lnSpc>
                <a:spcPct val="80000"/>
              </a:lnSpc>
              <a:buFont typeface="Wingdings" pitchFamily="2" charset="2"/>
              <a:buNone/>
              <a:defRPr/>
            </a:pPr>
            <a:r>
              <a:rPr lang="ar-SA" sz="2000" smtClean="0">
                <a:cs typeface="B Lotus" pitchFamily="2" charset="-78"/>
              </a:rPr>
              <a:t>.</a:t>
            </a:r>
            <a:r>
              <a:rPr lang="en-US" sz="2000" smtClean="0">
                <a:cs typeface="B Lotus" pitchFamily="2" charset="-78"/>
              </a:rPr>
              <a:t>facsim</a:t>
            </a:r>
            <a:r>
              <a:rPr lang="fa-IR" sz="2000" smtClean="0">
                <a:cs typeface="B Lotus" pitchFamily="2" charset="-78"/>
              </a:rPr>
              <a:t>   </a:t>
            </a:r>
            <a:r>
              <a:rPr lang="ar-SA" sz="2000" smtClean="0">
                <a:cs typeface="B Lotus" pitchFamily="2" charset="-78"/>
              </a:rPr>
              <a:t>كليش</a:t>
            </a:r>
            <a:r>
              <a:rPr lang="fa-IR" sz="2000" smtClean="0">
                <a:cs typeface="B Lotus" pitchFamily="2" charset="-78"/>
              </a:rPr>
              <a:t>ه</a:t>
            </a:r>
          </a:p>
          <a:p>
            <a:pPr algn="r" rtl="1" eaLnBrk="1" hangingPunct="1">
              <a:lnSpc>
                <a:spcPct val="80000"/>
              </a:lnSpc>
              <a:buFont typeface="Wingdings" pitchFamily="2" charset="2"/>
              <a:buNone/>
              <a:defRPr/>
            </a:pPr>
            <a:r>
              <a:rPr lang="en-US" sz="2000" smtClean="0">
                <a:cs typeface="B Lotus" pitchFamily="2" charset="-78"/>
              </a:rPr>
              <a:t>fig.</a:t>
            </a:r>
            <a:r>
              <a:rPr lang="fa-IR" sz="2000" smtClean="0">
                <a:cs typeface="B Lotus" pitchFamily="2" charset="-78"/>
              </a:rPr>
              <a:t>     </a:t>
            </a:r>
            <a:r>
              <a:rPr lang="ar-SA" sz="2000" smtClean="0">
                <a:cs typeface="B Lotus" pitchFamily="2" charset="-78"/>
              </a:rPr>
              <a:t>شكل، تصوير، پيكره</a:t>
            </a: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8" name="Rectangle 4"/>
          <p:cNvSpPr>
            <a:spLocks noGrp="1" noChangeArrowheads="1"/>
          </p:cNvSpPr>
          <p:nvPr>
            <p:ph type="ctrTitle" sz="quarter"/>
          </p:nvPr>
        </p:nvSpPr>
        <p:spPr>
          <a:xfrm>
            <a:off x="755650" y="333375"/>
            <a:ext cx="7772400" cy="215900"/>
          </a:xfrm>
        </p:spPr>
        <p:txBody>
          <a:bodyPr/>
          <a:lstStyle/>
          <a:p>
            <a:pPr eaLnBrk="1" hangingPunct="1">
              <a:defRPr/>
            </a:pPr>
            <a:endParaRPr lang="en-US" sz="4800" smtClean="0">
              <a:cs typeface="B Lotus" pitchFamily="2" charset="-78"/>
            </a:endParaRPr>
          </a:p>
        </p:txBody>
      </p:sp>
      <p:sp>
        <p:nvSpPr>
          <p:cNvPr id="472069" name="Rectangle 5"/>
          <p:cNvSpPr>
            <a:spLocks noGrp="1" noChangeArrowheads="1"/>
          </p:cNvSpPr>
          <p:nvPr>
            <p:ph type="subTitle" sz="quarter" idx="1"/>
          </p:nvPr>
        </p:nvSpPr>
        <p:spPr>
          <a:xfrm>
            <a:off x="539750" y="836613"/>
            <a:ext cx="8208963" cy="5616575"/>
          </a:xfrm>
        </p:spPr>
        <p:txBody>
          <a:bodyPr/>
          <a:lstStyle/>
          <a:p>
            <a:pPr algn="r" rtl="1" eaLnBrk="1" hangingPunct="1">
              <a:defRPr/>
            </a:pPr>
            <a:r>
              <a:rPr lang="en-US" smtClean="0">
                <a:cs typeface="B Lotus" pitchFamily="2" charset="-78"/>
              </a:rPr>
              <a:t>no.</a:t>
            </a:r>
            <a:r>
              <a:rPr lang="fa-IR" smtClean="0">
                <a:cs typeface="B Lotus" pitchFamily="2" charset="-78"/>
              </a:rPr>
              <a:t> </a:t>
            </a:r>
            <a:r>
              <a:rPr lang="ar-SA" smtClean="0">
                <a:cs typeface="B Lotus" pitchFamily="2" charset="-78"/>
              </a:rPr>
              <a:t>شماره</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n.p.</a:t>
            </a:r>
            <a:r>
              <a:rPr lang="fa-IR" smtClean="0">
                <a:cs typeface="B Lotus" pitchFamily="2" charset="-78"/>
              </a:rPr>
              <a:t> </a:t>
            </a:r>
            <a:r>
              <a:rPr lang="ar-SA" smtClean="0">
                <a:cs typeface="B Lotus" pitchFamily="2" charset="-78"/>
              </a:rPr>
              <a:t>ب</a:t>
            </a:r>
            <a:r>
              <a:rPr lang="fa-IR" smtClean="0">
                <a:cs typeface="B Lotus" pitchFamily="2" charset="-78"/>
              </a:rPr>
              <a:t>د</a:t>
            </a:r>
            <a:r>
              <a:rPr lang="ar-SA" smtClean="0">
                <a:cs typeface="B Lotus" pitchFamily="2" charset="-78"/>
              </a:rPr>
              <a:t>ون محل (محل نشر معلوم نيست) معمولاً براي مطبوعات استفاده مي شود.</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n.s.</a:t>
            </a:r>
            <a:r>
              <a:rPr lang="fa-IR" smtClean="0">
                <a:cs typeface="B Lotus" pitchFamily="2" charset="-78"/>
              </a:rPr>
              <a:t> </a:t>
            </a:r>
            <a:r>
              <a:rPr lang="ar-SA" smtClean="0">
                <a:cs typeface="B Lotus" pitchFamily="2" charset="-78"/>
              </a:rPr>
              <a:t>سري هاي جديد</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r>
              <a:rPr lang="en-US" smtClean="0">
                <a:cs typeface="B Lotus" pitchFamily="2" charset="-78"/>
              </a:rPr>
              <a:t>numb. </a:t>
            </a:r>
            <a:r>
              <a:rPr lang="fa-IR" smtClean="0">
                <a:cs typeface="B Lotus" pitchFamily="2" charset="-78"/>
              </a:rPr>
              <a:t>ش</a:t>
            </a:r>
            <a:r>
              <a:rPr lang="ar-SA" smtClean="0">
                <a:cs typeface="B Lotus" pitchFamily="2" charset="-78"/>
              </a:rPr>
              <a:t>ماره گذاري شده</a:t>
            </a: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endParaRPr lang="fa-IR"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2" name="Rectangle 4"/>
          <p:cNvSpPr>
            <a:spLocks noGrp="1" noChangeArrowheads="1"/>
          </p:cNvSpPr>
          <p:nvPr>
            <p:ph type="ctrTitle" sz="quarter"/>
          </p:nvPr>
        </p:nvSpPr>
        <p:spPr>
          <a:xfrm>
            <a:off x="685800" y="549275"/>
            <a:ext cx="7772400" cy="142875"/>
          </a:xfrm>
        </p:spPr>
        <p:txBody>
          <a:bodyPr/>
          <a:lstStyle/>
          <a:p>
            <a:pPr eaLnBrk="1" hangingPunct="1">
              <a:defRPr/>
            </a:pPr>
            <a:endParaRPr lang="en-US" sz="4800" smtClean="0">
              <a:cs typeface="B Lotus" pitchFamily="2" charset="-78"/>
            </a:endParaRPr>
          </a:p>
        </p:txBody>
      </p:sp>
      <p:sp>
        <p:nvSpPr>
          <p:cNvPr id="473093" name="Rectangle 5"/>
          <p:cNvSpPr>
            <a:spLocks noGrp="1" noChangeArrowheads="1"/>
          </p:cNvSpPr>
          <p:nvPr>
            <p:ph type="subTitle" sz="quarter" idx="1"/>
          </p:nvPr>
        </p:nvSpPr>
        <p:spPr>
          <a:xfrm>
            <a:off x="539750" y="692150"/>
            <a:ext cx="8064500" cy="5832475"/>
          </a:xfrm>
        </p:spPr>
        <p:txBody>
          <a:bodyPr/>
          <a:lstStyle/>
          <a:p>
            <a:pPr algn="r" eaLnBrk="1" hangingPunct="1">
              <a:defRPr/>
            </a:pPr>
            <a:r>
              <a:rPr lang="fa-IR" smtClean="0">
                <a:cs typeface="B Lotus" pitchFamily="2" charset="-78"/>
              </a:rPr>
              <a:t>1/</a:t>
            </a:r>
            <a:r>
              <a:rPr lang="ar-SA" smtClean="0">
                <a:cs typeface="B Lotus" pitchFamily="2" charset="-78"/>
              </a:rPr>
              <a:t>2ـ كتاب شناسي (كتاب نامه) بزبان انگليسي</a:t>
            </a:r>
            <a:r>
              <a:rPr lang="fa-IR" smtClean="0">
                <a:cs typeface="B Lotus" pitchFamily="2" charset="-78"/>
              </a:rPr>
              <a:t>  </a:t>
            </a:r>
            <a:endParaRPr lang="en-US" smtClean="0">
              <a:cs typeface="B Lotus" pitchFamily="2" charset="-78"/>
            </a:endParaRPr>
          </a:p>
          <a:p>
            <a:pPr algn="r" eaLnBrk="1" hangingPunct="1">
              <a:defRPr/>
            </a:pPr>
            <a:r>
              <a:rPr lang="en-US" smtClean="0">
                <a:cs typeface="B Lotus" pitchFamily="2" charset="-78"/>
              </a:rPr>
              <a:t>Longaker, Jon D. (1988)</a:t>
            </a:r>
            <a:r>
              <a:rPr lang="fa-IR" smtClean="0">
                <a:cs typeface="B Lotus" pitchFamily="2" charset="-78"/>
              </a:rPr>
              <a:t> </a:t>
            </a:r>
            <a:r>
              <a:rPr lang="en-US" smtClean="0">
                <a:cs typeface="B Lotus" pitchFamily="2" charset="-78"/>
              </a:rPr>
              <a:t> “Art, style and</a:t>
            </a:r>
            <a:r>
              <a:rPr lang="fa-IR" smtClean="0">
                <a:cs typeface="B Lotus" pitchFamily="2" charset="-78"/>
              </a:rPr>
              <a:t>  </a:t>
            </a:r>
            <a:r>
              <a:rPr lang="en-US" smtClean="0">
                <a:cs typeface="B Lotus" pitchFamily="2" charset="-78"/>
              </a:rPr>
              <a:t> History”</a:t>
            </a:r>
            <a:r>
              <a:rPr lang="fa-IR" smtClean="0">
                <a:cs typeface="B Lotus" pitchFamily="2" charset="-78"/>
              </a:rPr>
              <a:t>  </a:t>
            </a:r>
            <a:r>
              <a:rPr lang="en-US" smtClean="0">
                <a:cs typeface="B Lotus" pitchFamily="2" charset="-78"/>
              </a:rPr>
              <a:t> (Glenview III: Scott, Formen)</a:t>
            </a:r>
            <a:r>
              <a:rPr lang="fa-IR" smtClean="0">
                <a:cs typeface="B Lotus" pitchFamily="2" charset="-78"/>
              </a:rPr>
              <a:t>   </a:t>
            </a:r>
            <a:endParaRPr lang="fa-IR" b="1" smtClean="0">
              <a:cs typeface="B Lotus" pitchFamily="2" charset="-78"/>
            </a:endParaRPr>
          </a:p>
          <a:p>
            <a:pPr algn="r" eaLnBrk="1" hangingPunct="1">
              <a:defRPr/>
            </a:pPr>
            <a:r>
              <a:rPr lang="ar-SA" b="1" smtClean="0">
                <a:cs typeface="B Lotus" pitchFamily="2" charset="-78"/>
              </a:rPr>
              <a:t>يادآوري:</a:t>
            </a:r>
            <a:endParaRPr lang="fa-IR" smtClean="0">
              <a:cs typeface="B Lotus" pitchFamily="2" charset="-78"/>
            </a:endParaRPr>
          </a:p>
          <a:p>
            <a:pPr algn="r" eaLnBrk="1" hangingPunct="1">
              <a:defRPr/>
            </a:pPr>
            <a:r>
              <a:rPr lang="ar-SA" smtClean="0">
                <a:cs typeface="B Lotus" pitchFamily="2" charset="-78"/>
              </a:rPr>
              <a:t>1 ـ قانون مطلق و فرمول كلي وجود ندارد، اما ذكر مواردي </a:t>
            </a:r>
            <a:r>
              <a:rPr lang="fa-IR" smtClean="0">
                <a:cs typeface="B Lotus" pitchFamily="2" charset="-78"/>
              </a:rPr>
              <a:t>     </a:t>
            </a:r>
            <a:r>
              <a:rPr lang="ar-SA" smtClean="0">
                <a:cs typeface="B Lotus" pitchFamily="2" charset="-78"/>
              </a:rPr>
              <a:t>ضروري است.</a:t>
            </a:r>
            <a:endParaRPr lang="fa-IR" smtClean="0">
              <a:cs typeface="B Lotus" pitchFamily="2" charset="-78"/>
            </a:endParaRPr>
          </a:p>
          <a:p>
            <a:pPr algn="r" eaLnBrk="1" hangingPunct="1">
              <a:defRPr/>
            </a:pPr>
            <a:r>
              <a:rPr lang="ar-SA" smtClean="0">
                <a:cs typeface="B Lotus" pitchFamily="2" charset="-78"/>
              </a:rPr>
              <a:t>2 ـ روشهاي كوتاه تر، دقيق و جامع تر مناسبند.</a:t>
            </a:r>
            <a:endParaRPr lang="fa-IR" smtClean="0">
              <a:cs typeface="B Lotus" pitchFamily="2" charset="-78"/>
            </a:endParaRPr>
          </a:p>
          <a:p>
            <a:pPr algn="r" eaLnBrk="1" hangingPunct="1">
              <a:defRPr/>
            </a:pPr>
            <a:r>
              <a:rPr lang="ar-SA" smtClean="0">
                <a:cs typeface="B Lotus" pitchFamily="2" charset="-78"/>
              </a:rPr>
              <a:t>3 ـ روشهاي ذكر منابع و مأخذ در طول زمان در حال تكامل </a:t>
            </a:r>
            <a:r>
              <a:rPr lang="fa-IR" smtClean="0">
                <a:cs typeface="B Lotus" pitchFamily="2" charset="-78"/>
              </a:rPr>
              <a:t>     </a:t>
            </a:r>
            <a:r>
              <a:rPr lang="ar-SA" smtClean="0">
                <a:cs typeface="B Lotus" pitchFamily="2" charset="-78"/>
              </a:rPr>
              <a:t>بوده اند.</a:t>
            </a:r>
            <a:endParaRPr lang="fa-IR" smtClean="0">
              <a:cs typeface="B Lotus" pitchFamily="2" charset="-78"/>
            </a:endParaRPr>
          </a:p>
          <a:p>
            <a:pPr algn="r" eaLnBrk="1" hangingPunct="1">
              <a:defRPr/>
            </a:pPr>
            <a:r>
              <a:rPr lang="ar-SA" smtClean="0">
                <a:cs typeface="B Lotus" pitchFamily="2" charset="-78"/>
              </a:rPr>
              <a:t>4 ـ بايد به سليقه هاي استاد، در شيوه مأخذ دادن توجه كرد.</a:t>
            </a:r>
            <a:endParaRPr lang="en-US" smtClean="0">
              <a:cs typeface="B Lotus" pitchFamily="2" charset="-78"/>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2"/>
          <p:cNvSpPr>
            <a:spLocks noGrp="1" noChangeArrowheads="1"/>
          </p:cNvSpPr>
          <p:nvPr>
            <p:ph type="title"/>
          </p:nvPr>
        </p:nvSpPr>
        <p:spPr/>
        <p:txBody>
          <a:bodyPr/>
          <a:lstStyle/>
          <a:p>
            <a:pPr eaLnBrk="1" hangingPunct="1">
              <a:defRPr/>
            </a:pPr>
            <a:r>
              <a:rPr lang="fa-IR" smtClean="0">
                <a:cs typeface="B Lotus" pitchFamily="2" charset="-78"/>
              </a:rPr>
              <a:t>كتاب شناسي فارسي</a:t>
            </a:r>
            <a:endParaRPr lang="en-US" smtClean="0">
              <a:cs typeface="B Lotus" pitchFamily="2" charset="-78"/>
            </a:endParaRPr>
          </a:p>
        </p:txBody>
      </p:sp>
      <p:sp>
        <p:nvSpPr>
          <p:cNvPr id="555011"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1- آذر، عا د ل “ تبيين آما ري فرضيات د رپژوهشها ي مديريتي- رفتا ري” دانشگاه تهران ، دانشكده مديريت ، دانش مديريت “، ش26، پاييز1373</a:t>
            </a:r>
          </a:p>
          <a:p>
            <a:pPr algn="r" rtl="1" eaLnBrk="1" hangingPunct="1">
              <a:buFont typeface="Wingdings" pitchFamily="2" charset="2"/>
              <a:buNone/>
              <a:defRPr/>
            </a:pPr>
            <a:r>
              <a:rPr lang="fa-IR" smtClean="0">
                <a:cs typeface="B Lotus" pitchFamily="2" charset="-78"/>
              </a:rPr>
              <a:t>2-احمدي گيوي ،حسن “آيين پژوهش ومرجع شناسي “</a:t>
            </a:r>
          </a:p>
          <a:p>
            <a:pPr algn="r" rtl="1" eaLnBrk="1" hangingPunct="1">
              <a:buFont typeface="Wingdings" pitchFamily="2" charset="2"/>
              <a:buNone/>
              <a:defRPr/>
            </a:pPr>
            <a:r>
              <a:rPr lang="fa-IR" smtClean="0">
                <a:cs typeface="B Lotus" pitchFamily="2" charset="-78"/>
              </a:rPr>
              <a:t>    مؤسسه نشرهما ، 1373</a:t>
            </a:r>
          </a:p>
          <a:p>
            <a:pPr algn="r" rtl="1" eaLnBrk="1" hangingPunct="1">
              <a:buFont typeface="Wingdings" pitchFamily="2" charset="2"/>
              <a:buNone/>
              <a:defRPr/>
            </a:pPr>
            <a:r>
              <a:rPr lang="fa-IR" smtClean="0">
                <a:cs typeface="B Lotus" pitchFamily="2" charset="-78"/>
              </a:rPr>
              <a:t>3- خليلي شوريني،سياوش “ روشهاي تحقيق درعلوم انساني” مؤسسه انتشارات يا د واره كتاب ، ج اول ،1375 </a:t>
            </a:r>
            <a:endParaRPr lang="en-US" smtClean="0">
              <a:cs typeface="B Lotus" pitchFamily="2" charset="-78"/>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8" name="Rectangle 2"/>
          <p:cNvSpPr>
            <a:spLocks noGrp="1" noChangeArrowheads="1"/>
          </p:cNvSpPr>
          <p:nvPr>
            <p:ph type="title"/>
          </p:nvPr>
        </p:nvSpPr>
        <p:spPr/>
        <p:txBody>
          <a:bodyPr/>
          <a:lstStyle/>
          <a:p>
            <a:pPr eaLnBrk="1" hangingPunct="1">
              <a:defRPr/>
            </a:pPr>
            <a:r>
              <a:rPr lang="fa-IR" smtClean="0">
                <a:cs typeface="B Lotus" pitchFamily="2" charset="-78"/>
              </a:rPr>
              <a:t>كتاب شناسي انگليسي</a:t>
            </a:r>
            <a:endParaRPr lang="en-US" smtClean="0">
              <a:cs typeface="B Lotus" pitchFamily="2" charset="-78"/>
            </a:endParaRPr>
          </a:p>
        </p:txBody>
      </p:sp>
      <p:sp>
        <p:nvSpPr>
          <p:cNvPr id="557059" name="Rectangle 3"/>
          <p:cNvSpPr>
            <a:spLocks noGrp="1" noChangeArrowheads="1"/>
          </p:cNvSpPr>
          <p:nvPr>
            <p:ph idx="1"/>
          </p:nvPr>
        </p:nvSpPr>
        <p:spPr/>
        <p:txBody>
          <a:bodyPr/>
          <a:lstStyle/>
          <a:p>
            <a:pPr eaLnBrk="1" hangingPunct="1">
              <a:buFont typeface="Wingdings" pitchFamily="2" charset="2"/>
              <a:buNone/>
              <a:defRPr/>
            </a:pPr>
            <a:r>
              <a:rPr lang="en-US" smtClean="0">
                <a:cs typeface="B Lotus" pitchFamily="2" charset="-78"/>
              </a:rPr>
              <a:t>1-Alreck, Pamela L.Settle, Robert B.(1995)    </a:t>
            </a:r>
          </a:p>
          <a:p>
            <a:pPr eaLnBrk="1" hangingPunct="1">
              <a:buFont typeface="Wingdings" pitchFamily="2" charset="2"/>
              <a:buNone/>
              <a:defRPr/>
            </a:pPr>
            <a:r>
              <a:rPr lang="en-US" smtClean="0">
                <a:cs typeface="B Lotus" pitchFamily="2" charset="-78"/>
              </a:rPr>
              <a:t>“The Survey Research Handbook” (IRWIN)</a:t>
            </a:r>
          </a:p>
          <a:p>
            <a:pPr eaLnBrk="1" hangingPunct="1">
              <a:buFont typeface="Wingdings" pitchFamily="2" charset="2"/>
              <a:buNone/>
              <a:defRPr/>
            </a:pPr>
            <a:r>
              <a:rPr lang="en-US" smtClean="0">
                <a:cs typeface="B Lotus" pitchFamily="2" charset="-78"/>
              </a:rPr>
              <a:t>2- Baker,Therese  L.(1988) “Doing Social Research” Mc Grew-Hill International Editions.</a:t>
            </a:r>
          </a:p>
          <a:p>
            <a:pPr eaLnBrk="1" hangingPunct="1">
              <a:buFont typeface="Wingdings" pitchFamily="2" charset="2"/>
              <a:buNone/>
              <a:defRPr/>
            </a:pPr>
            <a:r>
              <a:rPr lang="en-US" smtClean="0">
                <a:cs typeface="B Lotus" pitchFamily="2" charset="-78"/>
              </a:rPr>
              <a:t>3-Caryer,Pat(1996)”The Students Guide to Success” Open uni. Press.	 	</a:t>
            </a:r>
          </a:p>
        </p:txBody>
      </p:sp>
    </p:spTree>
  </p:cSld>
  <p:clrMapOvr>
    <a:masterClrMapping/>
  </p:clrMapOvr>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fa-IR" dirty="0" smtClean="0">
                <a:cs typeface="B Lotus" pitchFamily="2" charset="-78"/>
              </a:rPr>
              <a:t>پروما  دانلود</a:t>
            </a:r>
            <a:endParaRPr lang="en-US" dirty="0" smtClean="0">
              <a:cs typeface="B Lotus" pitchFamily="2" charset="-78"/>
            </a:endParaRPr>
          </a:p>
        </p:txBody>
      </p:sp>
      <p:sp>
        <p:nvSpPr>
          <p:cNvPr id="3" name="Content Placeholder 2"/>
          <p:cNvSpPr>
            <a:spLocks noGrp="1"/>
          </p:cNvSpPr>
          <p:nvPr>
            <p:ph idx="1"/>
          </p:nvPr>
        </p:nvSpPr>
        <p:spPr/>
        <p:txBody>
          <a:bodyPr/>
          <a:lstStyle/>
          <a:p>
            <a:pPr algn="ctr"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fa-IR" dirty="0" smtClean="0">
                <a:cs typeface="B Lotus" pitchFamily="2" charset="-78"/>
              </a:rPr>
              <a:t>انتشار در اینترنت توسط : پروما دانلود</a:t>
            </a:r>
            <a:endParaRPr lang="en-US" dirty="0" smtClean="0">
              <a:cs typeface="B Lotus" pitchFamily="2" charset="-78"/>
            </a:endParaRPr>
          </a:p>
          <a:p>
            <a:pPr algn="ctr" eaLnBrk="1" hangingPunct="1">
              <a:buFont typeface="Wingdings" pitchFamily="2" charset="2"/>
              <a:buNone/>
              <a:defRPr/>
            </a:pPr>
            <a:endParaRPr lang="fa-IR" dirty="0" smtClean="0">
              <a:cs typeface="B Lotus" pitchFamily="2" charset="-78"/>
            </a:endParaRPr>
          </a:p>
          <a:p>
            <a:pPr algn="ctr" eaLnBrk="1" hangingPunct="1">
              <a:buFont typeface="Wingdings" pitchFamily="2" charset="2"/>
              <a:buNone/>
              <a:defRPr/>
            </a:pPr>
            <a:r>
              <a:rPr lang="en-US" dirty="0" err="1" smtClean="0">
                <a:cs typeface="B Lotus" pitchFamily="2" charset="-78"/>
              </a:rPr>
              <a:t>Www.PromaDL.Com</a:t>
            </a:r>
            <a:r>
              <a:rPr lang="fa-IR" dirty="0" smtClean="0">
                <a:cs typeface="B Lotus" pitchFamily="2" charset="-78"/>
              </a:rPr>
              <a:t> </a:t>
            </a:r>
            <a:endParaRPr lang="en-US" dirty="0" smtClean="0">
              <a:cs typeface="B Lotus" pitchFamily="2" charset="-78"/>
            </a:endParaRPr>
          </a:p>
          <a:p>
            <a:pPr algn="ctr" eaLnBrk="1" hangingPunct="1">
              <a:buFont typeface="Wingdings" pitchFamily="2" charset="2"/>
              <a:buNone/>
              <a:defRPr/>
            </a:pPr>
            <a:r>
              <a:rPr lang="en-US" dirty="0" smtClean="0">
                <a:cs typeface="B Lotus" pitchFamily="2" charset="-78"/>
              </a:rPr>
              <a:t>Info@PromaDL.Com</a:t>
            </a:r>
          </a:p>
          <a:p>
            <a:pPr eaLnBrk="1" hangingPunct="1">
              <a:defRPr/>
            </a:pPr>
            <a:endParaRPr lang="en-US" dirty="0" smtClean="0">
              <a:cs typeface="B Lotus" pitchFamily="2" charset="-78"/>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7813"/>
            <a:ext cx="8229600" cy="704850"/>
          </a:xfrm>
        </p:spPr>
        <p:txBody>
          <a:bodyPr/>
          <a:lstStyle/>
          <a:p>
            <a:pPr algn="r" eaLnBrk="1" hangingPunct="1">
              <a:defRPr/>
            </a:pPr>
            <a:r>
              <a:rPr lang="fa-IR" sz="4000" smtClean="0">
                <a:cs typeface="B Lotus" pitchFamily="2" charset="-78"/>
              </a:rPr>
              <a:t>ادامه</a:t>
            </a:r>
            <a:endParaRPr lang="en-US" sz="4000" smtClean="0">
              <a:cs typeface="B Lotus" pitchFamily="2" charset="-78"/>
            </a:endParaRPr>
          </a:p>
        </p:txBody>
      </p:sp>
      <p:sp>
        <p:nvSpPr>
          <p:cNvPr id="38915" name="Rectangle 3"/>
          <p:cNvSpPr>
            <a:spLocks noGrp="1" noChangeArrowheads="1"/>
          </p:cNvSpPr>
          <p:nvPr>
            <p:ph idx="1"/>
          </p:nvPr>
        </p:nvSpPr>
        <p:spPr>
          <a:xfrm>
            <a:off x="468313" y="1052513"/>
            <a:ext cx="8229600" cy="5545137"/>
          </a:xfrm>
        </p:spPr>
        <p:txBody>
          <a:bodyPr/>
          <a:lstStyle/>
          <a:p>
            <a:pPr algn="r" rtl="1" eaLnBrk="1" hangingPunct="1">
              <a:lnSpc>
                <a:spcPct val="90000"/>
              </a:lnSpc>
              <a:buFont typeface="Wingdings" pitchFamily="2" charset="2"/>
              <a:buNone/>
              <a:defRPr/>
            </a:pPr>
            <a:r>
              <a:rPr lang="fa-IR" sz="2400" smtClean="0">
                <a:cs typeface="B Lotus" pitchFamily="2" charset="-78"/>
              </a:rPr>
              <a:t>5- تعريف چند مرحله اي :</a:t>
            </a:r>
          </a:p>
          <a:p>
            <a:pPr algn="r" rtl="1" eaLnBrk="1" hangingPunct="1">
              <a:lnSpc>
                <a:spcPct val="90000"/>
              </a:lnSpc>
              <a:buFont typeface="Wingdings" pitchFamily="2" charset="2"/>
              <a:buNone/>
              <a:defRPr/>
            </a:pPr>
            <a:r>
              <a:rPr lang="fa-IR" sz="2400" smtClean="0">
                <a:cs typeface="B Lotus" pitchFamily="2" charset="-78"/>
              </a:rPr>
              <a:t>     برخي از واژه هاي علوم اجتماعي ،به علت موارد استفاده گوناگون داراي فضاي مفهومي نسبتا وسيعي هستند كه  نمي توان آنها را با تعاريفي كه گذشت محدود ومشخص نمود،مانند واژه سازمان .</a:t>
            </a:r>
          </a:p>
          <a:p>
            <a:pPr algn="r" rtl="1" eaLnBrk="1" hangingPunct="1">
              <a:lnSpc>
                <a:spcPct val="90000"/>
              </a:lnSpc>
              <a:buFont typeface="Wingdings" pitchFamily="2" charset="2"/>
              <a:buNone/>
              <a:defRPr/>
            </a:pPr>
            <a:r>
              <a:rPr lang="fa-IR" sz="2400" smtClean="0">
                <a:cs typeface="B Lotus" pitchFamily="2" charset="-78"/>
              </a:rPr>
              <a:t>6- تعريف واقعي :</a:t>
            </a:r>
          </a:p>
          <a:p>
            <a:pPr algn="r" rtl="1" eaLnBrk="1" hangingPunct="1">
              <a:lnSpc>
                <a:spcPct val="90000"/>
              </a:lnSpc>
              <a:buFont typeface="Wingdings" pitchFamily="2" charset="2"/>
              <a:buNone/>
              <a:defRPr/>
            </a:pPr>
            <a:r>
              <a:rPr lang="fa-IR" sz="2400" smtClean="0">
                <a:cs typeface="B Lotus" pitchFamily="2" charset="-78"/>
              </a:rPr>
              <a:t>   هدف ازاين تعريف ،تعيين “ماهيت” يك واژه با سؤالاتي شبيه:</a:t>
            </a:r>
          </a:p>
          <a:p>
            <a:pPr algn="r" rtl="1" eaLnBrk="1" hangingPunct="1">
              <a:lnSpc>
                <a:spcPct val="90000"/>
              </a:lnSpc>
              <a:buFont typeface="Wingdings" pitchFamily="2" charset="2"/>
              <a:buNone/>
              <a:defRPr/>
            </a:pPr>
            <a:r>
              <a:rPr lang="fa-IR" sz="2400" smtClean="0">
                <a:cs typeface="B Lotus" pitchFamily="2" charset="-78"/>
              </a:rPr>
              <a:t>   ”...يعني چه ؟”يا”...چيست؟” مي باشد.</a:t>
            </a:r>
          </a:p>
          <a:p>
            <a:pPr algn="r" rtl="1" eaLnBrk="1" hangingPunct="1">
              <a:lnSpc>
                <a:spcPct val="90000"/>
              </a:lnSpc>
              <a:buFont typeface="Wingdings" pitchFamily="2" charset="2"/>
              <a:buNone/>
              <a:defRPr/>
            </a:pPr>
            <a:r>
              <a:rPr lang="fa-IR" sz="2400" smtClean="0">
                <a:cs typeface="B Lotus" pitchFamily="2" charset="-78"/>
              </a:rPr>
              <a:t>7- تعريف عملياتي(عملي):</a:t>
            </a:r>
          </a:p>
          <a:p>
            <a:pPr algn="r" rtl="1" eaLnBrk="1" hangingPunct="1">
              <a:lnSpc>
                <a:spcPct val="90000"/>
              </a:lnSpc>
              <a:buFont typeface="Wingdings" pitchFamily="2" charset="2"/>
              <a:buNone/>
              <a:defRPr/>
            </a:pPr>
            <a:r>
              <a:rPr lang="fa-IR" sz="2400" smtClean="0">
                <a:cs typeface="B Lotus" pitchFamily="2" charset="-78"/>
              </a:rPr>
              <a:t>   يك مفهوم(مانند يك متغير) رابه صورت اعمال واموري كه در مطالعه به عنوان معرف ومعادل آن مشخص مي شوند،تعريف مي كندواين امكان را فراهم  </a:t>
            </a:r>
          </a:p>
          <a:p>
            <a:pPr algn="r" rtl="1" eaLnBrk="1" hangingPunct="1">
              <a:lnSpc>
                <a:spcPct val="90000"/>
              </a:lnSpc>
              <a:buFont typeface="Wingdings" pitchFamily="2" charset="2"/>
              <a:buNone/>
              <a:defRPr/>
            </a:pPr>
            <a:r>
              <a:rPr lang="fa-IR" sz="2400" smtClean="0">
                <a:cs typeface="B Lotus" pitchFamily="2" charset="-78"/>
              </a:rPr>
              <a:t>   مي آورد كه مورد اندازه گيري قرارگيرند. به عبارت ديگر مجموعه روشهاي توصيف كننده فعاليتهايي است كه انجام آنهابه گونه اي تجربي وجود يا ميزان پديدهاي را كه يك مفهوم معرف آن است،محقق مي گردد.</a:t>
            </a:r>
          </a:p>
          <a:p>
            <a:pPr algn="r" rtl="1" eaLnBrk="1" hangingPunct="1">
              <a:lnSpc>
                <a:spcPct val="90000"/>
              </a:lnSpc>
              <a:buFont typeface="Wingdings" pitchFamily="2" charset="2"/>
              <a:buNone/>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fa-IR" smtClean="0">
                <a:cs typeface="B Lotus" pitchFamily="2" charset="-78"/>
              </a:rPr>
              <a:t>6-4-متغير چيست ؟</a:t>
            </a:r>
            <a:endParaRPr lang="en-US" smtClean="0">
              <a:cs typeface="B Lotus" pitchFamily="2" charset="-78"/>
            </a:endParaRPr>
          </a:p>
        </p:txBody>
      </p:sp>
      <p:sp>
        <p:nvSpPr>
          <p:cNvPr id="39939" name="Rectangle 3"/>
          <p:cNvSpPr>
            <a:spLocks noGrp="1" noChangeArrowheads="1"/>
          </p:cNvSpPr>
          <p:nvPr>
            <p:ph idx="1"/>
          </p:nvPr>
        </p:nvSpPr>
        <p:spPr/>
        <p:txBody>
          <a:bodyPr/>
          <a:lstStyle/>
          <a:p>
            <a:pPr algn="r" rtl="1" eaLnBrk="1" hangingPunct="1">
              <a:defRPr/>
            </a:pPr>
            <a:r>
              <a:rPr lang="fa-IR" sz="2800" smtClean="0">
                <a:cs typeface="B Lotus" pitchFamily="2" charset="-78"/>
              </a:rPr>
              <a:t>چيزي است كه مي تواند از لحاظ مقدار تغيير كند ومعمولا مي تواند ارزشهاي عددي متفاوتي را بپذ يرد.</a:t>
            </a:r>
          </a:p>
          <a:p>
            <a:pPr algn="r" rtl="1" eaLnBrk="1" hangingPunct="1">
              <a:defRPr/>
            </a:pPr>
            <a:r>
              <a:rPr lang="fa-IR" sz="2800" smtClean="0">
                <a:cs typeface="B Lotus" pitchFamily="2" charset="-78"/>
              </a:rPr>
              <a:t>ايده اصلي در يك تحقيق بوده ومفهومي است كه تغيير مي كند .</a:t>
            </a:r>
          </a:p>
          <a:p>
            <a:pPr algn="r" rtl="1" eaLnBrk="1" hangingPunct="1">
              <a:defRPr/>
            </a:pPr>
            <a:r>
              <a:rPr lang="fa-IR" sz="2800" smtClean="0">
                <a:cs typeface="B Lotus" pitchFamily="2" charset="-78"/>
              </a:rPr>
              <a:t>كميتي است كه در دامنه اي معين مي تواند از يك فرد به فرد ديگر</a:t>
            </a:r>
          </a:p>
          <a:p>
            <a:pPr algn="r" rtl="1" eaLnBrk="1" hangingPunct="1">
              <a:buFont typeface="Wingdings" pitchFamily="2" charset="2"/>
              <a:buNone/>
              <a:defRPr/>
            </a:pPr>
            <a:r>
              <a:rPr lang="fa-IR" sz="2800" smtClean="0">
                <a:cs typeface="B Lotus" pitchFamily="2" charset="-78"/>
              </a:rPr>
              <a:t>    يا ازيك مشاهده به مشاهده ديگر مقادير مختلفي رااختيار كند.</a:t>
            </a:r>
          </a:p>
          <a:p>
            <a:pPr algn="r" rtl="1" eaLnBrk="1" hangingPunct="1">
              <a:defRPr/>
            </a:pPr>
            <a:r>
              <a:rPr lang="fa-IR" sz="2800" smtClean="0">
                <a:cs typeface="B Lotus" pitchFamily="2" charset="-78"/>
              </a:rPr>
              <a:t>يك مفهوم است كه بيش از دويا چندارزش يا عد د به آن اختصاص داده مي شود.</a:t>
            </a:r>
          </a:p>
          <a:p>
            <a:pPr algn="r" rtl="1" eaLnBrk="1" hangingPunct="1">
              <a:defRPr/>
            </a:pPr>
            <a:r>
              <a:rPr lang="fa-IR" sz="2800" smtClean="0">
                <a:cs typeface="B Lotus" pitchFamily="2" charset="-78"/>
              </a:rPr>
              <a:t>شرايط يا خصايصي هستند كه محقق آنهاراكنترل ، دستكاري  يا مشاهده مي كند.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7813"/>
            <a:ext cx="8229600" cy="631825"/>
          </a:xfrm>
        </p:spPr>
        <p:txBody>
          <a:bodyPr/>
          <a:lstStyle/>
          <a:p>
            <a:pPr eaLnBrk="1" hangingPunct="1">
              <a:defRPr/>
            </a:pPr>
            <a:r>
              <a:rPr lang="fa-IR" sz="4000" smtClean="0">
                <a:cs typeface="B Lotus" pitchFamily="2" charset="-78"/>
              </a:rPr>
              <a:t>طبقه بندي متغيرها</a:t>
            </a:r>
            <a:endParaRPr lang="en-US" sz="4000" smtClean="0">
              <a:cs typeface="B Lotus" pitchFamily="2" charset="-78"/>
            </a:endParaRPr>
          </a:p>
        </p:txBody>
      </p:sp>
      <p:sp>
        <p:nvSpPr>
          <p:cNvPr id="40963" name="Rectangle 3"/>
          <p:cNvSpPr>
            <a:spLocks noGrp="1" noChangeArrowheads="1"/>
          </p:cNvSpPr>
          <p:nvPr>
            <p:ph idx="1"/>
          </p:nvPr>
        </p:nvSpPr>
        <p:spPr>
          <a:xfrm>
            <a:off x="457200" y="1125538"/>
            <a:ext cx="8229600" cy="5732462"/>
          </a:xfrm>
        </p:spPr>
        <p:txBody>
          <a:bodyPr/>
          <a:lstStyle/>
          <a:p>
            <a:pPr algn="r" rtl="1" eaLnBrk="1" hangingPunct="1">
              <a:lnSpc>
                <a:spcPct val="80000"/>
              </a:lnSpc>
              <a:buFont typeface="Wingdings" pitchFamily="2" charset="2"/>
              <a:buNone/>
              <a:defRPr/>
            </a:pPr>
            <a:r>
              <a:rPr lang="fa-IR" sz="2000" smtClean="0">
                <a:cs typeface="B Lotus" pitchFamily="2" charset="-78"/>
              </a:rPr>
              <a:t>طبقه بندي نوع اول :		</a:t>
            </a:r>
          </a:p>
          <a:p>
            <a:pPr algn="r" rtl="1" eaLnBrk="1" hangingPunct="1">
              <a:lnSpc>
                <a:spcPct val="80000"/>
              </a:lnSpc>
              <a:buFont typeface="Wingdings" pitchFamily="2" charset="2"/>
              <a:buNone/>
              <a:defRPr/>
            </a:pPr>
            <a:r>
              <a:rPr lang="fa-IR" sz="2000" smtClean="0">
                <a:cs typeface="B Lotus" pitchFamily="2" charset="-78"/>
              </a:rPr>
              <a:t>       الف) متغير وابسته</a:t>
            </a:r>
          </a:p>
          <a:p>
            <a:pPr algn="r" rtl="1" eaLnBrk="1" hangingPunct="1">
              <a:lnSpc>
                <a:spcPct val="80000"/>
              </a:lnSpc>
              <a:buFont typeface="Wingdings" pitchFamily="2" charset="2"/>
              <a:buNone/>
              <a:defRPr/>
            </a:pPr>
            <a:r>
              <a:rPr lang="fa-IR" sz="2000" smtClean="0">
                <a:cs typeface="B Lotus" pitchFamily="2" charset="-78"/>
              </a:rPr>
              <a:t>         ب)  متغير مستقل</a:t>
            </a:r>
          </a:p>
          <a:p>
            <a:pPr algn="r" rtl="1" eaLnBrk="1" hangingPunct="1">
              <a:lnSpc>
                <a:spcPct val="80000"/>
              </a:lnSpc>
              <a:buFont typeface="Wingdings" pitchFamily="2" charset="2"/>
              <a:buNone/>
              <a:defRPr/>
            </a:pPr>
            <a:r>
              <a:rPr lang="fa-IR" sz="2000" smtClean="0">
                <a:cs typeface="B Lotus" pitchFamily="2" charset="-78"/>
              </a:rPr>
              <a:t>         ج)  متغير تعديل گر</a:t>
            </a:r>
          </a:p>
          <a:p>
            <a:pPr algn="r" rtl="1" eaLnBrk="1" hangingPunct="1">
              <a:lnSpc>
                <a:spcPct val="80000"/>
              </a:lnSpc>
              <a:buFont typeface="Wingdings" pitchFamily="2" charset="2"/>
              <a:buNone/>
              <a:defRPr/>
            </a:pPr>
            <a:r>
              <a:rPr lang="fa-IR" sz="2000" smtClean="0">
                <a:cs typeface="B Lotus" pitchFamily="2" charset="-78"/>
              </a:rPr>
              <a:t>          د)  متغير مداخله گر</a:t>
            </a:r>
          </a:p>
          <a:p>
            <a:pPr algn="r" rtl="1" eaLnBrk="1" hangingPunct="1">
              <a:lnSpc>
                <a:spcPct val="80000"/>
              </a:lnSpc>
              <a:buFont typeface="Wingdings" pitchFamily="2" charset="2"/>
              <a:buNone/>
              <a:defRPr/>
            </a:pPr>
            <a:r>
              <a:rPr lang="fa-IR" sz="2000" smtClean="0">
                <a:cs typeface="B Lotus" pitchFamily="2" charset="-78"/>
              </a:rPr>
              <a:t>          ه)  متغير كنترل</a:t>
            </a:r>
          </a:p>
          <a:p>
            <a:pPr algn="r" rtl="1" eaLnBrk="1" hangingPunct="1">
              <a:lnSpc>
                <a:spcPct val="80000"/>
              </a:lnSpc>
              <a:buFont typeface="Wingdings" pitchFamily="2" charset="2"/>
              <a:buNone/>
              <a:defRPr/>
            </a:pPr>
            <a:r>
              <a:rPr lang="fa-IR" sz="2000" smtClean="0">
                <a:cs typeface="B Lotus" pitchFamily="2" charset="-78"/>
              </a:rPr>
              <a:t>طبقه بندي نوع دوم :</a:t>
            </a:r>
          </a:p>
          <a:p>
            <a:pPr algn="r" rtl="1" eaLnBrk="1" hangingPunct="1">
              <a:lnSpc>
                <a:spcPct val="80000"/>
              </a:lnSpc>
              <a:buFont typeface="Wingdings" pitchFamily="2" charset="2"/>
              <a:buNone/>
              <a:defRPr/>
            </a:pPr>
            <a:r>
              <a:rPr lang="fa-IR" sz="2000" smtClean="0">
                <a:cs typeface="B Lotus" pitchFamily="2" charset="-78"/>
              </a:rPr>
              <a:t>      الف)  متغير فعال </a:t>
            </a:r>
          </a:p>
          <a:p>
            <a:pPr algn="r" rtl="1" eaLnBrk="1" hangingPunct="1">
              <a:lnSpc>
                <a:spcPct val="80000"/>
              </a:lnSpc>
              <a:buFont typeface="Wingdings" pitchFamily="2" charset="2"/>
              <a:buNone/>
              <a:defRPr/>
            </a:pPr>
            <a:r>
              <a:rPr lang="fa-IR" sz="2000" smtClean="0">
                <a:cs typeface="B Lotus" pitchFamily="2" charset="-78"/>
              </a:rPr>
              <a:t>        ب)  متغير خصيصه اي</a:t>
            </a:r>
          </a:p>
          <a:p>
            <a:pPr algn="r" rtl="1" eaLnBrk="1" hangingPunct="1">
              <a:lnSpc>
                <a:spcPct val="80000"/>
              </a:lnSpc>
              <a:buFont typeface="Wingdings" pitchFamily="2" charset="2"/>
              <a:buNone/>
              <a:defRPr/>
            </a:pPr>
            <a:r>
              <a:rPr lang="fa-IR" sz="2000" smtClean="0">
                <a:cs typeface="B Lotus" pitchFamily="2" charset="-78"/>
              </a:rPr>
              <a:t>طبقه بندي نوع سوم :</a:t>
            </a:r>
          </a:p>
          <a:p>
            <a:pPr algn="r" rtl="1" eaLnBrk="1" hangingPunct="1">
              <a:lnSpc>
                <a:spcPct val="80000"/>
              </a:lnSpc>
              <a:buFont typeface="Wingdings" pitchFamily="2" charset="2"/>
              <a:buNone/>
              <a:defRPr/>
            </a:pPr>
            <a:r>
              <a:rPr lang="fa-IR" sz="2000" smtClean="0">
                <a:cs typeface="B Lotus" pitchFamily="2" charset="-78"/>
              </a:rPr>
              <a:t>      الف)  متغير كيفي</a:t>
            </a:r>
          </a:p>
          <a:p>
            <a:pPr algn="r" rtl="1" eaLnBrk="1" hangingPunct="1">
              <a:lnSpc>
                <a:spcPct val="80000"/>
              </a:lnSpc>
              <a:buFont typeface="Wingdings" pitchFamily="2" charset="2"/>
              <a:buNone/>
              <a:defRPr/>
            </a:pPr>
            <a:r>
              <a:rPr lang="fa-IR" sz="2000" smtClean="0">
                <a:cs typeface="B Lotus" pitchFamily="2" charset="-78"/>
              </a:rPr>
              <a:t>        ب)  متغير كمي</a:t>
            </a:r>
          </a:p>
          <a:p>
            <a:pPr algn="r" rtl="1" eaLnBrk="1" hangingPunct="1">
              <a:lnSpc>
                <a:spcPct val="80000"/>
              </a:lnSpc>
              <a:buFont typeface="Wingdings" pitchFamily="2" charset="2"/>
              <a:buNone/>
              <a:defRPr/>
            </a:pPr>
            <a:r>
              <a:rPr lang="fa-IR" sz="2000" smtClean="0">
                <a:cs typeface="B Lotus" pitchFamily="2" charset="-78"/>
              </a:rPr>
              <a:t> طبقه بندي نوع چهارم : </a:t>
            </a:r>
          </a:p>
          <a:p>
            <a:pPr algn="r" rtl="1" eaLnBrk="1" hangingPunct="1">
              <a:lnSpc>
                <a:spcPct val="80000"/>
              </a:lnSpc>
              <a:buFont typeface="Wingdings" pitchFamily="2" charset="2"/>
              <a:buNone/>
              <a:defRPr/>
            </a:pPr>
            <a:r>
              <a:rPr lang="fa-IR" sz="2000" smtClean="0">
                <a:cs typeface="B Lotus" pitchFamily="2" charset="-78"/>
              </a:rPr>
              <a:t>      الف)  متغير پيوسته</a:t>
            </a:r>
          </a:p>
          <a:p>
            <a:pPr algn="r" rtl="1" eaLnBrk="1" hangingPunct="1">
              <a:lnSpc>
                <a:spcPct val="80000"/>
              </a:lnSpc>
              <a:buFont typeface="Wingdings" pitchFamily="2" charset="2"/>
              <a:buNone/>
              <a:defRPr/>
            </a:pPr>
            <a:r>
              <a:rPr lang="fa-IR" sz="2000" smtClean="0">
                <a:cs typeface="B Lotus" pitchFamily="2" charset="-78"/>
              </a:rPr>
              <a:t>        ب)  متغير گسسته </a:t>
            </a:r>
          </a:p>
          <a:p>
            <a:pPr algn="r" rtl="1" eaLnBrk="1" hangingPunct="1">
              <a:lnSpc>
                <a:spcPct val="80000"/>
              </a:lnSpc>
              <a:buFont typeface="Wingdings" pitchFamily="2" charset="2"/>
              <a:buNone/>
              <a:defRPr/>
            </a:pPr>
            <a:r>
              <a:rPr lang="fa-IR" sz="2000" smtClean="0">
                <a:cs typeface="B Lotus" pitchFamily="2" charset="-78"/>
              </a:rPr>
              <a:t>طبقه بندي نوع پنجم :</a:t>
            </a:r>
          </a:p>
          <a:p>
            <a:pPr algn="r" rtl="1" eaLnBrk="1" hangingPunct="1">
              <a:lnSpc>
                <a:spcPct val="80000"/>
              </a:lnSpc>
              <a:buFont typeface="Wingdings" pitchFamily="2" charset="2"/>
              <a:buNone/>
              <a:defRPr/>
            </a:pPr>
            <a:r>
              <a:rPr lang="fa-IR" sz="2000" smtClean="0">
                <a:cs typeface="B Lotus" pitchFamily="2" charset="-78"/>
              </a:rPr>
              <a:t>      الف)  متغيردوارزشي </a:t>
            </a:r>
          </a:p>
          <a:p>
            <a:pPr algn="r" rtl="1" eaLnBrk="1" hangingPunct="1">
              <a:lnSpc>
                <a:spcPct val="80000"/>
              </a:lnSpc>
              <a:buFont typeface="Wingdings" pitchFamily="2" charset="2"/>
              <a:buNone/>
              <a:defRPr/>
            </a:pPr>
            <a:r>
              <a:rPr lang="fa-IR" sz="2000" smtClean="0">
                <a:cs typeface="B Lotus" pitchFamily="2" charset="-78"/>
              </a:rPr>
              <a:t>        ب)  متغيرچند ارزشي</a:t>
            </a:r>
          </a:p>
          <a:p>
            <a:pPr algn="r" rtl="1" eaLnBrk="1" hangingPunct="1">
              <a:lnSpc>
                <a:spcPct val="80000"/>
              </a:lnSpc>
              <a:buFont typeface="Wingdings" pitchFamily="2" charset="2"/>
              <a:buNone/>
              <a:defRPr/>
            </a:pPr>
            <a:endParaRPr lang="en-US" sz="2000" smtClean="0">
              <a:cs typeface="B Lotus"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طبقه بندي نوع اول :</a:t>
            </a:r>
            <a:endParaRPr lang="en-US" smtClean="0">
              <a:cs typeface="B Lotus" pitchFamily="2" charset="-78"/>
            </a:endParaRPr>
          </a:p>
        </p:txBody>
      </p:sp>
      <p:sp>
        <p:nvSpPr>
          <p:cNvPr id="41987" name="Rectangle 3"/>
          <p:cNvSpPr>
            <a:spLocks noGrp="1" noChangeArrowheads="1"/>
          </p:cNvSpPr>
          <p:nvPr>
            <p:ph idx="1"/>
          </p:nvPr>
        </p:nvSpPr>
        <p:spPr>
          <a:xfrm>
            <a:off x="468313" y="1341438"/>
            <a:ext cx="8229600" cy="5040312"/>
          </a:xfrm>
        </p:spPr>
        <p:txBody>
          <a:bodyPr/>
          <a:lstStyle/>
          <a:p>
            <a:pPr algn="r" rtl="1" eaLnBrk="1" hangingPunct="1">
              <a:lnSpc>
                <a:spcPct val="90000"/>
              </a:lnSpc>
              <a:buFont typeface="Wingdings" pitchFamily="2" charset="2"/>
              <a:buNone/>
              <a:defRPr/>
            </a:pPr>
            <a:r>
              <a:rPr lang="fa-IR" sz="2800" smtClean="0">
                <a:cs typeface="B Lotus" pitchFamily="2" charset="-78"/>
              </a:rPr>
              <a:t>   الف) متغيروابسته </a:t>
            </a:r>
          </a:p>
          <a:p>
            <a:pPr algn="r" rtl="1" eaLnBrk="1" hangingPunct="1">
              <a:lnSpc>
                <a:spcPct val="90000"/>
              </a:lnSpc>
              <a:defRPr/>
            </a:pPr>
            <a:r>
              <a:rPr lang="fa-IR" sz="2800" smtClean="0">
                <a:cs typeface="B Lotus" pitchFamily="2" charset="-78"/>
              </a:rPr>
              <a:t>متغيري است كه هدف محقق تشريح يا پيش بيني تغييرپذيري درآن است </a:t>
            </a:r>
          </a:p>
          <a:p>
            <a:pPr algn="r" rtl="1" eaLnBrk="1" hangingPunct="1">
              <a:lnSpc>
                <a:spcPct val="90000"/>
              </a:lnSpc>
              <a:defRPr/>
            </a:pPr>
            <a:r>
              <a:rPr lang="fa-IR" sz="2800" smtClean="0">
                <a:cs typeface="B Lotus" pitchFamily="2" charset="-78"/>
              </a:rPr>
              <a:t>يك متغيراصلي  است كه به صورت يك مساله حياتي براي تحقيق مورد بررسي قرار مي گيرد.</a:t>
            </a:r>
          </a:p>
          <a:p>
            <a:pPr algn="r" rtl="1" eaLnBrk="1" hangingPunct="1">
              <a:lnSpc>
                <a:spcPct val="90000"/>
              </a:lnSpc>
              <a:defRPr/>
            </a:pPr>
            <a:r>
              <a:rPr lang="fa-IR" sz="2800" smtClean="0">
                <a:cs typeface="B Lotus" pitchFamily="2" charset="-78"/>
              </a:rPr>
              <a:t>متغيري است كه تغييرات آن تحت تاثير متغير مستقل قرارمي گيرد.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متغير وابسته درسه دسته كلي زير طبقه بندي شده اند :</a:t>
            </a:r>
          </a:p>
          <a:p>
            <a:pPr algn="r" rtl="1" eaLnBrk="1" hangingPunct="1">
              <a:lnSpc>
                <a:spcPct val="90000"/>
              </a:lnSpc>
              <a:buFont typeface="Wingdings" pitchFamily="2" charset="2"/>
              <a:buNone/>
              <a:defRPr/>
            </a:pPr>
            <a:r>
              <a:rPr lang="fa-IR" sz="2800" smtClean="0">
                <a:cs typeface="B Lotus" pitchFamily="2" charset="-78"/>
              </a:rPr>
              <a:t>1 - محيطي</a:t>
            </a:r>
          </a:p>
          <a:p>
            <a:pPr algn="r" rtl="1" eaLnBrk="1" hangingPunct="1">
              <a:lnSpc>
                <a:spcPct val="90000"/>
              </a:lnSpc>
              <a:buFont typeface="Wingdings" pitchFamily="2" charset="2"/>
              <a:buNone/>
              <a:defRPr/>
            </a:pPr>
            <a:r>
              <a:rPr lang="fa-IR" sz="2800" smtClean="0">
                <a:cs typeface="B Lotus" pitchFamily="2" charset="-78"/>
              </a:rPr>
              <a:t>2 - دستور العملي </a:t>
            </a:r>
          </a:p>
          <a:p>
            <a:pPr algn="r" rtl="1" eaLnBrk="1" hangingPunct="1">
              <a:lnSpc>
                <a:spcPct val="90000"/>
              </a:lnSpc>
              <a:buFont typeface="Wingdings" pitchFamily="2" charset="2"/>
              <a:buNone/>
              <a:defRPr/>
            </a:pPr>
            <a:r>
              <a:rPr lang="fa-IR" sz="2800" smtClean="0">
                <a:cs typeface="B Lotus" pitchFamily="2" charset="-78"/>
              </a:rPr>
              <a:t>3 - تاكيدي</a:t>
            </a: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fa-IR" smtClean="0">
                <a:cs typeface="B Lotus" pitchFamily="2" charset="-78"/>
              </a:rPr>
              <a:t>1- مقدمه</a:t>
            </a:r>
            <a:endParaRPr lang="en-US" smtClean="0">
              <a:cs typeface="B Lotus" pitchFamily="2" charset="-78"/>
            </a:endParaRPr>
          </a:p>
        </p:txBody>
      </p:sp>
      <p:sp>
        <p:nvSpPr>
          <p:cNvPr id="6147" name="Rectangle 3"/>
          <p:cNvSpPr>
            <a:spLocks noGrp="1" noChangeArrowheads="1"/>
          </p:cNvSpPr>
          <p:nvPr>
            <p:ph idx="1"/>
          </p:nvPr>
        </p:nvSpPr>
        <p:spPr/>
        <p:txBody>
          <a:bodyPr/>
          <a:lstStyle/>
          <a:p>
            <a:pPr algn="r" rtl="1" eaLnBrk="1" hangingPunct="1">
              <a:defRPr/>
            </a:pPr>
            <a:r>
              <a:rPr lang="ar-SA" smtClean="0">
                <a:cs typeface="B Lotus" pitchFamily="2" charset="-78"/>
              </a:rPr>
              <a:t>معمولاً </a:t>
            </a:r>
            <a:r>
              <a:rPr lang="fa-IR" smtClean="0">
                <a:cs typeface="B Lotus" pitchFamily="2" charset="-78"/>
              </a:rPr>
              <a:t>در مقدمه، دانشجو سعي مي كند باآوردن مطالبي براي خواننده ذهنيت مناسبي را دررابطه با كليت تحقيق ايجاد نمايد .</a:t>
            </a:r>
          </a:p>
          <a:p>
            <a:pPr algn="r" rtl="1" eaLnBrk="1" hangingPunct="1">
              <a:defRPr/>
            </a:pPr>
            <a:r>
              <a:rPr lang="fa-IR" smtClean="0">
                <a:cs typeface="B Lotus" pitchFamily="2" charset="-78"/>
              </a:rPr>
              <a:t>مقدمه نبايد بيش از حد طولاني ودر برگيرنده مطالب </a:t>
            </a:r>
          </a:p>
          <a:p>
            <a:pPr algn="r" rtl="1" eaLnBrk="1" hangingPunct="1">
              <a:buFont typeface="Wingdings" pitchFamily="2" charset="2"/>
              <a:buNone/>
              <a:defRPr/>
            </a:pPr>
            <a:r>
              <a:rPr lang="fa-IR" smtClean="0">
                <a:cs typeface="B Lotus" pitchFamily="2" charset="-78"/>
              </a:rPr>
              <a:t>   حاشيه اي وغير مرتبط باشد.</a:t>
            </a:r>
          </a:p>
          <a:p>
            <a:pPr algn="r" rtl="1" eaLnBrk="1" hangingPunct="1">
              <a:defRPr/>
            </a:pPr>
            <a:r>
              <a:rPr lang="fa-IR" smtClean="0">
                <a:cs typeface="B Lotus" pitchFamily="2" charset="-78"/>
              </a:rPr>
              <a:t>با توجه به اينكه هدف از تهيه فصل اول ،آشنا ساختن خواننده با كليات تحقيق مي باشد لذا معمولا براي قسمت مقدمه بين 1تا3 </a:t>
            </a:r>
            <a:r>
              <a:rPr lang="ar-SA" smtClean="0">
                <a:cs typeface="B Lotus" pitchFamily="2" charset="-78"/>
              </a:rPr>
              <a:t> صفحه </a:t>
            </a:r>
            <a:r>
              <a:rPr lang="fa-IR" smtClean="0">
                <a:cs typeface="B Lotus" pitchFamily="2" charset="-78"/>
              </a:rPr>
              <a:t>رادرنظر مي گيرند.</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301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 متغير مستقل :</a:t>
            </a:r>
          </a:p>
          <a:p>
            <a:pPr algn="r" rtl="1" eaLnBrk="1" hangingPunct="1">
              <a:defRPr/>
            </a:pPr>
            <a:r>
              <a:rPr lang="fa-IR" smtClean="0">
                <a:cs typeface="B Lotus" pitchFamily="2" charset="-78"/>
              </a:rPr>
              <a:t>متغيري است كه روي متغير وابسته بصورت مثبت يا منفي تاثير مي گذارد.</a:t>
            </a:r>
          </a:p>
          <a:p>
            <a:pPr algn="r" rtl="1" eaLnBrk="1" hangingPunct="1">
              <a:defRPr/>
            </a:pPr>
            <a:r>
              <a:rPr lang="fa-IR" smtClean="0">
                <a:cs typeface="B Lotus" pitchFamily="2" charset="-78"/>
              </a:rPr>
              <a:t>يك ويژگي از محيط فيزيكي يا اجتماعي است كه بعد ازانتخاب ،دخالت يا دستكاري شدن توسط محقق،مقاديري را مي پذيردتا تاثيرش بر روي متغير ديگر مشاهده شود.</a:t>
            </a:r>
          </a:p>
          <a:p>
            <a:pPr algn="r" rtl="1" eaLnBrk="1" hangingPunct="1">
              <a:defRPr/>
            </a:pPr>
            <a:r>
              <a:rPr lang="fa-IR" smtClean="0">
                <a:cs typeface="B Lotus" pitchFamily="2" charset="-78"/>
              </a:rPr>
              <a:t>شرايط يا خصايصي هستند كه محقق در عمل آنهارا براي اثبات ارتباطشان باپديده موردمشاهده دستكاري مي كند.</a:t>
            </a:r>
            <a:endParaRPr lang="en-US"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4403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ج)متغير تعديل گر :</a:t>
            </a:r>
          </a:p>
          <a:p>
            <a:pPr algn="r" rtl="1" eaLnBrk="1" hangingPunct="1">
              <a:lnSpc>
                <a:spcPct val="90000"/>
              </a:lnSpc>
              <a:defRPr/>
            </a:pPr>
            <a:r>
              <a:rPr lang="fa-IR" smtClean="0">
                <a:cs typeface="B Lotus" pitchFamily="2" charset="-78"/>
              </a:rPr>
              <a:t>متغيري كه داراي تاثيري قوي بررابطه بين متغير مستقل ومتغير وابسته است .</a:t>
            </a:r>
          </a:p>
          <a:p>
            <a:pPr algn="r" rtl="1" eaLnBrk="1" hangingPunct="1">
              <a:lnSpc>
                <a:spcPct val="90000"/>
              </a:lnSpc>
              <a:defRPr/>
            </a:pPr>
            <a:r>
              <a:rPr lang="fa-IR" smtClean="0">
                <a:cs typeface="B Lotus" pitchFamily="2" charset="-78"/>
              </a:rPr>
              <a:t>متغيري كيفي وكمي است كه جهت يا ميزان رابطه بين متغيرهاي مستقل و وابسته را تحت تاثير قرار مي دهد.</a:t>
            </a:r>
          </a:p>
          <a:p>
            <a:pPr algn="r" rtl="1" eaLnBrk="1" hangingPunct="1">
              <a:lnSpc>
                <a:spcPct val="90000"/>
              </a:lnSpc>
              <a:defRPr/>
            </a:pPr>
            <a:r>
              <a:rPr lang="fa-IR" smtClean="0">
                <a:cs typeface="B Lotus" pitchFamily="2" charset="-78"/>
              </a:rPr>
              <a:t>نقش متغير تعديل گر درپژوهش علمي ومدل تحليلي آن شبيه نقش كاتاليزوردر شيمي است كه بدون آنكه در واكنش دخالت كند معين مي كند كه واكنش مورد نظر چگونه پيش خواهدرفت .</a:t>
            </a:r>
          </a:p>
          <a:p>
            <a:pPr algn="r" rtl="1" eaLnBrk="1" hangingPunct="1">
              <a:lnSpc>
                <a:spcPct val="90000"/>
              </a:lnSpc>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fa-IR" sz="4000" smtClean="0">
                <a:cs typeface="B Lotus" pitchFamily="2" charset="-78"/>
              </a:rPr>
              <a:t/>
            </a:r>
            <a:br>
              <a:rPr lang="fa-IR" sz="4000" smtClean="0">
                <a:cs typeface="B Lotus" pitchFamily="2" charset="-78"/>
              </a:rPr>
            </a:br>
            <a:endParaRPr lang="en-US" sz="4000" smtClean="0">
              <a:cs typeface="B Lotus" pitchFamily="2" charset="-78"/>
            </a:endParaRPr>
          </a:p>
        </p:txBody>
      </p:sp>
      <p:sp>
        <p:nvSpPr>
          <p:cNvPr id="4505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د)متغير مداخله گر :</a:t>
            </a:r>
          </a:p>
          <a:p>
            <a:pPr algn="r" rtl="1" eaLnBrk="1" hangingPunct="1">
              <a:defRPr/>
            </a:pPr>
            <a:r>
              <a:rPr lang="fa-IR" smtClean="0">
                <a:cs typeface="B Lotus" pitchFamily="2" charset="-78"/>
              </a:rPr>
              <a:t>متغيري است كه  محقق براي استنتاج از نحوه  تاثير متغير مستقل برمتغير وابسته مورد نظر قرار مي دهد،تاثير متغير مداخله گر را نه مي توان كنترل كرد ونه بطور مستقيم ومستقل ازساير متغيرهامشاهده كرد.</a:t>
            </a:r>
          </a:p>
          <a:p>
            <a:pPr algn="r" rtl="1" eaLnBrk="1" hangingPunct="1">
              <a:defRPr/>
            </a:pPr>
            <a:r>
              <a:rPr lang="fa-IR" smtClean="0">
                <a:cs typeface="B Lotus" pitchFamily="2" charset="-78"/>
              </a:rPr>
              <a:t>اصطلاحي به منظور توجيه وتبيين فرآيندهاي ذهني ودروني است كه مستقيما مشاهده پذير نيست.</a:t>
            </a: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fa-IR" sz="4000" smtClean="0">
                <a:cs typeface="B Lotus" pitchFamily="2" charset="-78"/>
              </a:rPr>
              <a:t/>
            </a:r>
            <a:br>
              <a:rPr lang="fa-IR" sz="4000" smtClean="0">
                <a:cs typeface="B Lotus" pitchFamily="2" charset="-78"/>
              </a:rPr>
            </a:b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471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ه)متغير كنترل :</a:t>
            </a:r>
          </a:p>
          <a:p>
            <a:pPr algn="r" rtl="1" eaLnBrk="1" hangingPunct="1">
              <a:defRPr/>
            </a:pPr>
            <a:r>
              <a:rPr lang="fa-IR" smtClean="0">
                <a:cs typeface="B Lotus" pitchFamily="2" charset="-78"/>
              </a:rPr>
              <a:t>دريك تحقيق اثر تمام متغيرها رابريكديگر نمي توان به طور همزمان مورد مطالعه قرارداد بنابراين محقق اثر برخي ازمتغيرهاراكنترل نموده وياآنها راخنثي مي كند .</a:t>
            </a:r>
          </a:p>
          <a:p>
            <a:pPr algn="r" rtl="1" eaLnBrk="1" hangingPunct="1">
              <a:buFont typeface="Wingdings" pitchFamily="2" charset="2"/>
              <a:buNone/>
              <a:defRPr/>
            </a:pPr>
            <a:endParaRPr lang="fa-IR" smtClean="0">
              <a:cs typeface="B Lotus" pitchFamily="2" charset="-78"/>
            </a:endParaRPr>
          </a:p>
          <a:p>
            <a:pPr algn="r" rtl="1" eaLnBrk="1" hangingPunct="1">
              <a:defRPr/>
            </a:pPr>
            <a:r>
              <a:rPr lang="fa-IR" smtClean="0">
                <a:cs typeface="B Lotus" pitchFamily="2" charset="-78"/>
              </a:rPr>
              <a:t>تفاوت متغير كنترل با تعديل گر آن است كه اثرات متغيرهاي كنترل ازميان مي رود درحالي كه اثرات متغيرهاي تعديل گر مورد مطالعه قرار مي گيرد.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sz="quarter"/>
          </p:nvPr>
        </p:nvSpPr>
        <p:spPr>
          <a:xfrm>
            <a:off x="755650" y="260350"/>
            <a:ext cx="7772400" cy="1470025"/>
          </a:xfrm>
        </p:spPr>
        <p:txBody>
          <a:bodyPr/>
          <a:lstStyle/>
          <a:p>
            <a:pPr eaLnBrk="1" hangingPunct="1">
              <a:defRPr/>
            </a:pPr>
            <a:r>
              <a:rPr lang="fa-IR" smtClean="0">
                <a:cs typeface="B Lotus" pitchFamily="2" charset="-78"/>
              </a:rPr>
              <a:t>ارتباط بين متغيرها</a:t>
            </a:r>
            <a:endParaRPr lang="en-US" smtClean="0">
              <a:cs typeface="B Lotus" pitchFamily="2" charset="-78"/>
            </a:endParaRPr>
          </a:p>
        </p:txBody>
      </p:sp>
      <p:sp>
        <p:nvSpPr>
          <p:cNvPr id="48132" name="Rectangle 4"/>
          <p:cNvSpPr>
            <a:spLocks noGrp="1" noChangeArrowheads="1"/>
          </p:cNvSpPr>
          <p:nvPr>
            <p:ph type="subTitle" sz="quarter" idx="1"/>
          </p:nvPr>
        </p:nvSpPr>
        <p:spPr>
          <a:xfrm>
            <a:off x="395288" y="1989138"/>
            <a:ext cx="8280400" cy="4464050"/>
          </a:xfrm>
        </p:spPr>
        <p:txBody>
          <a:bodyPr/>
          <a:lstStyle/>
          <a:p>
            <a:pPr eaLnBrk="1" hangingPunct="1">
              <a:defRPr/>
            </a:pPr>
            <a:endParaRPr lang="en-US" smtClean="0"/>
          </a:p>
        </p:txBody>
      </p:sp>
      <p:sp>
        <p:nvSpPr>
          <p:cNvPr id="49156" name="Rectangle 5"/>
          <p:cNvSpPr>
            <a:spLocks noChangeArrowheads="1"/>
          </p:cNvSpPr>
          <p:nvPr/>
        </p:nvSpPr>
        <p:spPr bwMode="auto">
          <a:xfrm>
            <a:off x="611188" y="2997200"/>
            <a:ext cx="1873250" cy="208756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57" name="Line 6"/>
          <p:cNvSpPr>
            <a:spLocks noChangeShapeType="1"/>
          </p:cNvSpPr>
          <p:nvPr/>
        </p:nvSpPr>
        <p:spPr bwMode="auto">
          <a:xfrm flipH="1">
            <a:off x="611188" y="3716338"/>
            <a:ext cx="1873250" cy="0"/>
          </a:xfrm>
          <a:prstGeom prst="line">
            <a:avLst/>
          </a:prstGeom>
          <a:noFill/>
          <a:ln w="9525">
            <a:solidFill>
              <a:schemeClr val="tx1"/>
            </a:solidFill>
            <a:round/>
            <a:headEnd/>
            <a:tailEnd/>
          </a:ln>
        </p:spPr>
        <p:txBody>
          <a:bodyPr/>
          <a:lstStyle/>
          <a:p>
            <a:endParaRPr lang="fa-IR"/>
          </a:p>
        </p:txBody>
      </p:sp>
      <p:sp>
        <p:nvSpPr>
          <p:cNvPr id="49158" name="Line 7"/>
          <p:cNvSpPr>
            <a:spLocks noChangeShapeType="1"/>
          </p:cNvSpPr>
          <p:nvPr/>
        </p:nvSpPr>
        <p:spPr bwMode="auto">
          <a:xfrm flipH="1">
            <a:off x="611188" y="4365625"/>
            <a:ext cx="1873250" cy="0"/>
          </a:xfrm>
          <a:prstGeom prst="line">
            <a:avLst/>
          </a:prstGeom>
          <a:noFill/>
          <a:ln w="9525">
            <a:solidFill>
              <a:schemeClr val="tx1"/>
            </a:solidFill>
            <a:round/>
            <a:headEnd/>
            <a:tailEnd/>
          </a:ln>
        </p:spPr>
        <p:txBody>
          <a:bodyPr/>
          <a:lstStyle/>
          <a:p>
            <a:endParaRPr lang="fa-IR"/>
          </a:p>
        </p:txBody>
      </p:sp>
      <p:sp>
        <p:nvSpPr>
          <p:cNvPr id="49159" name="WordArt 8"/>
          <p:cNvSpPr>
            <a:spLocks noChangeArrowheads="1" noChangeShapeType="1" noTextEdit="1"/>
          </p:cNvSpPr>
          <p:nvPr/>
        </p:nvSpPr>
        <p:spPr bwMode="auto">
          <a:xfrm>
            <a:off x="827088" y="3213100"/>
            <a:ext cx="1425575" cy="360363"/>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متغيرهاي مستقل</a:t>
            </a:r>
          </a:p>
        </p:txBody>
      </p:sp>
      <p:sp>
        <p:nvSpPr>
          <p:cNvPr id="49160" name="WordArt 12"/>
          <p:cNvSpPr>
            <a:spLocks noChangeArrowheads="1" noChangeShapeType="1" noTextEdit="1"/>
          </p:cNvSpPr>
          <p:nvPr/>
        </p:nvSpPr>
        <p:spPr bwMode="auto">
          <a:xfrm>
            <a:off x="684213" y="3860800"/>
            <a:ext cx="1584325" cy="2889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متغيرهاي تعديل گر</a:t>
            </a:r>
          </a:p>
        </p:txBody>
      </p:sp>
      <p:sp>
        <p:nvSpPr>
          <p:cNvPr id="49161" name="WordArt 13"/>
          <p:cNvSpPr>
            <a:spLocks noChangeArrowheads="1" noChangeShapeType="1" noTextEdit="1"/>
          </p:cNvSpPr>
          <p:nvPr/>
        </p:nvSpPr>
        <p:spPr bwMode="auto">
          <a:xfrm>
            <a:off x="755650" y="4508500"/>
            <a:ext cx="1562100"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كنترل</a:t>
            </a:r>
          </a:p>
        </p:txBody>
      </p:sp>
      <p:sp>
        <p:nvSpPr>
          <p:cNvPr id="49162" name="Line 14"/>
          <p:cNvSpPr>
            <a:spLocks noChangeShapeType="1"/>
          </p:cNvSpPr>
          <p:nvPr/>
        </p:nvSpPr>
        <p:spPr bwMode="auto">
          <a:xfrm flipV="1">
            <a:off x="2484438" y="4076700"/>
            <a:ext cx="792162" cy="647700"/>
          </a:xfrm>
          <a:prstGeom prst="line">
            <a:avLst/>
          </a:prstGeom>
          <a:noFill/>
          <a:ln w="38100">
            <a:solidFill>
              <a:schemeClr val="tx1"/>
            </a:solidFill>
            <a:round/>
            <a:headEnd/>
            <a:tailEnd type="triangle" w="med" len="med"/>
          </a:ln>
        </p:spPr>
        <p:txBody>
          <a:bodyPr/>
          <a:lstStyle/>
          <a:p>
            <a:endParaRPr lang="fa-IR"/>
          </a:p>
        </p:txBody>
      </p:sp>
      <p:sp>
        <p:nvSpPr>
          <p:cNvPr id="49163" name="Line 15"/>
          <p:cNvSpPr>
            <a:spLocks noChangeShapeType="1"/>
          </p:cNvSpPr>
          <p:nvPr/>
        </p:nvSpPr>
        <p:spPr bwMode="auto">
          <a:xfrm>
            <a:off x="2484438" y="4005263"/>
            <a:ext cx="863600" cy="0"/>
          </a:xfrm>
          <a:prstGeom prst="line">
            <a:avLst/>
          </a:prstGeom>
          <a:noFill/>
          <a:ln w="38100">
            <a:solidFill>
              <a:schemeClr val="tx1"/>
            </a:solidFill>
            <a:round/>
            <a:headEnd/>
            <a:tailEnd type="triangle" w="med" len="med"/>
          </a:ln>
        </p:spPr>
        <p:txBody>
          <a:bodyPr/>
          <a:lstStyle/>
          <a:p>
            <a:endParaRPr lang="fa-IR"/>
          </a:p>
        </p:txBody>
      </p:sp>
      <p:sp>
        <p:nvSpPr>
          <p:cNvPr id="49164" name="Line 16"/>
          <p:cNvSpPr>
            <a:spLocks noChangeShapeType="1"/>
          </p:cNvSpPr>
          <p:nvPr/>
        </p:nvSpPr>
        <p:spPr bwMode="auto">
          <a:xfrm>
            <a:off x="2484438" y="3213100"/>
            <a:ext cx="792162" cy="720725"/>
          </a:xfrm>
          <a:prstGeom prst="line">
            <a:avLst/>
          </a:prstGeom>
          <a:noFill/>
          <a:ln w="38100">
            <a:solidFill>
              <a:schemeClr val="tx1"/>
            </a:solidFill>
            <a:round/>
            <a:headEnd/>
            <a:tailEnd type="triangle" w="med" len="med"/>
          </a:ln>
        </p:spPr>
        <p:txBody>
          <a:bodyPr/>
          <a:lstStyle/>
          <a:p>
            <a:endParaRPr lang="fa-IR"/>
          </a:p>
        </p:txBody>
      </p:sp>
      <p:sp>
        <p:nvSpPr>
          <p:cNvPr id="49165" name="Rectangle 17"/>
          <p:cNvSpPr>
            <a:spLocks noChangeArrowheads="1"/>
          </p:cNvSpPr>
          <p:nvPr/>
        </p:nvSpPr>
        <p:spPr bwMode="auto">
          <a:xfrm>
            <a:off x="3348038" y="3644900"/>
            <a:ext cx="1800225" cy="649288"/>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66" name="WordArt 18"/>
          <p:cNvSpPr>
            <a:spLocks noChangeArrowheads="1" noChangeShapeType="1" noTextEdit="1"/>
          </p:cNvSpPr>
          <p:nvPr/>
        </p:nvSpPr>
        <p:spPr bwMode="auto">
          <a:xfrm>
            <a:off x="3419475" y="3789363"/>
            <a:ext cx="1512888" cy="287337"/>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مداخله گر</a:t>
            </a:r>
          </a:p>
        </p:txBody>
      </p:sp>
      <p:sp>
        <p:nvSpPr>
          <p:cNvPr id="49167" name="Line 19"/>
          <p:cNvSpPr>
            <a:spLocks noChangeShapeType="1"/>
          </p:cNvSpPr>
          <p:nvPr/>
        </p:nvSpPr>
        <p:spPr bwMode="auto">
          <a:xfrm flipV="1">
            <a:off x="5148263" y="3716338"/>
            <a:ext cx="287337" cy="144462"/>
          </a:xfrm>
          <a:prstGeom prst="line">
            <a:avLst/>
          </a:prstGeom>
          <a:noFill/>
          <a:ln w="9525">
            <a:solidFill>
              <a:schemeClr val="tx1"/>
            </a:solidFill>
            <a:round/>
            <a:headEnd/>
            <a:tailEnd type="triangle" w="med" len="med"/>
          </a:ln>
        </p:spPr>
        <p:txBody>
          <a:bodyPr/>
          <a:lstStyle/>
          <a:p>
            <a:endParaRPr lang="fa-IR"/>
          </a:p>
        </p:txBody>
      </p:sp>
      <p:sp>
        <p:nvSpPr>
          <p:cNvPr id="49168" name="Line 20"/>
          <p:cNvSpPr>
            <a:spLocks noChangeShapeType="1"/>
          </p:cNvSpPr>
          <p:nvPr/>
        </p:nvSpPr>
        <p:spPr bwMode="auto">
          <a:xfrm>
            <a:off x="5148263" y="3933825"/>
            <a:ext cx="287337" cy="0"/>
          </a:xfrm>
          <a:prstGeom prst="line">
            <a:avLst/>
          </a:prstGeom>
          <a:noFill/>
          <a:ln w="9525">
            <a:solidFill>
              <a:schemeClr val="tx1"/>
            </a:solidFill>
            <a:round/>
            <a:headEnd/>
            <a:tailEnd type="triangle" w="med" len="med"/>
          </a:ln>
        </p:spPr>
        <p:txBody>
          <a:bodyPr/>
          <a:lstStyle/>
          <a:p>
            <a:endParaRPr lang="fa-IR"/>
          </a:p>
        </p:txBody>
      </p:sp>
      <p:sp>
        <p:nvSpPr>
          <p:cNvPr id="49169" name="Line 21"/>
          <p:cNvSpPr>
            <a:spLocks noChangeShapeType="1"/>
          </p:cNvSpPr>
          <p:nvPr/>
        </p:nvSpPr>
        <p:spPr bwMode="auto">
          <a:xfrm>
            <a:off x="5148263" y="4005263"/>
            <a:ext cx="287337" cy="144462"/>
          </a:xfrm>
          <a:prstGeom prst="line">
            <a:avLst/>
          </a:prstGeom>
          <a:noFill/>
          <a:ln w="9525">
            <a:solidFill>
              <a:schemeClr val="tx1"/>
            </a:solidFill>
            <a:round/>
            <a:headEnd/>
            <a:tailEnd type="triangle" w="med" len="med"/>
          </a:ln>
        </p:spPr>
        <p:txBody>
          <a:bodyPr/>
          <a:lstStyle/>
          <a:p>
            <a:endParaRPr lang="fa-IR"/>
          </a:p>
        </p:txBody>
      </p:sp>
      <p:sp>
        <p:nvSpPr>
          <p:cNvPr id="49170" name="Rectangle 22"/>
          <p:cNvSpPr>
            <a:spLocks noChangeArrowheads="1"/>
          </p:cNvSpPr>
          <p:nvPr/>
        </p:nvSpPr>
        <p:spPr bwMode="auto">
          <a:xfrm>
            <a:off x="5508625" y="3573463"/>
            <a:ext cx="2016125" cy="792162"/>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49171" name="WordArt 23"/>
          <p:cNvSpPr>
            <a:spLocks noChangeArrowheads="1" noChangeShapeType="1" noTextEdit="1"/>
          </p:cNvSpPr>
          <p:nvPr/>
        </p:nvSpPr>
        <p:spPr bwMode="auto">
          <a:xfrm>
            <a:off x="5651500" y="3860800"/>
            <a:ext cx="1714500" cy="314325"/>
          </a:xfrm>
          <a:prstGeom prst="rect">
            <a:avLst/>
          </a:prstGeom>
        </p:spPr>
        <p:txBody>
          <a:bodyPr wrap="none" fromWordArt="1">
            <a:prstTxWarp prst="textPlain">
              <a:avLst>
                <a:gd name="adj" fmla="val 50000"/>
              </a:avLst>
            </a:prstTxWarp>
          </a:bodyPr>
          <a:lstStyle/>
          <a:p>
            <a:pPr algn="ctr" rtl="1"/>
            <a:r>
              <a:rPr lang="fa-IR" i="1" kern="10">
                <a:ln w="9525">
                  <a:solidFill>
                    <a:srgbClr val="000000"/>
                  </a:solidFill>
                  <a:round/>
                  <a:headEnd/>
                  <a:tailEnd/>
                </a:ln>
                <a:solidFill>
                  <a:srgbClr val="000000"/>
                </a:solidFill>
                <a:effectLst>
                  <a:outerShdw dist="35921" dir="2700000" algn="ctr" rotWithShape="0">
                    <a:srgbClr val="808080">
                      <a:alpha val="79999"/>
                    </a:srgbClr>
                  </a:outerShdw>
                </a:effectLst>
                <a:latin typeface="Arial"/>
                <a:cs typeface="Arial"/>
              </a:rPr>
              <a:t>متغير هاي وابسته</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دوم :</a:t>
            </a:r>
            <a:endParaRPr lang="en-US" smtClean="0">
              <a:cs typeface="B Lotus" pitchFamily="2" charset="-78"/>
            </a:endParaRPr>
          </a:p>
        </p:txBody>
      </p:sp>
      <p:sp>
        <p:nvSpPr>
          <p:cNvPr id="50179" name="Rectangle 3"/>
          <p:cNvSpPr>
            <a:spLocks noGrp="1" noChangeArrowheads="1"/>
          </p:cNvSpPr>
          <p:nvPr>
            <p:ph idx="1"/>
          </p:nvPr>
        </p:nvSpPr>
        <p:spPr>
          <a:xfrm>
            <a:off x="457200" y="1600200"/>
            <a:ext cx="8229600" cy="4924425"/>
          </a:xfrm>
        </p:spPr>
        <p:txBody>
          <a:bodyPr/>
          <a:lstStyle/>
          <a:p>
            <a:pPr algn="r" rtl="1" eaLnBrk="1" hangingPunct="1">
              <a:buFont typeface="Wingdings" pitchFamily="2" charset="2"/>
              <a:buNone/>
              <a:defRPr/>
            </a:pPr>
            <a:r>
              <a:rPr lang="fa-IR" smtClean="0">
                <a:cs typeface="B Lotus" pitchFamily="2" charset="-78"/>
              </a:rPr>
              <a:t>  الف)متغير فعال :</a:t>
            </a:r>
          </a:p>
          <a:p>
            <a:pPr algn="r" rtl="1" eaLnBrk="1" hangingPunct="1">
              <a:buFont typeface="Wingdings" pitchFamily="2" charset="2"/>
              <a:buNone/>
              <a:defRPr/>
            </a:pPr>
            <a:r>
              <a:rPr lang="fa-IR" smtClean="0">
                <a:cs typeface="B Lotus" pitchFamily="2" charset="-78"/>
              </a:rPr>
              <a:t>    متغيري كه پژوهشگر درآن دخل وتصرف ودستكاري</a:t>
            </a:r>
          </a:p>
          <a:p>
            <a:pPr algn="r" rtl="1" eaLnBrk="1" hangingPunct="1">
              <a:buFont typeface="Wingdings" pitchFamily="2" charset="2"/>
              <a:buNone/>
              <a:defRPr/>
            </a:pPr>
            <a:r>
              <a:rPr lang="fa-IR" smtClean="0">
                <a:cs typeface="B Lotus" pitchFamily="2" charset="-78"/>
              </a:rPr>
              <a:t>    مي كند وآن را به هر مقداركه متمايل است تغيير مي دهد.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متغير خصيصه اي:</a:t>
            </a:r>
          </a:p>
          <a:p>
            <a:pPr algn="r" rtl="1" eaLnBrk="1" hangingPunct="1">
              <a:buFont typeface="Wingdings" pitchFamily="2" charset="2"/>
              <a:buNone/>
              <a:defRPr/>
            </a:pPr>
            <a:r>
              <a:rPr lang="fa-IR" smtClean="0">
                <a:cs typeface="B Lotus" pitchFamily="2" charset="-78"/>
              </a:rPr>
              <a:t>   متغيري راگويند كه پژوهشگر قادربه تغيير دلخواه آن نباشد.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طبقه بندي نوع سوم :</a:t>
            </a:r>
            <a:endParaRPr lang="en-US" smtClean="0">
              <a:cs typeface="B Lotus" pitchFamily="2" charset="-78"/>
            </a:endParaRPr>
          </a:p>
        </p:txBody>
      </p:sp>
      <p:sp>
        <p:nvSpPr>
          <p:cNvPr id="51203"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z="2800" smtClean="0">
                <a:cs typeface="B Lotus" pitchFamily="2" charset="-78"/>
              </a:rPr>
              <a:t>الف)متغير كيفي :</a:t>
            </a:r>
          </a:p>
          <a:p>
            <a:pPr algn="r" rtl="1" eaLnBrk="1" hangingPunct="1">
              <a:buFont typeface="Wingdings" pitchFamily="2" charset="2"/>
              <a:buNone/>
              <a:defRPr/>
            </a:pPr>
            <a:r>
              <a:rPr lang="fa-IR" sz="2800" smtClean="0">
                <a:cs typeface="B Lotus" pitchFamily="2" charset="-78"/>
              </a:rPr>
              <a:t>        به متغيري اطلاق مي شود كه اختلاف وتغييرات بين ميزانهاي مختلف آن كيفي است وبراي ثبت آن ممكن است از روشهاي ديگري غير از بكاربردن عدداستفاده شود.</a:t>
            </a:r>
          </a:p>
          <a:p>
            <a:pPr algn="r" rtl="1" eaLnBrk="1" hangingPunct="1">
              <a:buFont typeface="Wingdings" pitchFamily="2" charset="2"/>
              <a:buNone/>
              <a:defRPr/>
            </a:pPr>
            <a:r>
              <a:rPr lang="fa-IR" sz="2800" smtClean="0">
                <a:cs typeface="B Lotus" pitchFamily="2" charset="-78"/>
              </a:rPr>
              <a:t> ب) متغير كمي :</a:t>
            </a:r>
          </a:p>
          <a:p>
            <a:pPr algn="r" rtl="1" eaLnBrk="1" hangingPunct="1">
              <a:buFont typeface="Wingdings" pitchFamily="2" charset="2"/>
              <a:buNone/>
              <a:defRPr/>
            </a:pPr>
            <a:r>
              <a:rPr lang="fa-IR" sz="2800" smtClean="0">
                <a:cs typeface="B Lotus" pitchFamily="2" charset="-78"/>
              </a:rPr>
              <a:t>       به متغيري اطلاق مي شود كه براي اندازه گيري آنها مي توان اعداد را به وضعيت آزمود ني وبرطبق قاعده اي معين منتسب كرد،اين گونه متغيرهابه دو دسته تقسيم مي شود:</a:t>
            </a:r>
          </a:p>
          <a:p>
            <a:pPr algn="r" rtl="1" eaLnBrk="1" hangingPunct="1">
              <a:defRPr/>
            </a:pPr>
            <a:r>
              <a:rPr lang="fa-IR" sz="2800" smtClean="0">
                <a:cs typeface="B Lotus" pitchFamily="2" charset="-78"/>
              </a:rPr>
              <a:t>متغيركمي پيوسته </a:t>
            </a:r>
          </a:p>
          <a:p>
            <a:pPr algn="r" rtl="1" eaLnBrk="1" hangingPunct="1">
              <a:defRPr/>
            </a:pPr>
            <a:r>
              <a:rPr lang="fa-IR" sz="2800" smtClean="0">
                <a:cs typeface="B Lotus" pitchFamily="2" charset="-78"/>
              </a:rPr>
              <a:t>متغيركمي گسسته </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endParaRPr lang="fa-IR" sz="2800" smtClean="0">
              <a:cs typeface="B Lotus" pitchFamily="2" charset="-78"/>
            </a:endParaRPr>
          </a:p>
          <a:p>
            <a:pPr algn="r" rtl="1" eaLnBrk="1" hangingPunct="1">
              <a:defRPr/>
            </a:pPr>
            <a:endParaRPr lang="fa-IR" sz="2800" smtClean="0">
              <a:cs typeface="B Lotus" pitchFamily="2" charset="-78"/>
            </a:endParaRPr>
          </a:p>
          <a:p>
            <a:pPr algn="r" rtl="1" eaLnBrk="1" hangingPunct="1">
              <a:buFont typeface="Wingdings" pitchFamily="2" charset="2"/>
              <a:buNone/>
              <a:defRPr/>
            </a:pPr>
            <a:endParaRPr lang="fa-IR" sz="2800" smtClean="0">
              <a:cs typeface="B Lotus" pitchFamily="2" charset="-78"/>
            </a:endParaRPr>
          </a:p>
          <a:p>
            <a:pPr eaLnBrk="1" hangingPunct="1">
              <a:defRPr/>
            </a:pP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چهارم :</a:t>
            </a:r>
            <a:endParaRPr lang="en-US" smtClean="0">
              <a:cs typeface="B Lotus" pitchFamily="2" charset="-78"/>
            </a:endParaRPr>
          </a:p>
        </p:txBody>
      </p:sp>
      <p:sp>
        <p:nvSpPr>
          <p:cNvPr id="5222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الف)متغير پيوسته :</a:t>
            </a:r>
          </a:p>
          <a:p>
            <a:pPr algn="r" rtl="1" eaLnBrk="1" hangingPunct="1">
              <a:buFont typeface="Wingdings" pitchFamily="2" charset="2"/>
              <a:buNone/>
              <a:defRPr/>
            </a:pPr>
            <a:r>
              <a:rPr lang="fa-IR" smtClean="0">
                <a:cs typeface="B Lotus" pitchFamily="2" charset="-78"/>
              </a:rPr>
              <a:t>    متغيري است كه قادر به قبول مجموعه اي از ارزشهاي منظم كم تا زياد دريك دامنه يا فاصله معين باشد.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ب)متغير گسسته :</a:t>
            </a:r>
          </a:p>
          <a:p>
            <a:pPr algn="r" rtl="1" eaLnBrk="1" hangingPunct="1">
              <a:buFont typeface="Wingdings" pitchFamily="2" charset="2"/>
              <a:buNone/>
              <a:defRPr/>
            </a:pPr>
            <a:r>
              <a:rPr lang="fa-IR" smtClean="0">
                <a:cs typeface="B Lotus" pitchFamily="2" charset="-78"/>
              </a:rPr>
              <a:t>    متغيري است كه افراد در آن ازلحاظ يك صفت يا ويژگي به رده هاي دو يا چند تايي تقسيم مي شوند .</a:t>
            </a:r>
          </a:p>
          <a:p>
            <a:pPr algn="r" rtl="1" eaLnBrk="1" hangingPunct="1">
              <a:buFont typeface="Wingdings" pitchFamily="2" charset="2"/>
              <a:buNone/>
              <a:defRPr/>
            </a:pPr>
            <a:endParaRPr lang="fa-IR" smtClean="0">
              <a:cs typeface="B Lotus" pitchFamily="2" charset="-78"/>
            </a:endParaRPr>
          </a:p>
          <a:p>
            <a:pPr algn="r" rtl="1"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fa-IR" smtClean="0">
                <a:cs typeface="B Lotus" pitchFamily="2" charset="-78"/>
              </a:rPr>
              <a:t>طبقه بندي نوع پنجم :</a:t>
            </a:r>
            <a:endParaRPr lang="en-US" smtClean="0">
              <a:cs typeface="B Lotus" pitchFamily="2" charset="-78"/>
            </a:endParaRPr>
          </a:p>
        </p:txBody>
      </p:sp>
      <p:sp>
        <p:nvSpPr>
          <p:cNvPr id="5325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الف)متغيردوارزشي :</a:t>
            </a:r>
          </a:p>
          <a:p>
            <a:pPr algn="r" rtl="1" eaLnBrk="1" hangingPunct="1">
              <a:buFont typeface="Wingdings" pitchFamily="2" charset="2"/>
              <a:buNone/>
              <a:defRPr/>
            </a:pPr>
            <a:r>
              <a:rPr lang="fa-IR" smtClean="0">
                <a:cs typeface="B Lotus" pitchFamily="2" charset="-78"/>
              </a:rPr>
              <a:t>     به متغيري اطلاق مي شود كه به آن دو ارزش يا دو عدد نسبت داده مي شود مانند زن يا مرد.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متغيرچند ارزشي :</a:t>
            </a:r>
          </a:p>
          <a:p>
            <a:pPr algn="r" rtl="1" eaLnBrk="1" hangingPunct="1">
              <a:buFont typeface="Wingdings" pitchFamily="2" charset="2"/>
              <a:buNone/>
              <a:defRPr/>
            </a:pPr>
            <a:r>
              <a:rPr lang="fa-IR" smtClean="0">
                <a:cs typeface="B Lotus" pitchFamily="2" charset="-78"/>
              </a:rPr>
              <a:t>     به متغيري اطلاق مي شود كه بيش از دو ارزش يا دو عدد  به آن اختصاص داده مي شود مانند سطح تحصيلي.</a:t>
            </a: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7- مدل تحليلي تحقيق</a:t>
            </a:r>
            <a:endParaRPr lang="en-US" smtClean="0">
              <a:cs typeface="B Lotus" pitchFamily="2" charset="-78"/>
            </a:endParaRPr>
          </a:p>
        </p:txBody>
      </p:sp>
      <p:sp>
        <p:nvSpPr>
          <p:cNvPr id="54275" name="Rectangle 3"/>
          <p:cNvSpPr>
            <a:spLocks noGrp="1" noChangeArrowheads="1"/>
          </p:cNvSpPr>
          <p:nvPr>
            <p:ph idx="1"/>
          </p:nvPr>
        </p:nvSpPr>
        <p:spPr>
          <a:xfrm>
            <a:off x="457200" y="1268413"/>
            <a:ext cx="8229600" cy="4857750"/>
          </a:xfrm>
        </p:spPr>
        <p:txBody>
          <a:bodyPr/>
          <a:lstStyle/>
          <a:p>
            <a:pPr algn="r" rtl="1" eaLnBrk="1" hangingPunct="1">
              <a:lnSpc>
                <a:spcPct val="90000"/>
              </a:lnSpc>
              <a:defRPr/>
            </a:pPr>
            <a:r>
              <a:rPr lang="fa-IR" smtClean="0">
                <a:cs typeface="B Lotus" pitchFamily="2" charset="-78"/>
              </a:rPr>
              <a:t>نوعي نمودار سازي براي متغيرهاي استخراج شده از چارچوب نظري تحقيق است .</a:t>
            </a:r>
          </a:p>
          <a:p>
            <a:pPr algn="r" rtl="1" eaLnBrk="1" hangingPunct="1">
              <a:lnSpc>
                <a:spcPct val="90000"/>
              </a:lnSpc>
              <a:defRPr/>
            </a:pPr>
            <a:r>
              <a:rPr lang="fa-IR" smtClean="0">
                <a:cs typeface="B Lotus" pitchFamily="2" charset="-78"/>
              </a:rPr>
              <a:t>مدل ، رابطه بين طرح نظري وكار جمع آوري وتجزيه وتحليل اطلاعات مي باشد.درعلوم اجتماعي مدلها شامل نشانه ها وعلايم هستند يعني خصوصيات بعضي از پديده هاي تجربي به طور منطقي از طريق مفاهيم مرتبط با يكديگر بيان مي شود.</a:t>
            </a:r>
          </a:p>
          <a:p>
            <a:pPr algn="r" rtl="1" eaLnBrk="1" hangingPunct="1">
              <a:lnSpc>
                <a:spcPct val="90000"/>
              </a:lnSpc>
              <a:defRPr/>
            </a:pPr>
            <a:r>
              <a:rPr lang="fa-IR" smtClean="0">
                <a:cs typeface="B Lotus" pitchFamily="2" charset="-78"/>
              </a:rPr>
              <a:t>مدل ، منعكس كننده واقعيت است وجنبه هاي معيني ازدنياي واقعي </a:t>
            </a:r>
          </a:p>
          <a:p>
            <a:pPr algn="r" rtl="1" eaLnBrk="1" hangingPunct="1">
              <a:lnSpc>
                <a:spcPct val="90000"/>
              </a:lnSpc>
              <a:buFont typeface="Wingdings" pitchFamily="2" charset="2"/>
              <a:buNone/>
              <a:defRPr/>
            </a:pPr>
            <a:r>
              <a:rPr lang="fa-IR" smtClean="0">
                <a:cs typeface="B Lotus" pitchFamily="2" charset="-78"/>
              </a:rPr>
              <a:t>    را كه با مساله تحت بررسي ارتباط دارند مجسم مي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fa-IR" dirty="0" smtClean="0">
                <a:cs typeface="B Lotus" pitchFamily="2" charset="-78"/>
              </a:rPr>
              <a:t>2- </a:t>
            </a:r>
            <a:r>
              <a:rPr lang="fa-IR" dirty="0" err="1" smtClean="0">
                <a:cs typeface="B Lotus" pitchFamily="2" charset="-78"/>
              </a:rPr>
              <a:t>بيان</a:t>
            </a:r>
            <a:r>
              <a:rPr lang="fa-IR" dirty="0" smtClean="0">
                <a:cs typeface="B Lotus" pitchFamily="2" charset="-78"/>
              </a:rPr>
              <a:t> مساله(پرسش </a:t>
            </a:r>
            <a:r>
              <a:rPr lang="fa-IR" dirty="0" err="1" smtClean="0">
                <a:cs typeface="B Lotus" pitchFamily="2" charset="-78"/>
              </a:rPr>
              <a:t>آغازي</a:t>
            </a:r>
            <a:r>
              <a:rPr lang="fa-IR" dirty="0" smtClean="0">
                <a:cs typeface="B Lotus" pitchFamily="2" charset="-78"/>
              </a:rPr>
              <a:t> </a:t>
            </a:r>
            <a:r>
              <a:rPr lang="fa-IR" dirty="0" err="1" smtClean="0">
                <a:cs typeface="B Lotus" pitchFamily="2" charset="-78"/>
              </a:rPr>
              <a:t>تحقيق</a:t>
            </a:r>
            <a:r>
              <a:rPr lang="fa-IR" dirty="0" smtClean="0">
                <a:cs typeface="B Lotus" pitchFamily="2" charset="-78"/>
              </a:rPr>
              <a:t>)</a:t>
            </a:r>
            <a:endParaRPr lang="en-US" dirty="0" smtClean="0">
              <a:cs typeface="B Lotus" pitchFamily="2" charset="-78"/>
            </a:endParaRPr>
          </a:p>
        </p:txBody>
      </p:sp>
      <p:sp>
        <p:nvSpPr>
          <p:cNvPr id="717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400" dirty="0" smtClean="0">
                <a:cs typeface="B Lotus" pitchFamily="2" charset="-78"/>
              </a:rPr>
              <a:t>            </a:t>
            </a:r>
            <a:r>
              <a:rPr lang="fa-IR" sz="2400" dirty="0" err="1" smtClean="0">
                <a:cs typeface="B Lotus" pitchFamily="2" charset="-78"/>
              </a:rPr>
              <a:t>بيان</a:t>
            </a:r>
            <a:r>
              <a:rPr lang="fa-IR" sz="2400" dirty="0" smtClean="0">
                <a:cs typeface="B Lotus" pitchFamily="2" charset="-78"/>
              </a:rPr>
              <a:t> خوب </a:t>
            </a:r>
            <a:r>
              <a:rPr lang="fa-IR" sz="2400" dirty="0" err="1" smtClean="0">
                <a:cs typeface="B Lotus" pitchFamily="2" charset="-78"/>
              </a:rPr>
              <a:t>يك</a:t>
            </a:r>
            <a:r>
              <a:rPr lang="fa-IR" sz="2400" dirty="0" smtClean="0">
                <a:cs typeface="B Lotus" pitchFamily="2" charset="-78"/>
              </a:rPr>
              <a:t> مساله،اطلاعات </a:t>
            </a:r>
            <a:r>
              <a:rPr lang="fa-IR" sz="2400" dirty="0" err="1" smtClean="0">
                <a:cs typeface="B Lotus" pitchFamily="2" charset="-78"/>
              </a:rPr>
              <a:t>زير</a:t>
            </a:r>
            <a:r>
              <a:rPr lang="fa-IR" sz="2400" dirty="0" smtClean="0">
                <a:cs typeface="B Lotus" pitchFamily="2" charset="-78"/>
              </a:rPr>
              <a:t> را ارائه </a:t>
            </a:r>
            <a:r>
              <a:rPr lang="fa-IR" sz="2400" dirty="0" err="1" smtClean="0">
                <a:cs typeface="B Lotus" pitchFamily="2" charset="-78"/>
              </a:rPr>
              <a:t>مي</a:t>
            </a:r>
            <a:r>
              <a:rPr lang="fa-IR" sz="2400" dirty="0" smtClean="0">
                <a:cs typeface="B Lotus" pitchFamily="2" charset="-78"/>
              </a:rPr>
              <a:t> </a:t>
            </a:r>
            <a:r>
              <a:rPr lang="fa-IR" sz="2400" dirty="0" err="1" smtClean="0">
                <a:cs typeface="B Lotus" pitchFamily="2" charset="-78"/>
              </a:rPr>
              <a:t>كند</a:t>
            </a:r>
            <a:r>
              <a:rPr lang="fa-IR" sz="2400" dirty="0" smtClean="0">
                <a:cs typeface="B Lotus" pitchFamily="2" charset="-78"/>
              </a:rPr>
              <a:t>:</a:t>
            </a:r>
          </a:p>
          <a:p>
            <a:pPr algn="r" rtl="1" eaLnBrk="1" hangingPunct="1">
              <a:lnSpc>
                <a:spcPct val="90000"/>
              </a:lnSpc>
              <a:defRPr/>
            </a:pPr>
            <a:r>
              <a:rPr lang="fa-IR" sz="2400" dirty="0" err="1" smtClean="0">
                <a:cs typeface="B Lotus" pitchFamily="2" charset="-78"/>
              </a:rPr>
              <a:t>اهميت</a:t>
            </a:r>
            <a:r>
              <a:rPr lang="fa-IR" sz="2400" dirty="0" smtClean="0">
                <a:cs typeface="B Lotus" pitchFamily="2" charset="-78"/>
              </a:rPr>
              <a:t> مساله</a:t>
            </a:r>
          </a:p>
          <a:p>
            <a:pPr algn="r" rtl="1" eaLnBrk="1" hangingPunct="1">
              <a:lnSpc>
                <a:spcPct val="90000"/>
              </a:lnSpc>
              <a:defRPr/>
            </a:pPr>
            <a:r>
              <a:rPr lang="fa-IR" sz="2400" dirty="0" smtClean="0">
                <a:cs typeface="B Lotus" pitchFamily="2" charset="-78"/>
              </a:rPr>
              <a:t>محدود </a:t>
            </a:r>
            <a:r>
              <a:rPr lang="fa-IR" sz="2400" dirty="0" err="1" smtClean="0">
                <a:cs typeface="B Lotus" pitchFamily="2" charset="-78"/>
              </a:rPr>
              <a:t>شدگي</a:t>
            </a:r>
            <a:r>
              <a:rPr lang="fa-IR" sz="2400" dirty="0" smtClean="0">
                <a:cs typeface="B Lotus" pitchFamily="2" charset="-78"/>
              </a:rPr>
              <a:t> مساله </a:t>
            </a:r>
            <a:r>
              <a:rPr lang="fa-IR" sz="2400" dirty="0" err="1" smtClean="0">
                <a:cs typeface="B Lotus" pitchFamily="2" charset="-78"/>
              </a:rPr>
              <a:t>دريك</a:t>
            </a:r>
            <a:r>
              <a:rPr lang="fa-IR" sz="2400" dirty="0" smtClean="0">
                <a:cs typeface="B Lotus" pitchFamily="2" charset="-78"/>
              </a:rPr>
              <a:t> حوزه </a:t>
            </a:r>
            <a:r>
              <a:rPr lang="fa-IR" sz="2400" dirty="0" err="1" smtClean="0">
                <a:cs typeface="B Lotus" pitchFamily="2" charset="-78"/>
              </a:rPr>
              <a:t>تخصصي</a:t>
            </a:r>
            <a:r>
              <a:rPr lang="fa-IR" sz="2400" dirty="0" smtClean="0">
                <a:cs typeface="B Lotus" pitchFamily="2" charset="-78"/>
              </a:rPr>
              <a:t> </a:t>
            </a:r>
          </a:p>
          <a:p>
            <a:pPr algn="r" rtl="1" eaLnBrk="1" hangingPunct="1">
              <a:lnSpc>
                <a:spcPct val="90000"/>
              </a:lnSpc>
              <a:defRPr/>
            </a:pPr>
            <a:r>
              <a:rPr lang="fa-IR" sz="2400" dirty="0" smtClean="0">
                <a:cs typeface="B Lotus" pitchFamily="2" charset="-78"/>
              </a:rPr>
              <a:t>اطلاعات </a:t>
            </a:r>
            <a:r>
              <a:rPr lang="fa-IR" sz="2400" dirty="0" err="1" smtClean="0">
                <a:cs typeface="B Lotus" pitchFamily="2" charset="-78"/>
              </a:rPr>
              <a:t>كلي</a:t>
            </a:r>
            <a:r>
              <a:rPr lang="fa-IR" sz="2400" dirty="0" smtClean="0">
                <a:cs typeface="B Lotus" pitchFamily="2" charset="-78"/>
              </a:rPr>
              <a:t> در باره </a:t>
            </a:r>
            <a:r>
              <a:rPr lang="fa-IR" sz="2400" dirty="0" err="1" smtClean="0">
                <a:cs typeface="B Lotus" pitchFamily="2" charset="-78"/>
              </a:rPr>
              <a:t>تحقيقات</a:t>
            </a:r>
            <a:r>
              <a:rPr lang="fa-IR" sz="2400" dirty="0" smtClean="0">
                <a:cs typeface="B Lotus" pitchFamily="2" charset="-78"/>
              </a:rPr>
              <a:t> انجام شده </a:t>
            </a:r>
          </a:p>
          <a:p>
            <a:pPr algn="r" rtl="1" eaLnBrk="1" hangingPunct="1">
              <a:lnSpc>
                <a:spcPct val="90000"/>
              </a:lnSpc>
              <a:defRPr/>
            </a:pPr>
            <a:r>
              <a:rPr lang="fa-IR" sz="2400" dirty="0" err="1" smtClean="0">
                <a:cs typeface="B Lotus" pitchFamily="2" charset="-78"/>
              </a:rPr>
              <a:t>چارچوبي</a:t>
            </a:r>
            <a:r>
              <a:rPr lang="fa-IR" sz="2400" dirty="0" smtClean="0">
                <a:cs typeface="B Lotus" pitchFamily="2" charset="-78"/>
              </a:rPr>
              <a:t> </a:t>
            </a:r>
            <a:r>
              <a:rPr lang="fa-IR" sz="2400" dirty="0" err="1" smtClean="0">
                <a:cs typeface="B Lotus" pitchFamily="2" charset="-78"/>
              </a:rPr>
              <a:t>براي</a:t>
            </a:r>
            <a:r>
              <a:rPr lang="fa-IR" sz="2400" dirty="0" smtClean="0">
                <a:cs typeface="B Lotus" pitchFamily="2" charset="-78"/>
              </a:rPr>
              <a:t> ارائه </a:t>
            </a:r>
            <a:r>
              <a:rPr lang="fa-IR" sz="2400" dirty="0" err="1" smtClean="0">
                <a:cs typeface="B Lotus" pitchFamily="2" charset="-78"/>
              </a:rPr>
              <a:t>نتايج</a:t>
            </a:r>
            <a:r>
              <a:rPr lang="fa-IR" sz="2400" dirty="0" smtClean="0">
                <a:cs typeface="B Lotus" pitchFamily="2" charset="-78"/>
              </a:rPr>
              <a:t> </a:t>
            </a:r>
            <a:r>
              <a:rPr lang="fa-IR" sz="2400" dirty="0" err="1" smtClean="0">
                <a:cs typeface="B Lotus" pitchFamily="2" charset="-78"/>
              </a:rPr>
              <a:t>تحقيق</a:t>
            </a:r>
            <a:endParaRPr lang="fa-IR" sz="2400" dirty="0" smtClean="0">
              <a:cs typeface="B Lotus" pitchFamily="2" charset="-78"/>
            </a:endParaRPr>
          </a:p>
          <a:p>
            <a:pPr algn="r" rtl="1" eaLnBrk="1" hangingPunct="1">
              <a:lnSpc>
                <a:spcPct val="90000"/>
              </a:lnSpc>
              <a:defRPr/>
            </a:pPr>
            <a:r>
              <a:rPr lang="fa-IR" sz="2400" dirty="0" err="1" smtClean="0">
                <a:cs typeface="B Lotus" pitchFamily="2" charset="-78"/>
              </a:rPr>
              <a:t>مشكلات</a:t>
            </a:r>
            <a:r>
              <a:rPr lang="fa-IR" sz="2400" dirty="0" smtClean="0">
                <a:cs typeface="B Lotus" pitchFamily="2" charset="-78"/>
              </a:rPr>
              <a:t> موجود در سازمان </a:t>
            </a:r>
          </a:p>
          <a:p>
            <a:pPr algn="r" rtl="1" eaLnBrk="1" hangingPunct="1">
              <a:lnSpc>
                <a:spcPct val="90000"/>
              </a:lnSpc>
              <a:defRPr/>
            </a:pPr>
            <a:r>
              <a:rPr lang="fa-IR" sz="2400" dirty="0" smtClean="0">
                <a:cs typeface="B Lotus" pitchFamily="2" charset="-78"/>
              </a:rPr>
              <a:t>قلمرو </a:t>
            </a:r>
            <a:r>
              <a:rPr lang="fa-IR" sz="2400" dirty="0" err="1" smtClean="0">
                <a:cs typeface="B Lotus" pitchFamily="2" charset="-78"/>
              </a:rPr>
              <a:t>هاي</a:t>
            </a:r>
            <a:r>
              <a:rPr lang="fa-IR" sz="2400" dirty="0" smtClean="0">
                <a:cs typeface="B Lotus" pitchFamily="2" charset="-78"/>
              </a:rPr>
              <a:t> موردنظر </a:t>
            </a:r>
            <a:r>
              <a:rPr lang="fa-IR" sz="2400" dirty="0" err="1" smtClean="0">
                <a:cs typeface="B Lotus" pitchFamily="2" charset="-78"/>
              </a:rPr>
              <a:t>مديريت</a:t>
            </a:r>
            <a:r>
              <a:rPr lang="fa-IR" sz="2400" dirty="0" smtClean="0">
                <a:cs typeface="B Lotus" pitchFamily="2" charset="-78"/>
              </a:rPr>
              <a:t> </a:t>
            </a:r>
            <a:r>
              <a:rPr lang="fa-IR" sz="2400" dirty="0" err="1" smtClean="0">
                <a:cs typeface="B Lotus" pitchFamily="2" charset="-78"/>
              </a:rPr>
              <a:t>براي</a:t>
            </a:r>
            <a:r>
              <a:rPr lang="fa-IR" sz="2400" dirty="0" smtClean="0">
                <a:cs typeface="B Lotus" pitchFamily="2" charset="-78"/>
              </a:rPr>
              <a:t> بهبود</a:t>
            </a:r>
          </a:p>
          <a:p>
            <a:pPr algn="r" rtl="1" eaLnBrk="1" hangingPunct="1">
              <a:lnSpc>
                <a:spcPct val="90000"/>
              </a:lnSpc>
              <a:defRPr/>
            </a:pPr>
            <a:r>
              <a:rPr lang="fa-IR" sz="2400" dirty="0" err="1" smtClean="0">
                <a:cs typeface="B Lotus" pitchFamily="2" charset="-78"/>
              </a:rPr>
              <a:t>قلمروهاي</a:t>
            </a:r>
            <a:r>
              <a:rPr lang="fa-IR" sz="2400" dirty="0" smtClean="0">
                <a:cs typeface="B Lotus" pitchFamily="2" charset="-78"/>
              </a:rPr>
              <a:t> </a:t>
            </a:r>
            <a:r>
              <a:rPr lang="fa-IR" sz="2400" dirty="0" err="1" smtClean="0">
                <a:cs typeface="B Lotus" pitchFamily="2" charset="-78"/>
              </a:rPr>
              <a:t>نظري</a:t>
            </a:r>
            <a:r>
              <a:rPr lang="fa-IR" sz="2400" dirty="0" smtClean="0">
                <a:cs typeface="B Lotus" pitchFamily="2" charset="-78"/>
              </a:rPr>
              <a:t> </a:t>
            </a:r>
            <a:r>
              <a:rPr lang="fa-IR" sz="2400" dirty="0" err="1" smtClean="0">
                <a:cs typeface="B Lotus" pitchFamily="2" charset="-78"/>
              </a:rPr>
              <a:t>كه</a:t>
            </a:r>
            <a:r>
              <a:rPr lang="fa-IR" sz="2400" dirty="0" smtClean="0">
                <a:cs typeface="B Lotus" pitchFamily="2" charset="-78"/>
              </a:rPr>
              <a:t> پژوهشگران </a:t>
            </a:r>
            <a:r>
              <a:rPr lang="fa-IR" sz="2400" dirty="0" err="1" smtClean="0">
                <a:cs typeface="B Lotus" pitchFamily="2" charset="-78"/>
              </a:rPr>
              <a:t>تحقيقات</a:t>
            </a:r>
            <a:r>
              <a:rPr lang="fa-IR" sz="2400" dirty="0" smtClean="0">
                <a:cs typeface="B Lotus" pitchFamily="2" charset="-78"/>
              </a:rPr>
              <a:t> </a:t>
            </a:r>
            <a:r>
              <a:rPr lang="fa-IR" sz="2400" dirty="0" err="1" smtClean="0">
                <a:cs typeface="B Lotus" pitchFamily="2" charset="-78"/>
              </a:rPr>
              <a:t>بنيادي</a:t>
            </a:r>
            <a:r>
              <a:rPr lang="fa-IR" sz="2400" dirty="0" smtClean="0">
                <a:cs typeface="B Lotus" pitchFamily="2" charset="-78"/>
              </a:rPr>
              <a:t> </a:t>
            </a:r>
            <a:r>
              <a:rPr lang="fa-IR" sz="2400" dirty="0" err="1" smtClean="0">
                <a:cs typeface="B Lotus" pitchFamily="2" charset="-78"/>
              </a:rPr>
              <a:t>بايد</a:t>
            </a:r>
            <a:r>
              <a:rPr lang="fa-IR" sz="2400" dirty="0" smtClean="0">
                <a:cs typeface="B Lotus" pitchFamily="2" charset="-78"/>
              </a:rPr>
              <a:t> با </a:t>
            </a:r>
            <a:r>
              <a:rPr lang="fa-IR" sz="2400" dirty="0" err="1" smtClean="0">
                <a:cs typeface="B Lotus" pitchFamily="2" charset="-78"/>
              </a:rPr>
              <a:t>نظريه</a:t>
            </a:r>
            <a:r>
              <a:rPr lang="fa-IR" sz="2400" dirty="0" smtClean="0">
                <a:cs typeface="B Lotus" pitchFamily="2" charset="-78"/>
              </a:rPr>
              <a:t> </a:t>
            </a:r>
            <a:r>
              <a:rPr lang="fa-IR" sz="2400" dirty="0" err="1" smtClean="0">
                <a:cs typeface="B Lotus" pitchFamily="2" charset="-78"/>
              </a:rPr>
              <a:t>هايشان</a:t>
            </a:r>
            <a:r>
              <a:rPr lang="fa-IR" sz="2400" dirty="0" smtClean="0">
                <a:cs typeface="B Lotus" pitchFamily="2" charset="-78"/>
              </a:rPr>
              <a:t> آن را مشخص تر </a:t>
            </a:r>
            <a:r>
              <a:rPr lang="fa-IR" sz="2400" dirty="0" err="1" smtClean="0">
                <a:cs typeface="B Lotus" pitchFamily="2" charset="-78"/>
              </a:rPr>
              <a:t>ومحدودتر</a:t>
            </a:r>
            <a:r>
              <a:rPr lang="fa-IR" sz="2400" dirty="0" smtClean="0">
                <a:cs typeface="B Lotus" pitchFamily="2" charset="-78"/>
              </a:rPr>
              <a:t> </a:t>
            </a:r>
            <a:r>
              <a:rPr lang="fa-IR" sz="2400" dirty="0" err="1" smtClean="0">
                <a:cs typeface="B Lotus" pitchFamily="2" charset="-78"/>
              </a:rPr>
              <a:t>كنند</a:t>
            </a:r>
            <a:endParaRPr lang="fa-IR" sz="2400" dirty="0" smtClean="0">
              <a:cs typeface="B Lotus" pitchFamily="2" charset="-78"/>
            </a:endParaRPr>
          </a:p>
          <a:p>
            <a:pPr algn="r" rtl="1" eaLnBrk="1" hangingPunct="1">
              <a:lnSpc>
                <a:spcPct val="90000"/>
              </a:lnSpc>
              <a:defRPr/>
            </a:pPr>
            <a:r>
              <a:rPr lang="fa-IR" sz="2400" dirty="0" err="1" smtClean="0">
                <a:cs typeface="B Lotus" pitchFamily="2" charset="-78"/>
              </a:rPr>
              <a:t>تعريف</a:t>
            </a:r>
            <a:r>
              <a:rPr lang="fa-IR" sz="2400" dirty="0" smtClean="0">
                <a:cs typeface="B Lotus" pitchFamily="2" charset="-78"/>
              </a:rPr>
              <a:t> </a:t>
            </a:r>
            <a:r>
              <a:rPr lang="fa-IR" sz="2400" dirty="0" err="1" smtClean="0">
                <a:cs typeface="B Lotus" pitchFamily="2" charset="-78"/>
              </a:rPr>
              <a:t>تمامي</a:t>
            </a:r>
            <a:r>
              <a:rPr lang="fa-IR" sz="2400" dirty="0" smtClean="0">
                <a:cs typeface="B Lotus" pitchFamily="2" charset="-78"/>
              </a:rPr>
              <a:t> </a:t>
            </a:r>
            <a:r>
              <a:rPr lang="fa-IR" sz="2400" dirty="0" err="1" smtClean="0">
                <a:cs typeface="B Lotus" pitchFamily="2" charset="-78"/>
              </a:rPr>
              <a:t>متغيرهاي</a:t>
            </a:r>
            <a:r>
              <a:rPr lang="fa-IR" sz="2400" dirty="0" smtClean="0">
                <a:cs typeface="B Lotus" pitchFamily="2" charset="-78"/>
              </a:rPr>
              <a:t> مرتبط اعم از </a:t>
            </a:r>
            <a:r>
              <a:rPr lang="fa-IR" sz="2400" dirty="0" err="1" smtClean="0">
                <a:cs typeface="B Lotus" pitchFamily="2" charset="-78"/>
              </a:rPr>
              <a:t>متغيرهاي</a:t>
            </a:r>
            <a:r>
              <a:rPr lang="fa-IR" sz="2400" dirty="0" smtClean="0">
                <a:cs typeface="B Lotus" pitchFamily="2" charset="-78"/>
              </a:rPr>
              <a:t> </a:t>
            </a:r>
            <a:r>
              <a:rPr lang="fa-IR" sz="2400" dirty="0" err="1" smtClean="0">
                <a:cs typeface="B Lotus" pitchFamily="2" charset="-78"/>
              </a:rPr>
              <a:t>مفهومي</a:t>
            </a:r>
            <a:r>
              <a:rPr lang="fa-IR" sz="2400" dirty="0" smtClean="0">
                <a:cs typeface="B Lotus" pitchFamily="2" charset="-78"/>
              </a:rPr>
              <a:t> </a:t>
            </a:r>
            <a:r>
              <a:rPr lang="fa-IR" sz="2400" dirty="0" err="1" smtClean="0">
                <a:cs typeface="B Lotus" pitchFamily="2" charset="-78"/>
              </a:rPr>
              <a:t>يا</a:t>
            </a:r>
            <a:r>
              <a:rPr lang="fa-IR" sz="2400" dirty="0" smtClean="0">
                <a:cs typeface="B Lotus" pitchFamily="2" charset="-78"/>
              </a:rPr>
              <a:t> </a:t>
            </a:r>
            <a:r>
              <a:rPr lang="fa-IR" sz="2400" dirty="0" err="1" smtClean="0">
                <a:cs typeface="B Lotus" pitchFamily="2" charset="-78"/>
              </a:rPr>
              <a:t>عملياتي</a:t>
            </a:r>
            <a:endParaRPr lang="en-US" sz="2400" dirty="0" smtClean="0">
              <a:cs typeface="B Lotus" pitchFamily="2"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fa-IR" smtClean="0">
                <a:cs typeface="B Lotus" pitchFamily="2" charset="-78"/>
              </a:rPr>
              <a:t>مدل تحليلي راچگونه مي توان ساخت ؟</a:t>
            </a:r>
            <a:endParaRPr lang="en-US" smtClean="0">
              <a:cs typeface="B Lotus" pitchFamily="2" charset="-78"/>
            </a:endParaRPr>
          </a:p>
        </p:txBody>
      </p:sp>
      <p:sp>
        <p:nvSpPr>
          <p:cNvPr id="5529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براي ساختن مدل تحليلي ،محقق نهايتامي تواند به دو شيوه متفاوت عمل كند كه ميانشان تفاوت مشخصي وجود ندارد:</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1- ابتدا از تدوين فرضيه ها شروع مي كندودر مرتبه بعدي به مفاهيم مي پردازد .</a:t>
            </a:r>
          </a:p>
          <a:p>
            <a:pPr algn="r" rtl="1" eaLnBrk="1" hangingPunct="1">
              <a:buFont typeface="Wingdings" pitchFamily="2" charset="2"/>
              <a:buNone/>
              <a:defRPr/>
            </a:pPr>
            <a:r>
              <a:rPr lang="fa-IR" smtClean="0">
                <a:cs typeface="B Lotus" pitchFamily="2" charset="-78"/>
              </a:rPr>
              <a:t>  2-يا از مفاهيم شروع مي كندودر مرتبه بعدي به تدوين فرضيه ها مي پردازد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معرف يا شاخص چيست ؟</a:t>
            </a:r>
            <a:endParaRPr lang="en-US" smtClean="0">
              <a:cs typeface="B Lotus" pitchFamily="2" charset="-78"/>
            </a:endParaRPr>
          </a:p>
        </p:txBody>
      </p:sp>
      <p:sp>
        <p:nvSpPr>
          <p:cNvPr id="56323" name="Rectangle 3"/>
          <p:cNvSpPr>
            <a:spLocks noGrp="1" noChangeArrowheads="1"/>
          </p:cNvSpPr>
          <p:nvPr>
            <p:ph idx="1"/>
          </p:nvPr>
        </p:nvSpPr>
        <p:spPr>
          <a:xfrm>
            <a:off x="457200" y="1341438"/>
            <a:ext cx="8229600" cy="5111750"/>
          </a:xfrm>
        </p:spPr>
        <p:txBody>
          <a:bodyPr/>
          <a:lstStyle/>
          <a:p>
            <a:pPr algn="r" rtl="1" eaLnBrk="1" hangingPunct="1">
              <a:buFont typeface="Wingdings" pitchFamily="2" charset="2"/>
              <a:buNone/>
              <a:defRPr/>
            </a:pPr>
            <a:r>
              <a:rPr lang="fa-IR" smtClean="0">
                <a:cs typeface="B Lotus" pitchFamily="2" charset="-78"/>
              </a:rPr>
              <a:t>  ساختن يك مفهوم در:</a:t>
            </a:r>
          </a:p>
          <a:p>
            <a:pPr algn="r" rtl="1" eaLnBrk="1" hangingPunct="1">
              <a:buFont typeface="Wingdings" pitchFamily="2" charset="2"/>
              <a:buNone/>
              <a:defRPr/>
            </a:pPr>
            <a:r>
              <a:rPr lang="fa-IR" smtClean="0">
                <a:cs typeface="B Lotus" pitchFamily="2" charset="-78"/>
              </a:rPr>
              <a:t>      گام اول عبارت است از تعيين ابعادي كه آن را تشكيل            مي دهدوامرواقعي را منعكس مي سازد.</a:t>
            </a:r>
          </a:p>
          <a:p>
            <a:pPr algn="r" rtl="1" eaLnBrk="1" hangingPunct="1">
              <a:buFont typeface="Wingdings" pitchFamily="2" charset="2"/>
              <a:buNone/>
              <a:defRPr/>
            </a:pPr>
            <a:r>
              <a:rPr lang="fa-IR" smtClean="0">
                <a:cs typeface="B Lotus" pitchFamily="2" charset="-78"/>
              </a:rPr>
              <a:t>     گام بعدي تعريف ، شاخص هايي است كه به كمك آنها بتوان ابعاد مفهوم را اندازه گيري كرد.</a:t>
            </a:r>
          </a:p>
          <a:p>
            <a:pPr algn="r" rtl="1" eaLnBrk="1" hangingPunct="1">
              <a:buFont typeface="Wingdings" pitchFamily="2" charset="2"/>
              <a:buNone/>
              <a:defRPr/>
            </a:pPr>
            <a:r>
              <a:rPr lang="fa-IR" smtClean="0">
                <a:cs typeface="B Lotus" pitchFamily="2" charset="-78"/>
              </a:rPr>
              <a:t>     درواقع شاخص ها نشانه هاي عيني قابل شناسايي وقابل اندازه گيري ابعاد مفهوم هستند.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fa-IR" smtClean="0">
                <a:cs typeface="B Lotus" pitchFamily="2" charset="-78"/>
              </a:rPr>
              <a:t>مراحل چهار گانه لاتسارسفلد</a:t>
            </a:r>
            <a:endParaRPr lang="en-US" smtClean="0">
              <a:cs typeface="B Lotus" pitchFamily="2" charset="-78"/>
            </a:endParaRPr>
          </a:p>
        </p:txBody>
      </p:sp>
      <p:sp>
        <p:nvSpPr>
          <p:cNvPr id="5734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1- تصور ذهني مفهوم</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2- تصريح مفهوم</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3- انتخاب نشانگرها</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4- تشكيل شاخص ها</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a:xfrm>
            <a:off x="468313" y="336550"/>
            <a:ext cx="8218487" cy="430213"/>
          </a:xfrm>
        </p:spPr>
        <p:txBody>
          <a:bodyPr/>
          <a:lstStyle/>
          <a:p>
            <a:pPr eaLnBrk="1" hangingPunct="1">
              <a:defRPr/>
            </a:pPr>
            <a:r>
              <a:rPr lang="fa-IR" sz="3200" smtClean="0">
                <a:cs typeface="B Lotus" pitchFamily="2" charset="-78"/>
              </a:rPr>
              <a:t>ارتباط بين مفهوم، بعد ،مولفه و شاخص </a:t>
            </a:r>
            <a:br>
              <a:rPr lang="fa-IR" sz="3200" smtClean="0">
                <a:cs typeface="B Lotus" pitchFamily="2" charset="-78"/>
              </a:rPr>
            </a:br>
            <a:endParaRPr lang="en-US" sz="3200" smtClean="0">
              <a:cs typeface="B Lotus" pitchFamily="2" charset="-78"/>
            </a:endParaRPr>
          </a:p>
        </p:txBody>
      </p:sp>
      <p:sp>
        <p:nvSpPr>
          <p:cNvPr id="58371" name="WordArt 4"/>
          <p:cNvSpPr>
            <a:spLocks noChangeArrowheads="1" noChangeShapeType="1" noTextEdit="1"/>
          </p:cNvSpPr>
          <p:nvPr/>
        </p:nvSpPr>
        <p:spPr bwMode="auto">
          <a:xfrm>
            <a:off x="611188" y="11255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111</a:t>
            </a:r>
          </a:p>
        </p:txBody>
      </p:sp>
      <p:sp>
        <p:nvSpPr>
          <p:cNvPr id="58372" name="WordArt 6"/>
          <p:cNvSpPr>
            <a:spLocks noChangeArrowheads="1" noChangeShapeType="1" noTextEdit="1"/>
          </p:cNvSpPr>
          <p:nvPr/>
        </p:nvSpPr>
        <p:spPr bwMode="auto">
          <a:xfrm>
            <a:off x="611188" y="1628775"/>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211</a:t>
            </a:r>
          </a:p>
        </p:txBody>
      </p:sp>
      <p:sp>
        <p:nvSpPr>
          <p:cNvPr id="58373" name="WordArt 9"/>
          <p:cNvSpPr>
            <a:spLocks noChangeArrowheads="1" noChangeShapeType="1" noTextEdit="1"/>
          </p:cNvSpPr>
          <p:nvPr/>
        </p:nvSpPr>
        <p:spPr bwMode="auto">
          <a:xfrm>
            <a:off x="611188" y="23495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212</a:t>
            </a:r>
          </a:p>
        </p:txBody>
      </p:sp>
      <p:sp>
        <p:nvSpPr>
          <p:cNvPr id="58374" name="WordArt 10"/>
          <p:cNvSpPr>
            <a:spLocks noChangeArrowheads="1" noChangeShapeType="1" noTextEdit="1"/>
          </p:cNvSpPr>
          <p:nvPr/>
        </p:nvSpPr>
        <p:spPr bwMode="auto">
          <a:xfrm>
            <a:off x="611188" y="31416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221</a:t>
            </a:r>
          </a:p>
        </p:txBody>
      </p:sp>
      <p:sp>
        <p:nvSpPr>
          <p:cNvPr id="58375" name="WordArt 11"/>
          <p:cNvSpPr>
            <a:spLocks noChangeArrowheads="1" noChangeShapeType="1" noTextEdit="1"/>
          </p:cNvSpPr>
          <p:nvPr/>
        </p:nvSpPr>
        <p:spPr bwMode="auto">
          <a:xfrm>
            <a:off x="611188" y="37163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231</a:t>
            </a:r>
          </a:p>
        </p:txBody>
      </p:sp>
      <p:sp>
        <p:nvSpPr>
          <p:cNvPr id="58376" name="WordArt 12"/>
          <p:cNvSpPr>
            <a:spLocks noChangeArrowheads="1" noChangeShapeType="1" noTextEdit="1"/>
          </p:cNvSpPr>
          <p:nvPr/>
        </p:nvSpPr>
        <p:spPr bwMode="auto">
          <a:xfrm>
            <a:off x="611188" y="40767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232</a:t>
            </a:r>
          </a:p>
        </p:txBody>
      </p:sp>
      <p:sp>
        <p:nvSpPr>
          <p:cNvPr id="58377" name="WordArt 13"/>
          <p:cNvSpPr>
            <a:spLocks noChangeArrowheads="1" noChangeShapeType="1" noTextEdit="1"/>
          </p:cNvSpPr>
          <p:nvPr/>
        </p:nvSpPr>
        <p:spPr bwMode="auto">
          <a:xfrm>
            <a:off x="611188" y="45085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233</a:t>
            </a:r>
          </a:p>
        </p:txBody>
      </p:sp>
      <p:sp>
        <p:nvSpPr>
          <p:cNvPr id="58378" name="WordArt 14"/>
          <p:cNvSpPr>
            <a:spLocks noChangeArrowheads="1" noChangeShapeType="1" noTextEdit="1"/>
          </p:cNvSpPr>
          <p:nvPr/>
        </p:nvSpPr>
        <p:spPr bwMode="auto">
          <a:xfrm>
            <a:off x="611188" y="50847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311</a:t>
            </a:r>
          </a:p>
        </p:txBody>
      </p:sp>
      <p:sp>
        <p:nvSpPr>
          <p:cNvPr id="58379" name="WordArt 15"/>
          <p:cNvSpPr>
            <a:spLocks noChangeArrowheads="1" noChangeShapeType="1" noTextEdit="1"/>
          </p:cNvSpPr>
          <p:nvPr/>
        </p:nvSpPr>
        <p:spPr bwMode="auto">
          <a:xfrm>
            <a:off x="611188" y="558958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شاخص321</a:t>
            </a:r>
          </a:p>
        </p:txBody>
      </p:sp>
      <p:sp>
        <p:nvSpPr>
          <p:cNvPr id="58380" name="WordArt 16"/>
          <p:cNvSpPr>
            <a:spLocks noChangeArrowheads="1" noChangeShapeType="1" noTextEdit="1"/>
          </p:cNvSpPr>
          <p:nvPr/>
        </p:nvSpPr>
        <p:spPr bwMode="auto">
          <a:xfrm>
            <a:off x="611188" y="5949950"/>
            <a:ext cx="600075" cy="287338"/>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322</a:t>
            </a:r>
          </a:p>
        </p:txBody>
      </p:sp>
      <p:sp>
        <p:nvSpPr>
          <p:cNvPr id="58381" name="WordArt 17"/>
          <p:cNvSpPr>
            <a:spLocks noChangeArrowheads="1" noChangeShapeType="1" noTextEdit="1"/>
          </p:cNvSpPr>
          <p:nvPr/>
        </p:nvSpPr>
        <p:spPr bwMode="auto">
          <a:xfrm>
            <a:off x="611188" y="638175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شاخص 323</a:t>
            </a:r>
          </a:p>
        </p:txBody>
      </p:sp>
      <p:sp>
        <p:nvSpPr>
          <p:cNvPr id="58382" name="WordArt 18"/>
          <p:cNvSpPr>
            <a:spLocks noChangeArrowheads="1" noChangeShapeType="1" noTextEdit="1"/>
          </p:cNvSpPr>
          <p:nvPr/>
        </p:nvSpPr>
        <p:spPr bwMode="auto">
          <a:xfrm>
            <a:off x="2987675" y="19891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21</a:t>
            </a:r>
          </a:p>
        </p:txBody>
      </p:sp>
      <p:sp>
        <p:nvSpPr>
          <p:cNvPr id="58383" name="WordArt 19"/>
          <p:cNvSpPr>
            <a:spLocks noChangeArrowheads="1" noChangeShapeType="1" noTextEdit="1"/>
          </p:cNvSpPr>
          <p:nvPr/>
        </p:nvSpPr>
        <p:spPr bwMode="auto">
          <a:xfrm>
            <a:off x="2987675" y="30686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22</a:t>
            </a:r>
          </a:p>
        </p:txBody>
      </p:sp>
      <p:sp>
        <p:nvSpPr>
          <p:cNvPr id="58384" name="WordArt 20"/>
          <p:cNvSpPr>
            <a:spLocks noChangeArrowheads="1" noChangeShapeType="1" noTextEdit="1"/>
          </p:cNvSpPr>
          <p:nvPr/>
        </p:nvSpPr>
        <p:spPr bwMode="auto">
          <a:xfrm>
            <a:off x="2987675" y="4076700"/>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23</a:t>
            </a:r>
          </a:p>
        </p:txBody>
      </p:sp>
      <p:sp>
        <p:nvSpPr>
          <p:cNvPr id="58385" name="WordArt 21"/>
          <p:cNvSpPr>
            <a:spLocks noChangeArrowheads="1" noChangeShapeType="1" noTextEdit="1"/>
          </p:cNvSpPr>
          <p:nvPr/>
        </p:nvSpPr>
        <p:spPr bwMode="auto">
          <a:xfrm>
            <a:off x="2987675" y="5013325"/>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31</a:t>
            </a:r>
          </a:p>
        </p:txBody>
      </p:sp>
      <p:sp>
        <p:nvSpPr>
          <p:cNvPr id="58386" name="WordArt 22"/>
          <p:cNvSpPr>
            <a:spLocks noChangeArrowheads="1" noChangeShapeType="1" noTextEdit="1"/>
          </p:cNvSpPr>
          <p:nvPr/>
        </p:nvSpPr>
        <p:spPr bwMode="auto">
          <a:xfrm>
            <a:off x="2987675" y="602138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مولفه 32</a:t>
            </a:r>
          </a:p>
        </p:txBody>
      </p:sp>
      <p:sp>
        <p:nvSpPr>
          <p:cNvPr id="58387" name="WordArt 23"/>
          <p:cNvSpPr>
            <a:spLocks noChangeArrowheads="1" noChangeShapeType="1" noTextEdit="1"/>
          </p:cNvSpPr>
          <p:nvPr/>
        </p:nvSpPr>
        <p:spPr bwMode="auto">
          <a:xfrm>
            <a:off x="5219700" y="30686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2</a:t>
            </a:r>
          </a:p>
        </p:txBody>
      </p:sp>
      <p:sp>
        <p:nvSpPr>
          <p:cNvPr id="58388" name="WordArt 24"/>
          <p:cNvSpPr>
            <a:spLocks noChangeArrowheads="1" noChangeShapeType="1" noTextEdit="1"/>
          </p:cNvSpPr>
          <p:nvPr/>
        </p:nvSpPr>
        <p:spPr bwMode="auto">
          <a:xfrm>
            <a:off x="6084888" y="1125538"/>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1</a:t>
            </a:r>
          </a:p>
        </p:txBody>
      </p:sp>
      <p:sp>
        <p:nvSpPr>
          <p:cNvPr id="58389" name="WordArt 25"/>
          <p:cNvSpPr>
            <a:spLocks noChangeArrowheads="1" noChangeShapeType="1" noTextEdit="1"/>
          </p:cNvSpPr>
          <p:nvPr/>
        </p:nvSpPr>
        <p:spPr bwMode="auto">
          <a:xfrm>
            <a:off x="5364163" y="55165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بعد 3</a:t>
            </a:r>
          </a:p>
        </p:txBody>
      </p:sp>
      <p:sp>
        <p:nvSpPr>
          <p:cNvPr id="58390" name="WordArt 26"/>
          <p:cNvSpPr>
            <a:spLocks noChangeArrowheads="1" noChangeShapeType="1" noTextEdit="1"/>
          </p:cNvSpPr>
          <p:nvPr/>
        </p:nvSpPr>
        <p:spPr bwMode="auto">
          <a:xfrm>
            <a:off x="8101013" y="3357563"/>
            <a:ext cx="600075" cy="276225"/>
          </a:xfrm>
          <a:prstGeom prst="rect">
            <a:avLst/>
          </a:prstGeom>
        </p:spPr>
        <p:txBody>
          <a:bodyPr wrap="none" fromWordArt="1">
            <a:prstTxWarp prst="textPlain">
              <a:avLst>
                <a:gd name="adj" fmla="val 50000"/>
              </a:avLst>
            </a:prstTxWarp>
          </a:bodyPr>
          <a:lstStyle/>
          <a:p>
            <a:pPr algn="ctr" rtl="1"/>
            <a:r>
              <a:rPr lang="fa-IR" sz="1200" kern="10">
                <a:ln w="9525">
                  <a:solidFill>
                    <a:srgbClr val="000000"/>
                  </a:solidFill>
                  <a:round/>
                  <a:headEnd/>
                  <a:tailEnd/>
                </a:ln>
                <a:cs typeface="B Titr"/>
              </a:rPr>
              <a:t>مفهوم</a:t>
            </a:r>
          </a:p>
        </p:txBody>
      </p:sp>
      <p:sp>
        <p:nvSpPr>
          <p:cNvPr id="58391" name="Line 27"/>
          <p:cNvSpPr>
            <a:spLocks noChangeShapeType="1"/>
          </p:cNvSpPr>
          <p:nvPr/>
        </p:nvSpPr>
        <p:spPr bwMode="auto">
          <a:xfrm>
            <a:off x="1403350" y="1268413"/>
            <a:ext cx="4537075" cy="0"/>
          </a:xfrm>
          <a:prstGeom prst="line">
            <a:avLst/>
          </a:prstGeom>
          <a:noFill/>
          <a:ln w="9525">
            <a:solidFill>
              <a:schemeClr val="tx1"/>
            </a:solidFill>
            <a:round/>
            <a:headEnd/>
            <a:tailEnd/>
          </a:ln>
        </p:spPr>
        <p:txBody>
          <a:bodyPr/>
          <a:lstStyle/>
          <a:p>
            <a:endParaRPr lang="fa-IR"/>
          </a:p>
        </p:txBody>
      </p:sp>
      <p:sp>
        <p:nvSpPr>
          <p:cNvPr id="58392" name="Line 28"/>
          <p:cNvSpPr>
            <a:spLocks noChangeShapeType="1"/>
          </p:cNvSpPr>
          <p:nvPr/>
        </p:nvSpPr>
        <p:spPr bwMode="auto">
          <a:xfrm>
            <a:off x="1403350" y="1773238"/>
            <a:ext cx="1439863" cy="360362"/>
          </a:xfrm>
          <a:prstGeom prst="line">
            <a:avLst/>
          </a:prstGeom>
          <a:noFill/>
          <a:ln w="9525">
            <a:solidFill>
              <a:schemeClr val="tx1"/>
            </a:solidFill>
            <a:round/>
            <a:headEnd/>
            <a:tailEnd/>
          </a:ln>
        </p:spPr>
        <p:txBody>
          <a:bodyPr/>
          <a:lstStyle/>
          <a:p>
            <a:endParaRPr lang="fa-IR"/>
          </a:p>
        </p:txBody>
      </p:sp>
      <p:sp>
        <p:nvSpPr>
          <p:cNvPr id="58393" name="Line 29"/>
          <p:cNvSpPr>
            <a:spLocks noChangeShapeType="1"/>
          </p:cNvSpPr>
          <p:nvPr/>
        </p:nvSpPr>
        <p:spPr bwMode="auto">
          <a:xfrm flipV="1">
            <a:off x="1331913" y="2133600"/>
            <a:ext cx="1511300" cy="358775"/>
          </a:xfrm>
          <a:prstGeom prst="line">
            <a:avLst/>
          </a:prstGeom>
          <a:noFill/>
          <a:ln w="9525">
            <a:solidFill>
              <a:schemeClr val="tx1"/>
            </a:solidFill>
            <a:round/>
            <a:headEnd/>
            <a:tailEnd/>
          </a:ln>
        </p:spPr>
        <p:txBody>
          <a:bodyPr/>
          <a:lstStyle/>
          <a:p>
            <a:endParaRPr lang="fa-IR"/>
          </a:p>
        </p:txBody>
      </p:sp>
      <p:sp>
        <p:nvSpPr>
          <p:cNvPr id="58394" name="Line 30"/>
          <p:cNvSpPr>
            <a:spLocks noChangeShapeType="1"/>
          </p:cNvSpPr>
          <p:nvPr/>
        </p:nvSpPr>
        <p:spPr bwMode="auto">
          <a:xfrm>
            <a:off x="1403350" y="3284538"/>
            <a:ext cx="1512888" cy="0"/>
          </a:xfrm>
          <a:prstGeom prst="line">
            <a:avLst/>
          </a:prstGeom>
          <a:noFill/>
          <a:ln w="9525">
            <a:solidFill>
              <a:schemeClr val="tx1"/>
            </a:solidFill>
            <a:round/>
            <a:headEnd/>
            <a:tailEnd/>
          </a:ln>
        </p:spPr>
        <p:txBody>
          <a:bodyPr/>
          <a:lstStyle/>
          <a:p>
            <a:endParaRPr lang="fa-IR"/>
          </a:p>
        </p:txBody>
      </p:sp>
      <p:sp>
        <p:nvSpPr>
          <p:cNvPr id="58395" name="Line 31"/>
          <p:cNvSpPr>
            <a:spLocks noChangeShapeType="1"/>
          </p:cNvSpPr>
          <p:nvPr/>
        </p:nvSpPr>
        <p:spPr bwMode="auto">
          <a:xfrm>
            <a:off x="3708400" y="3213100"/>
            <a:ext cx="1441450" cy="0"/>
          </a:xfrm>
          <a:prstGeom prst="line">
            <a:avLst/>
          </a:prstGeom>
          <a:noFill/>
          <a:ln w="9525">
            <a:solidFill>
              <a:schemeClr val="tx1"/>
            </a:solidFill>
            <a:round/>
            <a:headEnd/>
            <a:tailEnd/>
          </a:ln>
        </p:spPr>
        <p:txBody>
          <a:bodyPr/>
          <a:lstStyle/>
          <a:p>
            <a:endParaRPr lang="fa-IR"/>
          </a:p>
        </p:txBody>
      </p:sp>
      <p:sp>
        <p:nvSpPr>
          <p:cNvPr id="58396" name="Line 32"/>
          <p:cNvSpPr>
            <a:spLocks noChangeShapeType="1"/>
          </p:cNvSpPr>
          <p:nvPr/>
        </p:nvSpPr>
        <p:spPr bwMode="auto">
          <a:xfrm>
            <a:off x="1258888" y="3860800"/>
            <a:ext cx="1657350" cy="360363"/>
          </a:xfrm>
          <a:prstGeom prst="line">
            <a:avLst/>
          </a:prstGeom>
          <a:noFill/>
          <a:ln w="9525">
            <a:solidFill>
              <a:schemeClr val="tx1"/>
            </a:solidFill>
            <a:round/>
            <a:headEnd/>
            <a:tailEnd/>
          </a:ln>
        </p:spPr>
        <p:txBody>
          <a:bodyPr/>
          <a:lstStyle/>
          <a:p>
            <a:endParaRPr lang="fa-IR"/>
          </a:p>
        </p:txBody>
      </p:sp>
      <p:sp>
        <p:nvSpPr>
          <p:cNvPr id="58397" name="Line 33"/>
          <p:cNvSpPr>
            <a:spLocks noChangeShapeType="1"/>
          </p:cNvSpPr>
          <p:nvPr/>
        </p:nvSpPr>
        <p:spPr bwMode="auto">
          <a:xfrm>
            <a:off x="1258888" y="4221163"/>
            <a:ext cx="1657350" cy="0"/>
          </a:xfrm>
          <a:prstGeom prst="line">
            <a:avLst/>
          </a:prstGeom>
          <a:noFill/>
          <a:ln w="9525">
            <a:solidFill>
              <a:schemeClr val="tx1"/>
            </a:solidFill>
            <a:round/>
            <a:headEnd/>
            <a:tailEnd/>
          </a:ln>
        </p:spPr>
        <p:txBody>
          <a:bodyPr/>
          <a:lstStyle/>
          <a:p>
            <a:endParaRPr lang="fa-IR"/>
          </a:p>
        </p:txBody>
      </p:sp>
      <p:sp>
        <p:nvSpPr>
          <p:cNvPr id="58398" name="Line 34"/>
          <p:cNvSpPr>
            <a:spLocks noChangeShapeType="1"/>
          </p:cNvSpPr>
          <p:nvPr/>
        </p:nvSpPr>
        <p:spPr bwMode="auto">
          <a:xfrm flipV="1">
            <a:off x="1258888" y="4221163"/>
            <a:ext cx="1657350" cy="431800"/>
          </a:xfrm>
          <a:prstGeom prst="line">
            <a:avLst/>
          </a:prstGeom>
          <a:noFill/>
          <a:ln w="9525">
            <a:solidFill>
              <a:schemeClr val="tx1"/>
            </a:solidFill>
            <a:round/>
            <a:headEnd/>
            <a:tailEnd/>
          </a:ln>
        </p:spPr>
        <p:txBody>
          <a:bodyPr/>
          <a:lstStyle/>
          <a:p>
            <a:endParaRPr lang="fa-IR"/>
          </a:p>
        </p:txBody>
      </p:sp>
      <p:sp>
        <p:nvSpPr>
          <p:cNvPr id="58399" name="Line 35"/>
          <p:cNvSpPr>
            <a:spLocks noChangeShapeType="1"/>
          </p:cNvSpPr>
          <p:nvPr/>
        </p:nvSpPr>
        <p:spPr bwMode="auto">
          <a:xfrm>
            <a:off x="1331913" y="5229225"/>
            <a:ext cx="1511300" cy="0"/>
          </a:xfrm>
          <a:prstGeom prst="line">
            <a:avLst/>
          </a:prstGeom>
          <a:noFill/>
          <a:ln w="9525">
            <a:solidFill>
              <a:schemeClr val="tx1"/>
            </a:solidFill>
            <a:round/>
            <a:headEnd/>
            <a:tailEnd/>
          </a:ln>
        </p:spPr>
        <p:txBody>
          <a:bodyPr/>
          <a:lstStyle/>
          <a:p>
            <a:endParaRPr lang="fa-IR"/>
          </a:p>
        </p:txBody>
      </p:sp>
      <p:sp>
        <p:nvSpPr>
          <p:cNvPr id="58400" name="Line 36"/>
          <p:cNvSpPr>
            <a:spLocks noChangeShapeType="1"/>
          </p:cNvSpPr>
          <p:nvPr/>
        </p:nvSpPr>
        <p:spPr bwMode="auto">
          <a:xfrm>
            <a:off x="1258888" y="5734050"/>
            <a:ext cx="1657350" cy="358775"/>
          </a:xfrm>
          <a:prstGeom prst="line">
            <a:avLst/>
          </a:prstGeom>
          <a:noFill/>
          <a:ln w="9525">
            <a:solidFill>
              <a:schemeClr val="tx1"/>
            </a:solidFill>
            <a:round/>
            <a:headEnd/>
            <a:tailEnd/>
          </a:ln>
        </p:spPr>
        <p:txBody>
          <a:bodyPr/>
          <a:lstStyle/>
          <a:p>
            <a:endParaRPr lang="fa-IR"/>
          </a:p>
        </p:txBody>
      </p:sp>
      <p:sp>
        <p:nvSpPr>
          <p:cNvPr id="58401" name="Line 37"/>
          <p:cNvSpPr>
            <a:spLocks noChangeShapeType="1"/>
          </p:cNvSpPr>
          <p:nvPr/>
        </p:nvSpPr>
        <p:spPr bwMode="auto">
          <a:xfrm>
            <a:off x="1331913" y="6092825"/>
            <a:ext cx="1584325" cy="0"/>
          </a:xfrm>
          <a:prstGeom prst="line">
            <a:avLst/>
          </a:prstGeom>
          <a:noFill/>
          <a:ln w="9525">
            <a:solidFill>
              <a:schemeClr val="tx1"/>
            </a:solidFill>
            <a:round/>
            <a:headEnd/>
            <a:tailEnd/>
          </a:ln>
        </p:spPr>
        <p:txBody>
          <a:bodyPr/>
          <a:lstStyle/>
          <a:p>
            <a:endParaRPr lang="fa-IR"/>
          </a:p>
        </p:txBody>
      </p:sp>
      <p:sp>
        <p:nvSpPr>
          <p:cNvPr id="58402" name="Line 38"/>
          <p:cNvSpPr>
            <a:spLocks noChangeShapeType="1"/>
          </p:cNvSpPr>
          <p:nvPr/>
        </p:nvSpPr>
        <p:spPr bwMode="auto">
          <a:xfrm flipV="1">
            <a:off x="1258888" y="6092825"/>
            <a:ext cx="1584325" cy="431800"/>
          </a:xfrm>
          <a:prstGeom prst="line">
            <a:avLst/>
          </a:prstGeom>
          <a:noFill/>
          <a:ln w="9525">
            <a:solidFill>
              <a:schemeClr val="tx1"/>
            </a:solidFill>
            <a:round/>
            <a:headEnd/>
            <a:tailEnd/>
          </a:ln>
        </p:spPr>
        <p:txBody>
          <a:bodyPr/>
          <a:lstStyle/>
          <a:p>
            <a:endParaRPr lang="fa-IR"/>
          </a:p>
        </p:txBody>
      </p:sp>
      <p:sp>
        <p:nvSpPr>
          <p:cNvPr id="58403" name="Line 39"/>
          <p:cNvSpPr>
            <a:spLocks noChangeShapeType="1"/>
          </p:cNvSpPr>
          <p:nvPr/>
        </p:nvSpPr>
        <p:spPr bwMode="auto">
          <a:xfrm>
            <a:off x="3635375" y="2133600"/>
            <a:ext cx="1512888" cy="1079500"/>
          </a:xfrm>
          <a:prstGeom prst="line">
            <a:avLst/>
          </a:prstGeom>
          <a:noFill/>
          <a:ln w="9525">
            <a:solidFill>
              <a:schemeClr val="tx1"/>
            </a:solidFill>
            <a:round/>
            <a:headEnd/>
            <a:tailEnd/>
          </a:ln>
        </p:spPr>
        <p:txBody>
          <a:bodyPr/>
          <a:lstStyle/>
          <a:p>
            <a:endParaRPr lang="fa-IR"/>
          </a:p>
        </p:txBody>
      </p:sp>
      <p:sp>
        <p:nvSpPr>
          <p:cNvPr id="58404" name="Line 41"/>
          <p:cNvSpPr>
            <a:spLocks noChangeShapeType="1"/>
          </p:cNvSpPr>
          <p:nvPr/>
        </p:nvSpPr>
        <p:spPr bwMode="auto">
          <a:xfrm flipV="1">
            <a:off x="3635375" y="3213100"/>
            <a:ext cx="1512888" cy="1008063"/>
          </a:xfrm>
          <a:prstGeom prst="line">
            <a:avLst/>
          </a:prstGeom>
          <a:noFill/>
          <a:ln w="9525">
            <a:solidFill>
              <a:schemeClr val="tx1"/>
            </a:solidFill>
            <a:round/>
            <a:headEnd/>
            <a:tailEnd/>
          </a:ln>
        </p:spPr>
        <p:txBody>
          <a:bodyPr/>
          <a:lstStyle/>
          <a:p>
            <a:endParaRPr lang="fa-IR"/>
          </a:p>
        </p:txBody>
      </p:sp>
      <p:sp>
        <p:nvSpPr>
          <p:cNvPr id="58405" name="Line 42"/>
          <p:cNvSpPr>
            <a:spLocks noChangeShapeType="1"/>
          </p:cNvSpPr>
          <p:nvPr/>
        </p:nvSpPr>
        <p:spPr bwMode="auto">
          <a:xfrm>
            <a:off x="3635375" y="5157788"/>
            <a:ext cx="1657350" cy="503237"/>
          </a:xfrm>
          <a:prstGeom prst="line">
            <a:avLst/>
          </a:prstGeom>
          <a:noFill/>
          <a:ln w="9525">
            <a:solidFill>
              <a:schemeClr val="tx1"/>
            </a:solidFill>
            <a:round/>
            <a:headEnd/>
            <a:tailEnd/>
          </a:ln>
        </p:spPr>
        <p:txBody>
          <a:bodyPr/>
          <a:lstStyle/>
          <a:p>
            <a:endParaRPr lang="fa-IR"/>
          </a:p>
        </p:txBody>
      </p:sp>
      <p:sp>
        <p:nvSpPr>
          <p:cNvPr id="58406" name="Line 43"/>
          <p:cNvSpPr>
            <a:spLocks noChangeShapeType="1"/>
          </p:cNvSpPr>
          <p:nvPr/>
        </p:nvSpPr>
        <p:spPr bwMode="auto">
          <a:xfrm flipV="1">
            <a:off x="3635375" y="5661025"/>
            <a:ext cx="1657350" cy="576263"/>
          </a:xfrm>
          <a:prstGeom prst="line">
            <a:avLst/>
          </a:prstGeom>
          <a:noFill/>
          <a:ln w="9525">
            <a:solidFill>
              <a:schemeClr val="tx1"/>
            </a:solidFill>
            <a:round/>
            <a:headEnd/>
            <a:tailEnd/>
          </a:ln>
        </p:spPr>
        <p:txBody>
          <a:bodyPr/>
          <a:lstStyle/>
          <a:p>
            <a:endParaRPr lang="fa-IR"/>
          </a:p>
        </p:txBody>
      </p:sp>
      <p:sp>
        <p:nvSpPr>
          <p:cNvPr id="58407" name="Line 44"/>
          <p:cNvSpPr>
            <a:spLocks noChangeShapeType="1"/>
          </p:cNvSpPr>
          <p:nvPr/>
        </p:nvSpPr>
        <p:spPr bwMode="auto">
          <a:xfrm>
            <a:off x="5867400" y="3213100"/>
            <a:ext cx="2089150" cy="287338"/>
          </a:xfrm>
          <a:prstGeom prst="line">
            <a:avLst/>
          </a:prstGeom>
          <a:noFill/>
          <a:ln w="9525">
            <a:solidFill>
              <a:schemeClr val="tx1"/>
            </a:solidFill>
            <a:round/>
            <a:headEnd/>
            <a:tailEnd/>
          </a:ln>
        </p:spPr>
        <p:txBody>
          <a:bodyPr/>
          <a:lstStyle/>
          <a:p>
            <a:endParaRPr lang="fa-IR"/>
          </a:p>
        </p:txBody>
      </p:sp>
      <p:sp>
        <p:nvSpPr>
          <p:cNvPr id="58408" name="Line 45"/>
          <p:cNvSpPr>
            <a:spLocks noChangeShapeType="1"/>
          </p:cNvSpPr>
          <p:nvPr/>
        </p:nvSpPr>
        <p:spPr bwMode="auto">
          <a:xfrm>
            <a:off x="6732588" y="1341438"/>
            <a:ext cx="1223962" cy="2159000"/>
          </a:xfrm>
          <a:prstGeom prst="line">
            <a:avLst/>
          </a:prstGeom>
          <a:noFill/>
          <a:ln w="9525">
            <a:solidFill>
              <a:schemeClr val="tx1"/>
            </a:solidFill>
            <a:round/>
            <a:headEnd/>
            <a:tailEnd/>
          </a:ln>
        </p:spPr>
        <p:txBody>
          <a:bodyPr/>
          <a:lstStyle/>
          <a:p>
            <a:endParaRPr lang="fa-IR"/>
          </a:p>
        </p:txBody>
      </p:sp>
      <p:sp>
        <p:nvSpPr>
          <p:cNvPr id="58409" name="Line 46"/>
          <p:cNvSpPr>
            <a:spLocks noChangeShapeType="1"/>
          </p:cNvSpPr>
          <p:nvPr/>
        </p:nvSpPr>
        <p:spPr bwMode="auto">
          <a:xfrm flipV="1">
            <a:off x="6084888" y="3500438"/>
            <a:ext cx="1871662" cy="2160587"/>
          </a:xfrm>
          <a:prstGeom prst="line">
            <a:avLst/>
          </a:prstGeom>
          <a:noFill/>
          <a:ln w="9525">
            <a:solidFill>
              <a:schemeClr val="tx1"/>
            </a:solidFill>
            <a:round/>
            <a:headEnd/>
            <a:tailEnd/>
          </a:ln>
        </p:spPr>
        <p:txBody>
          <a:bodyPr/>
          <a:lstStyle/>
          <a:p>
            <a:endParaRPr lang="fa-I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انواع طبقه بندي معرف ها يا شاخص ها</a:t>
            </a:r>
            <a:endParaRPr lang="en-US" smtClean="0">
              <a:cs typeface="B Lotus" pitchFamily="2" charset="-78"/>
            </a:endParaRPr>
          </a:p>
        </p:txBody>
      </p:sp>
      <p:sp>
        <p:nvSpPr>
          <p:cNvPr id="58371" name="Rectangle 3"/>
          <p:cNvSpPr>
            <a:spLocks noGrp="1" noChangeArrowheads="1"/>
          </p:cNvSpPr>
          <p:nvPr>
            <p:ph idx="1"/>
          </p:nvPr>
        </p:nvSpPr>
        <p:spPr>
          <a:xfrm>
            <a:off x="457200" y="1196975"/>
            <a:ext cx="8229600" cy="5256213"/>
          </a:xfrm>
        </p:spPr>
        <p:txBody>
          <a:bodyPr/>
          <a:lstStyle/>
          <a:p>
            <a:pPr algn="r" rtl="1" eaLnBrk="1" hangingPunct="1">
              <a:buFont typeface="Wingdings" pitchFamily="2" charset="2"/>
              <a:buNone/>
              <a:defRPr/>
            </a:pPr>
            <a:r>
              <a:rPr lang="fa-IR" sz="2800" smtClean="0">
                <a:cs typeface="B Lotus" pitchFamily="2" charset="-78"/>
              </a:rPr>
              <a:t> طبقه بندي نوع اول :</a:t>
            </a:r>
          </a:p>
          <a:p>
            <a:pPr algn="r" rtl="1" eaLnBrk="1" hangingPunct="1">
              <a:buFont typeface="Wingdings" pitchFamily="2" charset="2"/>
              <a:buNone/>
              <a:defRPr/>
            </a:pPr>
            <a:r>
              <a:rPr lang="fa-IR" sz="2800" smtClean="0">
                <a:cs typeface="B Lotus" pitchFamily="2" charset="-78"/>
              </a:rPr>
              <a:t>       الف) معرف هاي تحليلي</a:t>
            </a:r>
          </a:p>
          <a:p>
            <a:pPr algn="r" rtl="1" eaLnBrk="1" hangingPunct="1">
              <a:buFont typeface="Wingdings" pitchFamily="2" charset="2"/>
              <a:buNone/>
              <a:defRPr/>
            </a:pPr>
            <a:r>
              <a:rPr lang="fa-IR" sz="2800" smtClean="0">
                <a:cs typeface="B Lotus" pitchFamily="2" charset="-78"/>
              </a:rPr>
              <a:t>         ب) معرف هاي تحقيقي (تجربي)</a:t>
            </a:r>
          </a:p>
          <a:p>
            <a:pPr algn="r" rtl="1" eaLnBrk="1" hangingPunct="1">
              <a:buFont typeface="Wingdings" pitchFamily="2" charset="2"/>
              <a:buNone/>
              <a:defRPr/>
            </a:pPr>
            <a:r>
              <a:rPr lang="fa-IR" sz="2800" smtClean="0">
                <a:cs typeface="B Lotus" pitchFamily="2" charset="-78"/>
              </a:rPr>
              <a:t>طبقه بندي نوع دوم :</a:t>
            </a:r>
          </a:p>
          <a:p>
            <a:pPr algn="r" rtl="1" eaLnBrk="1" hangingPunct="1">
              <a:buFont typeface="Wingdings" pitchFamily="2" charset="2"/>
              <a:buNone/>
              <a:defRPr/>
            </a:pPr>
            <a:r>
              <a:rPr lang="fa-IR" sz="2800" smtClean="0">
                <a:cs typeface="B Lotus" pitchFamily="2" charset="-78"/>
              </a:rPr>
              <a:t>       الف)  معرف هاي تعريفي</a:t>
            </a:r>
          </a:p>
          <a:p>
            <a:pPr algn="r" rtl="1" eaLnBrk="1" hangingPunct="1">
              <a:buFont typeface="Wingdings" pitchFamily="2" charset="2"/>
              <a:buNone/>
              <a:defRPr/>
            </a:pPr>
            <a:r>
              <a:rPr lang="fa-IR" sz="2800" smtClean="0">
                <a:cs typeface="B Lotus" pitchFamily="2" charset="-78"/>
              </a:rPr>
              <a:t>         ب)  معرف هاي وابسته</a:t>
            </a:r>
          </a:p>
          <a:p>
            <a:pPr algn="r" rtl="1" eaLnBrk="1" hangingPunct="1">
              <a:buFont typeface="Wingdings" pitchFamily="2" charset="2"/>
              <a:buNone/>
              <a:defRPr/>
            </a:pPr>
            <a:r>
              <a:rPr lang="fa-IR" sz="2800" smtClean="0">
                <a:cs typeface="B Lotus" pitchFamily="2" charset="-78"/>
              </a:rPr>
              <a:t>         ج)  معرف هاي استنتاجي </a:t>
            </a:r>
          </a:p>
          <a:p>
            <a:pPr algn="r" rtl="1" eaLnBrk="1" hangingPunct="1">
              <a:buFont typeface="Wingdings" pitchFamily="2" charset="2"/>
              <a:buNone/>
              <a:defRPr/>
            </a:pPr>
            <a:r>
              <a:rPr lang="fa-IR" sz="2800" smtClean="0">
                <a:cs typeface="B Lotus" pitchFamily="2" charset="-78"/>
              </a:rPr>
              <a:t>طبقه بندي نوع سوم :</a:t>
            </a:r>
          </a:p>
          <a:p>
            <a:pPr algn="r" rtl="1" eaLnBrk="1" hangingPunct="1">
              <a:buFont typeface="Wingdings" pitchFamily="2" charset="2"/>
              <a:buNone/>
              <a:defRPr/>
            </a:pPr>
            <a:r>
              <a:rPr lang="fa-IR" sz="2800" smtClean="0">
                <a:cs typeface="B Lotus" pitchFamily="2" charset="-78"/>
              </a:rPr>
              <a:t>      الف)  معرف هاي آشكار</a:t>
            </a:r>
          </a:p>
          <a:p>
            <a:pPr algn="r" rtl="1" eaLnBrk="1" hangingPunct="1">
              <a:buFont typeface="Wingdings" pitchFamily="2" charset="2"/>
              <a:buNone/>
              <a:defRPr/>
            </a:pPr>
            <a:r>
              <a:rPr lang="fa-IR" sz="2800" smtClean="0">
                <a:cs typeface="B Lotus" pitchFamily="2" charset="-78"/>
              </a:rPr>
              <a:t>        ب)  معرف هاي پنهاني</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اول :</a:t>
            </a:r>
            <a:br>
              <a:rPr lang="fa-IR" sz="4000" smtClean="0">
                <a:cs typeface="B Lotus" pitchFamily="2" charset="-78"/>
              </a:rPr>
            </a:br>
            <a:endParaRPr lang="en-US" sz="4000" smtClean="0">
              <a:cs typeface="B Lotus" pitchFamily="2" charset="-78"/>
            </a:endParaRPr>
          </a:p>
        </p:txBody>
      </p:sp>
      <p:sp>
        <p:nvSpPr>
          <p:cNvPr id="593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 معرف هاي تحليلي :</a:t>
            </a:r>
          </a:p>
          <a:p>
            <a:pPr algn="r" rtl="1" eaLnBrk="1" hangingPunct="1">
              <a:buFont typeface="Wingdings" pitchFamily="2" charset="2"/>
              <a:buNone/>
              <a:defRPr/>
            </a:pPr>
            <a:r>
              <a:rPr lang="fa-IR" smtClean="0">
                <a:cs typeface="B Lotus" pitchFamily="2" charset="-78"/>
              </a:rPr>
              <a:t>      معرفهايي هستند كه برمبناي يك تحليل معني ،رابطه مستقيمي با مفهوم مورد نظر داشته وجزيي مستتر ازآن بشمار مي آيند.</a:t>
            </a:r>
          </a:p>
          <a:p>
            <a:pPr algn="r" rtl="1" eaLnBrk="1" hangingPunct="1">
              <a:buFont typeface="Wingdings" pitchFamily="2" charset="2"/>
              <a:buNone/>
              <a:defRPr/>
            </a:pPr>
            <a:r>
              <a:rPr lang="fa-IR" smtClean="0">
                <a:cs typeface="B Lotus" pitchFamily="2" charset="-78"/>
              </a:rPr>
              <a:t> ب) معرف هاي تحقيقي (تجربي):</a:t>
            </a:r>
          </a:p>
          <a:p>
            <a:pPr algn="r" rtl="1" eaLnBrk="1" hangingPunct="1">
              <a:buFont typeface="Wingdings" pitchFamily="2" charset="2"/>
              <a:buNone/>
              <a:defRPr/>
            </a:pPr>
            <a:r>
              <a:rPr lang="fa-IR" smtClean="0">
                <a:cs typeface="B Lotus" pitchFamily="2" charset="-78"/>
              </a:rPr>
              <a:t>      معرفهايي هستند كه رابطه  غيرمستقيم واحتمالي با مفهوم مورد بررسي دارند. </a:t>
            </a: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fa-IR" sz="4000" smtClean="0">
                <a:cs typeface="B Lotus" pitchFamily="2" charset="-78"/>
              </a:rPr>
              <a:t>طبقه بندي نوع دوم :</a:t>
            </a:r>
            <a:br>
              <a:rPr lang="fa-IR" sz="4000" smtClean="0">
                <a:cs typeface="B Lotus" pitchFamily="2" charset="-78"/>
              </a:rPr>
            </a:br>
            <a:endParaRPr lang="en-US" sz="4000" smtClean="0">
              <a:cs typeface="B Lotus" pitchFamily="2" charset="-78"/>
            </a:endParaRPr>
          </a:p>
        </p:txBody>
      </p:sp>
      <p:sp>
        <p:nvSpPr>
          <p:cNvPr id="61443" name="Rectangle 3"/>
          <p:cNvSpPr>
            <a:spLocks noGrp="1" noChangeArrowheads="1"/>
          </p:cNvSpPr>
          <p:nvPr>
            <p:ph idx="1"/>
          </p:nvPr>
        </p:nvSpPr>
        <p:spPr/>
        <p:txBody>
          <a:bodyPr/>
          <a:lstStyle/>
          <a:p>
            <a:pPr algn="r" rtl="1" eaLnBrk="1" hangingPunct="1">
              <a:buFont typeface="Wingdings" pitchFamily="2" charset="2"/>
              <a:buNone/>
              <a:defRPr/>
            </a:pPr>
            <a:r>
              <a:rPr lang="fa-IR" sz="2800" smtClean="0">
                <a:cs typeface="B Lotus" pitchFamily="2" charset="-78"/>
              </a:rPr>
              <a:t>الف)  معرف هاي تعريفي: </a:t>
            </a:r>
          </a:p>
          <a:p>
            <a:pPr algn="r" rtl="1" eaLnBrk="1" hangingPunct="1">
              <a:buFont typeface="Wingdings" pitchFamily="2" charset="2"/>
              <a:buNone/>
              <a:defRPr/>
            </a:pPr>
            <a:r>
              <a:rPr lang="fa-IR" sz="2800" smtClean="0">
                <a:cs typeface="B Lotus" pitchFamily="2" charset="-78"/>
              </a:rPr>
              <a:t>        معرفهايي هستند كه مفهوم مورد بررسي ،خود بوسيله آنها تعريف مي شوند.</a:t>
            </a:r>
          </a:p>
          <a:p>
            <a:pPr algn="r" rtl="1" eaLnBrk="1" hangingPunct="1">
              <a:buFont typeface="Wingdings" pitchFamily="2" charset="2"/>
              <a:buNone/>
              <a:defRPr/>
            </a:pPr>
            <a:r>
              <a:rPr lang="fa-IR" sz="2800" smtClean="0">
                <a:cs typeface="B Lotus" pitchFamily="2" charset="-78"/>
              </a:rPr>
              <a:t> ب)  معرف هاي وابسته: </a:t>
            </a:r>
          </a:p>
          <a:p>
            <a:pPr algn="r" rtl="1" eaLnBrk="1" hangingPunct="1">
              <a:buFont typeface="Wingdings" pitchFamily="2" charset="2"/>
              <a:buNone/>
              <a:defRPr/>
            </a:pPr>
            <a:r>
              <a:rPr lang="fa-IR" sz="2800" smtClean="0">
                <a:cs typeface="B Lotus" pitchFamily="2" charset="-78"/>
              </a:rPr>
              <a:t>        بسياري ازواژه هاي علوم اجتماعي ، پيچيده تر ازآنند كه فقط با يك صفت يا معرف توصيف شوند مانند “طبقه مديران عالي” .</a:t>
            </a:r>
          </a:p>
          <a:p>
            <a:pPr algn="r" rtl="1" eaLnBrk="1" hangingPunct="1">
              <a:buFont typeface="Wingdings" pitchFamily="2" charset="2"/>
              <a:buNone/>
              <a:defRPr/>
            </a:pPr>
            <a:r>
              <a:rPr lang="fa-IR" sz="2800" smtClean="0">
                <a:cs typeface="B Lotus" pitchFamily="2" charset="-78"/>
              </a:rPr>
              <a:t> ج)  معرف هاي استنتاجي :</a:t>
            </a:r>
          </a:p>
          <a:p>
            <a:pPr algn="r" rtl="1" eaLnBrk="1" hangingPunct="1">
              <a:buFont typeface="Wingdings" pitchFamily="2" charset="2"/>
              <a:buNone/>
              <a:defRPr/>
            </a:pPr>
            <a:r>
              <a:rPr lang="fa-IR" sz="2800" smtClean="0">
                <a:cs typeface="B Lotus" pitchFamily="2" charset="-78"/>
              </a:rPr>
              <a:t>        آنگونه معرفها يي كه براي بررسي مفاهيمي كه به هيچ وجه “بطورمستقيم “ قابل بررسي نيستند بكار ميرود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طبقه بندي نوع سوم :</a:t>
            </a:r>
            <a:endParaRPr lang="en-US" smtClean="0">
              <a:cs typeface="B Lotus" pitchFamily="2" charset="-78"/>
            </a:endParaRPr>
          </a:p>
        </p:txBody>
      </p:sp>
      <p:sp>
        <p:nvSpPr>
          <p:cNvPr id="62467" name="Rectangle 3"/>
          <p:cNvSpPr>
            <a:spLocks noGrp="1" noChangeArrowheads="1"/>
          </p:cNvSpPr>
          <p:nvPr>
            <p:ph idx="1"/>
          </p:nvPr>
        </p:nvSpPr>
        <p:spPr>
          <a:xfrm>
            <a:off x="457200" y="1268413"/>
            <a:ext cx="8229600" cy="5329237"/>
          </a:xfrm>
        </p:spPr>
        <p:txBody>
          <a:bodyPr/>
          <a:lstStyle/>
          <a:p>
            <a:pPr algn="r" rtl="1" eaLnBrk="1" hangingPunct="1">
              <a:buFont typeface="Wingdings" pitchFamily="2" charset="2"/>
              <a:buNone/>
              <a:defRPr/>
            </a:pPr>
            <a:r>
              <a:rPr lang="fa-IR" smtClean="0">
                <a:cs typeface="B Lotus" pitchFamily="2" charset="-78"/>
              </a:rPr>
              <a:t>الف)  معرف هاي آشكار:</a:t>
            </a:r>
          </a:p>
          <a:p>
            <a:pPr algn="r" rtl="1" eaLnBrk="1" hangingPunct="1">
              <a:buFont typeface="Wingdings" pitchFamily="2" charset="2"/>
              <a:buNone/>
              <a:defRPr/>
            </a:pPr>
            <a:r>
              <a:rPr lang="fa-IR" smtClean="0">
                <a:cs typeface="B Lotus" pitchFamily="2" charset="-78"/>
              </a:rPr>
              <a:t>       معرفهايي كه به سادگي ووضوح قابل بررسي و مشاهده مي باشند.</a:t>
            </a:r>
            <a:endParaRPr lang="en-US"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ب)  معرف هاي پنهاني :</a:t>
            </a:r>
          </a:p>
          <a:p>
            <a:pPr algn="r" rtl="1" eaLnBrk="1" hangingPunct="1">
              <a:buFont typeface="Wingdings" pitchFamily="2" charset="2"/>
              <a:buNone/>
              <a:defRPr/>
            </a:pPr>
            <a:r>
              <a:rPr lang="fa-IR" smtClean="0">
                <a:cs typeface="B Lotus" pitchFamily="2" charset="-78"/>
              </a:rPr>
              <a:t>       معرفهايي كه بررسي و مشاهده آنها  به سادگي ووضوح امكان پذير نيست.</a:t>
            </a:r>
            <a:endParaRPr lang="en-US"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fa-IR" smtClean="0">
                <a:cs typeface="B Lotus" pitchFamily="2" charset="-78"/>
              </a:rPr>
              <a:t>ويژگي هاي يك معرف يا شاخص منا سب </a:t>
            </a:r>
            <a:endParaRPr lang="en-US" smtClean="0">
              <a:cs typeface="B Lotus" pitchFamily="2" charset="-78"/>
            </a:endParaRPr>
          </a:p>
        </p:txBody>
      </p:sp>
      <p:sp>
        <p:nvSpPr>
          <p:cNvPr id="63491" name="Rectangle 3"/>
          <p:cNvSpPr>
            <a:spLocks noGrp="1" noChangeArrowheads="1"/>
          </p:cNvSpPr>
          <p:nvPr>
            <p:ph idx="1"/>
          </p:nvPr>
        </p:nvSpPr>
        <p:spPr/>
        <p:txBody>
          <a:bodyPr/>
          <a:lstStyle/>
          <a:p>
            <a:pPr algn="r" rtl="1" eaLnBrk="1" hangingPunct="1">
              <a:lnSpc>
                <a:spcPct val="90000"/>
              </a:lnSpc>
              <a:defRPr/>
            </a:pPr>
            <a:r>
              <a:rPr lang="fa-IR" smtClean="0">
                <a:cs typeface="B Lotus" pitchFamily="2" charset="-78"/>
              </a:rPr>
              <a:t>بامفهوم موردبررسي دررابطه باشد وبتواند آنرا بسنجد.</a:t>
            </a:r>
          </a:p>
          <a:p>
            <a:pPr algn="r" rtl="1" eaLnBrk="1" hangingPunct="1">
              <a:lnSpc>
                <a:spcPct val="90000"/>
              </a:lnSpc>
              <a:defRPr/>
            </a:pPr>
            <a:r>
              <a:rPr lang="fa-IR" smtClean="0">
                <a:cs typeface="B Lotus" pitchFamily="2" charset="-78"/>
              </a:rPr>
              <a:t>حتي الامكان قسمت زياد وعناصر مهم يك مفهوم را دربرگيرند و بسنجند.</a:t>
            </a:r>
          </a:p>
          <a:p>
            <a:pPr algn="r" rtl="1" eaLnBrk="1" hangingPunct="1">
              <a:lnSpc>
                <a:spcPct val="90000"/>
              </a:lnSpc>
              <a:defRPr/>
            </a:pPr>
            <a:r>
              <a:rPr lang="fa-IR" smtClean="0">
                <a:cs typeface="B Lotus" pitchFamily="2" charset="-78"/>
              </a:rPr>
              <a:t>تعداد معرفها بايد كافي باشند تا مفهوم را حتي الامكان بطور كامل بررسي كنند.</a:t>
            </a:r>
          </a:p>
          <a:p>
            <a:pPr algn="r" rtl="1" eaLnBrk="1" hangingPunct="1">
              <a:lnSpc>
                <a:spcPct val="90000"/>
              </a:lnSpc>
              <a:defRPr/>
            </a:pPr>
            <a:r>
              <a:rPr lang="fa-IR" smtClean="0">
                <a:cs typeface="B Lotus" pitchFamily="2" charset="-78"/>
              </a:rPr>
              <a:t>معرفها بايد خود دقيق وبدون ابهام تعريف شده باشند.</a:t>
            </a:r>
          </a:p>
          <a:p>
            <a:pPr algn="r" rtl="1" eaLnBrk="1" hangingPunct="1">
              <a:lnSpc>
                <a:spcPct val="90000"/>
              </a:lnSpc>
              <a:defRPr/>
            </a:pPr>
            <a:r>
              <a:rPr lang="fa-IR" smtClean="0">
                <a:cs typeface="B Lotus" pitchFamily="2" charset="-78"/>
              </a:rPr>
              <a:t>انتخاب يك معرف مناسب بطور دلخواه وتنهاباقضاوت محقق انجام نمي گيرد،بلكه بايد مناسب بودن آن را به </a:t>
            </a:r>
          </a:p>
          <a:p>
            <a:pPr algn="r" rtl="1" eaLnBrk="1" hangingPunct="1">
              <a:lnSpc>
                <a:spcPct val="90000"/>
              </a:lnSpc>
              <a:buFont typeface="Wingdings" pitchFamily="2" charset="2"/>
              <a:buNone/>
              <a:defRPr/>
            </a:pPr>
            <a:r>
              <a:rPr lang="fa-IR" smtClean="0">
                <a:cs typeface="B Lotus" pitchFamily="2" charset="-78"/>
              </a:rPr>
              <a:t>   اثبات برساندتا مورد قبول دانشمندان ديگر واقع شود.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fa-IR" b="1" smtClean="0">
                <a:cs typeface="B Lotus" pitchFamily="2" charset="-78"/>
              </a:rPr>
              <a:t>8-</a:t>
            </a:r>
            <a:r>
              <a:rPr lang="ar-SA" b="1" smtClean="0">
                <a:cs typeface="B Lotus" pitchFamily="2" charset="-78"/>
              </a:rPr>
              <a:t>فرضيه تحقيق:</a:t>
            </a:r>
            <a:endParaRPr lang="en-US" smtClean="0">
              <a:cs typeface="B Lotus" pitchFamily="2" charset="-78"/>
            </a:endParaRPr>
          </a:p>
        </p:txBody>
      </p:sp>
      <p:sp>
        <p:nvSpPr>
          <p:cNvPr id="645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بيان مس</a:t>
            </a:r>
            <a:r>
              <a:rPr lang="fa-IR" smtClean="0">
                <a:cs typeface="B Lotus" pitchFamily="2" charset="-78"/>
              </a:rPr>
              <a:t>ا</a:t>
            </a:r>
            <a:r>
              <a:rPr lang="ar-SA" smtClean="0">
                <a:cs typeface="B Lotus" pitchFamily="2" charset="-78"/>
              </a:rPr>
              <a:t>له تنها به صورت كلي، پژوهش را هدايت ميكند وتمام اطلاعات ويژه پژوهشي را دربرندارد. از طرف ديگر، در صورتيكه كليه اطلاعات پژوهشي را درمس</a:t>
            </a:r>
            <a:r>
              <a:rPr lang="fa-IR" smtClean="0">
                <a:cs typeface="B Lotus" pitchFamily="2" charset="-78"/>
              </a:rPr>
              <a:t>ا</a:t>
            </a:r>
            <a:r>
              <a:rPr lang="ar-SA" smtClean="0">
                <a:cs typeface="B Lotus" pitchFamily="2" charset="-78"/>
              </a:rPr>
              <a:t>له مطرح كنيم مس</a:t>
            </a:r>
            <a:r>
              <a:rPr lang="fa-IR" smtClean="0">
                <a:cs typeface="B Lotus" pitchFamily="2" charset="-78"/>
              </a:rPr>
              <a:t>ا</a:t>
            </a:r>
            <a:r>
              <a:rPr lang="ar-SA" smtClean="0">
                <a:cs typeface="B Lotus" pitchFamily="2" charset="-78"/>
              </a:rPr>
              <a:t>له پرحجم مي شود، بگونه اي كه تدبير وهدايت آن امكان پذير نيست. بنابراين، مس</a:t>
            </a:r>
            <a:r>
              <a:rPr lang="fa-IR" smtClean="0">
                <a:cs typeface="B Lotus" pitchFamily="2" charset="-78"/>
              </a:rPr>
              <a:t>ا</a:t>
            </a:r>
            <a:r>
              <a:rPr lang="ar-SA" smtClean="0">
                <a:cs typeface="B Lotus" pitchFamily="2" charset="-78"/>
              </a:rPr>
              <a:t>له هرگز به صورت علمي حل نخواهد شد مگر اينكه به فرضيه يا فرضيه هايي تبديل شود</a:t>
            </a: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fa-IR" dirty="0" err="1" smtClean="0">
                <a:cs typeface="B Lotus" pitchFamily="2" charset="-78"/>
              </a:rPr>
              <a:t>ويژگيهاي</a:t>
            </a:r>
            <a:r>
              <a:rPr lang="fa-IR" dirty="0" smtClean="0">
                <a:cs typeface="B Lotus" pitchFamily="2" charset="-78"/>
              </a:rPr>
              <a:t> </a:t>
            </a:r>
            <a:r>
              <a:rPr lang="fa-IR" dirty="0" err="1" smtClean="0">
                <a:cs typeface="B Lotus" pitchFamily="2" charset="-78"/>
              </a:rPr>
              <a:t>بيانه</a:t>
            </a:r>
            <a:r>
              <a:rPr lang="fa-IR" dirty="0" smtClean="0">
                <a:cs typeface="B Lotus" pitchFamily="2" charset="-78"/>
              </a:rPr>
              <a:t> مساله </a:t>
            </a:r>
            <a:r>
              <a:rPr lang="fa-IR" dirty="0" err="1" smtClean="0">
                <a:cs typeface="B Lotus" pitchFamily="2" charset="-78"/>
              </a:rPr>
              <a:t>تحقيق</a:t>
            </a:r>
            <a:r>
              <a:rPr lang="fa-IR" dirty="0" smtClean="0">
                <a:cs typeface="B Lotus" pitchFamily="2" charset="-78"/>
              </a:rPr>
              <a:t>(پرسش </a:t>
            </a:r>
            <a:r>
              <a:rPr lang="fa-IR" dirty="0" err="1" smtClean="0">
                <a:cs typeface="B Lotus" pitchFamily="2" charset="-78"/>
              </a:rPr>
              <a:t>آغازي</a:t>
            </a:r>
            <a:r>
              <a:rPr lang="fa-IR" dirty="0" smtClean="0">
                <a:cs typeface="B Lotus" pitchFamily="2" charset="-78"/>
              </a:rPr>
              <a:t>)</a:t>
            </a:r>
            <a:endParaRPr lang="en-US" dirty="0" smtClean="0">
              <a:cs typeface="B Lotus" pitchFamily="2" charset="-78"/>
            </a:endParaRPr>
          </a:p>
        </p:txBody>
      </p:sp>
      <p:sp>
        <p:nvSpPr>
          <p:cNvPr id="8195"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dirty="0" smtClean="0">
                <a:cs typeface="B Lotus" pitchFamily="2" charset="-78"/>
              </a:rPr>
              <a:t>1-واضح،روشن،محدود </a:t>
            </a:r>
            <a:r>
              <a:rPr lang="fa-IR" dirty="0" err="1" smtClean="0">
                <a:cs typeface="B Lotus" pitchFamily="2" charset="-78"/>
              </a:rPr>
              <a:t>وشفاف</a:t>
            </a:r>
            <a:r>
              <a:rPr lang="fa-IR" dirty="0" smtClean="0">
                <a:cs typeface="B Lotus" pitchFamily="2" charset="-78"/>
              </a:rPr>
              <a:t> بودن (</a:t>
            </a:r>
            <a:r>
              <a:rPr lang="fa-IR" dirty="0" err="1" smtClean="0">
                <a:cs typeface="B Lotus" pitchFamily="2" charset="-78"/>
              </a:rPr>
              <a:t>رعايت</a:t>
            </a:r>
            <a:r>
              <a:rPr lang="fa-IR" dirty="0" smtClean="0">
                <a:cs typeface="B Lotus" pitchFamily="2" charset="-78"/>
              </a:rPr>
              <a:t> اصل </a:t>
            </a:r>
            <a:r>
              <a:rPr lang="fa-IR" dirty="0" err="1" smtClean="0">
                <a:cs typeface="B Lotus" pitchFamily="2" charset="-78"/>
              </a:rPr>
              <a:t>تحديد</a:t>
            </a:r>
            <a:r>
              <a:rPr lang="fa-IR" dirty="0" smtClean="0">
                <a:cs typeface="B Lotus" pitchFamily="2" charset="-78"/>
              </a:rPr>
              <a:t> مساله)</a:t>
            </a:r>
          </a:p>
          <a:p>
            <a:pPr algn="r" rtl="1" eaLnBrk="1" hangingPunct="1">
              <a:lnSpc>
                <a:spcPct val="90000"/>
              </a:lnSpc>
              <a:buFont typeface="Wingdings" pitchFamily="2" charset="2"/>
              <a:buNone/>
              <a:defRPr/>
            </a:pPr>
            <a:r>
              <a:rPr lang="fa-IR" dirty="0" smtClean="0">
                <a:cs typeface="B Lotus" pitchFamily="2" charset="-78"/>
              </a:rPr>
              <a:t>2-</a:t>
            </a:r>
            <a:r>
              <a:rPr lang="fa-IR" dirty="0" err="1" smtClean="0">
                <a:cs typeface="B Lotus" pitchFamily="2" charset="-78"/>
              </a:rPr>
              <a:t>امكان</a:t>
            </a:r>
            <a:r>
              <a:rPr lang="fa-IR" dirty="0" smtClean="0">
                <a:cs typeface="B Lotus" pitchFamily="2" charset="-78"/>
              </a:rPr>
              <a:t> </a:t>
            </a:r>
            <a:r>
              <a:rPr lang="fa-IR" dirty="0" err="1" smtClean="0">
                <a:cs typeface="B Lotus" pitchFamily="2" charset="-78"/>
              </a:rPr>
              <a:t>بررسي</a:t>
            </a:r>
            <a:r>
              <a:rPr lang="fa-IR" dirty="0" smtClean="0">
                <a:cs typeface="B Lotus" pitchFamily="2" charset="-78"/>
              </a:rPr>
              <a:t> داشتن ( </a:t>
            </a:r>
            <a:r>
              <a:rPr lang="fa-IR" dirty="0" err="1" smtClean="0">
                <a:cs typeface="B Lotus" pitchFamily="2" charset="-78"/>
              </a:rPr>
              <a:t>اجراي</a:t>
            </a:r>
            <a:r>
              <a:rPr lang="fa-IR" dirty="0" smtClean="0">
                <a:cs typeface="B Lotus" pitchFamily="2" charset="-78"/>
              </a:rPr>
              <a:t> </a:t>
            </a:r>
            <a:r>
              <a:rPr lang="fa-IR" dirty="0" err="1" smtClean="0">
                <a:cs typeface="B Lotus" pitchFamily="2" charset="-78"/>
              </a:rPr>
              <a:t>فرايند</a:t>
            </a:r>
            <a:r>
              <a:rPr lang="fa-IR" dirty="0" smtClean="0">
                <a:cs typeface="B Lotus" pitchFamily="2" charset="-78"/>
              </a:rPr>
              <a:t> </a:t>
            </a:r>
            <a:r>
              <a:rPr lang="fa-IR" dirty="0" err="1" smtClean="0">
                <a:cs typeface="B Lotus" pitchFamily="2" charset="-78"/>
              </a:rPr>
              <a:t>تحقيق</a:t>
            </a:r>
            <a:r>
              <a:rPr lang="fa-IR" dirty="0" smtClean="0">
                <a:cs typeface="B Lotus" pitchFamily="2" charset="-78"/>
              </a:rPr>
              <a:t> </a:t>
            </a:r>
            <a:r>
              <a:rPr lang="fa-IR" dirty="0" err="1" smtClean="0">
                <a:cs typeface="B Lotus" pitchFamily="2" charset="-78"/>
              </a:rPr>
              <a:t>روي</a:t>
            </a:r>
            <a:r>
              <a:rPr lang="fa-IR" dirty="0" smtClean="0">
                <a:cs typeface="B Lotus" pitchFamily="2" charset="-78"/>
              </a:rPr>
              <a:t> آن)</a:t>
            </a:r>
          </a:p>
          <a:p>
            <a:pPr algn="r" rtl="1" eaLnBrk="1" hangingPunct="1">
              <a:lnSpc>
                <a:spcPct val="90000"/>
              </a:lnSpc>
              <a:buFont typeface="Wingdings" pitchFamily="2" charset="2"/>
              <a:buNone/>
              <a:defRPr/>
            </a:pPr>
            <a:r>
              <a:rPr lang="fa-IR" dirty="0" smtClean="0">
                <a:cs typeface="B Lotus" pitchFamily="2" charset="-78"/>
              </a:rPr>
              <a:t>3-عدم </a:t>
            </a:r>
            <a:r>
              <a:rPr lang="fa-IR" dirty="0" err="1" smtClean="0">
                <a:cs typeface="B Lotus" pitchFamily="2" charset="-78"/>
              </a:rPr>
              <a:t>تاكيد</a:t>
            </a:r>
            <a:r>
              <a:rPr lang="fa-IR" dirty="0" smtClean="0">
                <a:cs typeface="B Lotus" pitchFamily="2" charset="-78"/>
              </a:rPr>
              <a:t> بر قضاوت </a:t>
            </a:r>
            <a:r>
              <a:rPr lang="fa-IR" dirty="0" err="1" smtClean="0">
                <a:cs typeface="B Lotus" pitchFamily="2" charset="-78"/>
              </a:rPr>
              <a:t>هاي</a:t>
            </a:r>
            <a:r>
              <a:rPr lang="fa-IR" dirty="0" smtClean="0">
                <a:cs typeface="B Lotus" pitchFamily="2" charset="-78"/>
              </a:rPr>
              <a:t> </a:t>
            </a:r>
            <a:r>
              <a:rPr lang="fa-IR" dirty="0" err="1" smtClean="0">
                <a:cs typeface="B Lotus" pitchFamily="2" charset="-78"/>
              </a:rPr>
              <a:t>اخلاقي</a:t>
            </a:r>
            <a:r>
              <a:rPr lang="fa-IR" dirty="0" smtClean="0">
                <a:cs typeface="B Lotus" pitchFamily="2" charset="-78"/>
              </a:rPr>
              <a:t> ،</a:t>
            </a:r>
            <a:r>
              <a:rPr lang="fa-IR" dirty="0" err="1" smtClean="0">
                <a:cs typeface="B Lotus" pitchFamily="2" charset="-78"/>
              </a:rPr>
              <a:t>ارزشي</a:t>
            </a:r>
            <a:r>
              <a:rPr lang="fa-IR" dirty="0" smtClean="0">
                <a:cs typeface="B Lotus" pitchFamily="2" charset="-78"/>
              </a:rPr>
              <a:t> </a:t>
            </a:r>
            <a:r>
              <a:rPr lang="fa-IR" dirty="0" err="1" smtClean="0">
                <a:cs typeface="B Lotus" pitchFamily="2" charset="-78"/>
              </a:rPr>
              <a:t>وفلسفي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4-مطرح </a:t>
            </a:r>
            <a:r>
              <a:rPr lang="fa-IR" dirty="0" err="1" smtClean="0">
                <a:cs typeface="B Lotus" pitchFamily="2" charset="-78"/>
              </a:rPr>
              <a:t>نكردن</a:t>
            </a:r>
            <a:r>
              <a:rPr lang="fa-IR" dirty="0" smtClean="0">
                <a:cs typeface="B Lotus" pitchFamily="2" charset="-78"/>
              </a:rPr>
              <a:t> </a:t>
            </a:r>
            <a:r>
              <a:rPr lang="fa-IR" dirty="0" err="1" smtClean="0">
                <a:cs typeface="B Lotus" pitchFamily="2" charset="-78"/>
              </a:rPr>
              <a:t>پيش</a:t>
            </a:r>
            <a:r>
              <a:rPr lang="fa-IR" dirty="0" smtClean="0">
                <a:cs typeface="B Lotus" pitchFamily="2" charset="-78"/>
              </a:rPr>
              <a:t> </a:t>
            </a:r>
            <a:r>
              <a:rPr lang="fa-IR" dirty="0" err="1" smtClean="0">
                <a:cs typeface="B Lotus" pitchFamily="2" charset="-78"/>
              </a:rPr>
              <a:t>بيني</a:t>
            </a:r>
            <a:r>
              <a:rPr lang="fa-IR" dirty="0" smtClean="0">
                <a:cs typeface="B Lotus" pitchFamily="2" charset="-78"/>
              </a:rPr>
              <a:t> </a:t>
            </a:r>
            <a:r>
              <a:rPr lang="fa-IR" dirty="0" err="1" smtClean="0">
                <a:cs typeface="B Lotus" pitchFamily="2" charset="-78"/>
              </a:rPr>
              <a:t>هاي</a:t>
            </a:r>
            <a:r>
              <a:rPr lang="fa-IR" dirty="0" smtClean="0">
                <a:cs typeface="B Lotus" pitchFamily="2" charset="-78"/>
              </a:rPr>
              <a:t> </a:t>
            </a:r>
            <a:r>
              <a:rPr lang="fa-IR" dirty="0" err="1" smtClean="0">
                <a:cs typeface="B Lotus" pitchFamily="2" charset="-78"/>
              </a:rPr>
              <a:t>كلي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5-به صورت </a:t>
            </a:r>
            <a:r>
              <a:rPr lang="fa-IR" dirty="0" err="1" smtClean="0">
                <a:cs typeface="B Lotus" pitchFamily="2" charset="-78"/>
              </a:rPr>
              <a:t>سوالي</a:t>
            </a:r>
            <a:r>
              <a:rPr lang="fa-IR" dirty="0" smtClean="0">
                <a:cs typeface="B Lotus" pitchFamily="2" charset="-78"/>
              </a:rPr>
              <a:t> مطرح شدن</a:t>
            </a:r>
          </a:p>
          <a:p>
            <a:pPr algn="r" rtl="1" eaLnBrk="1" hangingPunct="1">
              <a:lnSpc>
                <a:spcPct val="90000"/>
              </a:lnSpc>
              <a:buFont typeface="Wingdings" pitchFamily="2" charset="2"/>
              <a:buNone/>
              <a:defRPr/>
            </a:pPr>
            <a:r>
              <a:rPr lang="fa-IR" dirty="0" smtClean="0">
                <a:cs typeface="B Lotus" pitchFamily="2" charset="-78"/>
              </a:rPr>
              <a:t>6-توجه به رابطه </a:t>
            </a:r>
            <a:r>
              <a:rPr lang="fa-IR" dirty="0" err="1" smtClean="0">
                <a:cs typeface="B Lotus" pitchFamily="2" charset="-78"/>
              </a:rPr>
              <a:t>بين</a:t>
            </a:r>
            <a:r>
              <a:rPr lang="fa-IR" dirty="0" smtClean="0">
                <a:cs typeface="B Lotus" pitchFamily="2" charset="-78"/>
              </a:rPr>
              <a:t> حداقل </a:t>
            </a:r>
            <a:r>
              <a:rPr lang="fa-IR" dirty="0" err="1" smtClean="0">
                <a:cs typeface="B Lotus" pitchFamily="2" charset="-78"/>
              </a:rPr>
              <a:t>دومتغير</a:t>
            </a:r>
            <a:r>
              <a:rPr lang="fa-IR" dirty="0" smtClean="0">
                <a:cs typeface="B Lotus" pitchFamily="2" charset="-78"/>
              </a:rPr>
              <a:t> </a:t>
            </a:r>
            <a:r>
              <a:rPr lang="fa-IR" dirty="0" err="1" smtClean="0">
                <a:cs typeface="B Lotus" pitchFamily="2" charset="-78"/>
              </a:rPr>
              <a:t>كلي</a:t>
            </a:r>
            <a:r>
              <a:rPr lang="fa-IR" dirty="0" smtClean="0">
                <a:cs typeface="B Lotus" pitchFamily="2" charset="-78"/>
              </a:rPr>
              <a:t> </a:t>
            </a:r>
          </a:p>
          <a:p>
            <a:pPr algn="r" rtl="1" eaLnBrk="1" hangingPunct="1">
              <a:lnSpc>
                <a:spcPct val="90000"/>
              </a:lnSpc>
              <a:buFont typeface="Wingdings" pitchFamily="2" charset="2"/>
              <a:buNone/>
              <a:defRPr/>
            </a:pPr>
            <a:r>
              <a:rPr lang="fa-IR" dirty="0" smtClean="0">
                <a:cs typeface="B Lotus" pitchFamily="2" charset="-78"/>
              </a:rPr>
              <a:t>7-وجود داشتن </a:t>
            </a:r>
            <a:r>
              <a:rPr lang="fa-IR" dirty="0" err="1" smtClean="0">
                <a:cs typeface="B Lotus" pitchFamily="2" charset="-78"/>
              </a:rPr>
              <a:t>امكان</a:t>
            </a:r>
            <a:r>
              <a:rPr lang="fa-IR" dirty="0" smtClean="0">
                <a:cs typeface="B Lotus" pitchFamily="2" charset="-78"/>
              </a:rPr>
              <a:t> اندازه </a:t>
            </a:r>
            <a:r>
              <a:rPr lang="fa-IR" dirty="0" err="1" smtClean="0">
                <a:cs typeface="B Lotus" pitchFamily="2" charset="-78"/>
              </a:rPr>
              <a:t>گيري</a:t>
            </a:r>
            <a:r>
              <a:rPr lang="fa-IR" dirty="0" smtClean="0">
                <a:cs typeface="B Lotus" pitchFamily="2" charset="-78"/>
              </a:rPr>
              <a:t> </a:t>
            </a:r>
            <a:r>
              <a:rPr lang="fa-IR" dirty="0" err="1" smtClean="0">
                <a:cs typeface="B Lotus" pitchFamily="2" charset="-78"/>
              </a:rPr>
              <a:t>متغيرها</a:t>
            </a:r>
            <a:endParaRPr lang="en-US" dirty="0" smtClean="0">
              <a:cs typeface="B Lotus"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fa-IR" smtClean="0">
                <a:cs typeface="B Lotus" pitchFamily="2" charset="-78"/>
              </a:rPr>
              <a:t>تعاريفي براي فرضيه</a:t>
            </a:r>
            <a:endParaRPr lang="en-US" smtClean="0">
              <a:cs typeface="B Lotus" pitchFamily="2" charset="-78"/>
            </a:endParaRPr>
          </a:p>
        </p:txBody>
      </p:sp>
      <p:sp>
        <p:nvSpPr>
          <p:cNvPr id="65539" name="Rectangle 3"/>
          <p:cNvSpPr>
            <a:spLocks noGrp="1" noChangeArrowheads="1"/>
          </p:cNvSpPr>
          <p:nvPr>
            <p:ph idx="1"/>
          </p:nvPr>
        </p:nvSpPr>
        <p:spPr>
          <a:xfrm>
            <a:off x="457200" y="1268413"/>
            <a:ext cx="8229600" cy="5329237"/>
          </a:xfrm>
        </p:spPr>
        <p:txBody>
          <a:bodyPr/>
          <a:lstStyle/>
          <a:p>
            <a:pPr algn="r" rtl="1" eaLnBrk="1" hangingPunct="1">
              <a:defRPr/>
            </a:pPr>
            <a:r>
              <a:rPr lang="fa-IR" sz="2800" smtClean="0">
                <a:cs typeface="B Lotus" pitchFamily="2" charset="-78"/>
              </a:rPr>
              <a:t>فرضيه بر هر گزاره اي كه دردست آزمون باشد اطلاق مي شود، خواه آن گزاره يك واقعيت جزيي و خاص را توصيف كند خواه يك قانون كلي را بيان كند، يا گزاره اي باشد پيچيده تراز اينها.</a:t>
            </a:r>
          </a:p>
          <a:p>
            <a:pPr algn="r" rtl="1" eaLnBrk="1" hangingPunct="1">
              <a:defRPr/>
            </a:pPr>
            <a:r>
              <a:rPr lang="fa-IR" sz="2800" smtClean="0">
                <a:cs typeface="B Lotus" pitchFamily="2" charset="-78"/>
              </a:rPr>
              <a:t>فرضيه جمله اي است كه به صورت ربطي بيان مي شود و به توصيف رابطه بين متغيرها مي پردازد. </a:t>
            </a:r>
          </a:p>
          <a:p>
            <a:pPr algn="r" rtl="1" eaLnBrk="1" hangingPunct="1">
              <a:defRPr/>
            </a:pPr>
            <a:r>
              <a:rPr lang="fa-IR" sz="2800" smtClean="0">
                <a:cs typeface="B Lotus" pitchFamily="2" charset="-78"/>
              </a:rPr>
              <a:t>يك حدس مبتني بردانش ياتجربه درموردحل يك مساله است وآن رامي توان به عنوان يك رابطه فرضي بين دومتغيردانست كه به صورت گزاره هاي قابل آزمون ارائه مي شود.</a:t>
            </a:r>
          </a:p>
          <a:p>
            <a:pPr algn="r" rtl="1" eaLnBrk="1" hangingPunct="1">
              <a:defRPr/>
            </a:pPr>
            <a:r>
              <a:rPr lang="fa-IR" sz="2800" smtClean="0">
                <a:cs typeface="B Lotus" pitchFamily="2" charset="-78"/>
              </a:rPr>
              <a:t>درواقع، بيان حد سي وفرضي درموردروابط احتمالي بين دو ياچند متغير است.  </a:t>
            </a:r>
          </a:p>
          <a:p>
            <a:pPr algn="r" rtl="1" eaLnBrk="1" hangingPunct="1">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fa-IR" smtClean="0">
                <a:cs typeface="B Lotus" pitchFamily="2" charset="-78"/>
              </a:rPr>
              <a:t>انواع روابط موجود در ساختار فرضيه </a:t>
            </a:r>
            <a:endParaRPr lang="en-US" smtClean="0">
              <a:cs typeface="B Lotus" pitchFamily="2" charset="-78"/>
            </a:endParaRPr>
          </a:p>
        </p:txBody>
      </p:sp>
      <p:sp>
        <p:nvSpPr>
          <p:cNvPr id="6656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الف )رابطه تغييرات با هم(همپوشان):</a:t>
            </a:r>
          </a:p>
          <a:p>
            <a:pPr algn="r" rtl="1" eaLnBrk="1" hangingPunct="1">
              <a:buFont typeface="Wingdings" pitchFamily="2" charset="2"/>
              <a:buNone/>
              <a:defRPr/>
            </a:pPr>
            <a:r>
              <a:rPr lang="fa-IR" smtClean="0">
                <a:cs typeface="B Lotus" pitchFamily="2" charset="-78"/>
              </a:rPr>
              <a:t>    تغييرات توامان دويا چند متغير رادربعضي ازجهات نشان مي دهد.</a:t>
            </a:r>
          </a:p>
          <a:p>
            <a:pPr algn="r" rtl="1" eaLnBrk="1" hangingPunct="1">
              <a:buFont typeface="Wingdings" pitchFamily="2" charset="2"/>
              <a:buNone/>
              <a:defRPr/>
            </a:pPr>
            <a:r>
              <a:rPr lang="fa-IR" smtClean="0">
                <a:cs typeface="B Lotus" pitchFamily="2" charset="-78"/>
              </a:rPr>
              <a:t> ب) رابطه علي :</a:t>
            </a:r>
          </a:p>
          <a:p>
            <a:pPr algn="r" rtl="1" eaLnBrk="1" hangingPunct="1">
              <a:buFont typeface="Wingdings" pitchFamily="2" charset="2"/>
              <a:buNone/>
              <a:defRPr/>
            </a:pPr>
            <a:r>
              <a:rPr lang="fa-IR" smtClean="0">
                <a:cs typeface="B Lotus" pitchFamily="2" charset="-78"/>
              </a:rPr>
              <a:t>    هنگامي كه درصدد بيان علت وقوع يك پد يده برآ ييم يا درتغييرات يك پديده علت يا علل فرضي خاصي را درنظر مي گيريم ،درقلمرو رابطه علي گام برداشته ايم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fa-IR" smtClean="0">
                <a:cs typeface="B Lotus" pitchFamily="2" charset="-78"/>
              </a:rPr>
              <a:t>الف ) رابطه تغييرات با هم(همپوشان):</a:t>
            </a:r>
            <a:endParaRPr lang="en-US" smtClean="0">
              <a:cs typeface="B Lotus" pitchFamily="2" charset="-78"/>
            </a:endParaRPr>
          </a:p>
        </p:txBody>
      </p:sp>
      <p:sp>
        <p:nvSpPr>
          <p:cNvPr id="13619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1-هرچه”الف”بيشتر “ب” بيشتر</a:t>
            </a:r>
          </a:p>
          <a:p>
            <a:pPr algn="r" rtl="1" eaLnBrk="1" hangingPunct="1">
              <a:buFont typeface="Wingdings" pitchFamily="2" charset="2"/>
              <a:buNone/>
              <a:defRPr/>
            </a:pPr>
            <a:r>
              <a:rPr lang="fa-IR" smtClean="0">
                <a:cs typeface="B Lotus" pitchFamily="2" charset="-78"/>
              </a:rPr>
              <a:t>مثال:هرچه درآمدكاركنان بيشتر،رضايت شغلي آنها بيشتر</a:t>
            </a:r>
          </a:p>
          <a:p>
            <a:pPr algn="r" rtl="1" eaLnBrk="1" hangingPunct="1">
              <a:buFont typeface="Wingdings" pitchFamily="2" charset="2"/>
              <a:buNone/>
              <a:defRPr/>
            </a:pPr>
            <a:r>
              <a:rPr lang="fa-IR" smtClean="0">
                <a:cs typeface="B Lotus" pitchFamily="2" charset="-78"/>
              </a:rPr>
              <a:t>                                                                ب</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الف</a:t>
            </a:r>
            <a:endParaRPr lang="en-US" smtClean="0">
              <a:cs typeface="B Lotus" pitchFamily="2" charset="-78"/>
            </a:endParaRPr>
          </a:p>
        </p:txBody>
      </p:sp>
      <p:sp>
        <p:nvSpPr>
          <p:cNvPr id="67588" name="Line 6"/>
          <p:cNvSpPr>
            <a:spLocks noChangeShapeType="1"/>
          </p:cNvSpPr>
          <p:nvPr/>
        </p:nvSpPr>
        <p:spPr bwMode="auto">
          <a:xfrm flipV="1">
            <a:off x="1547813" y="3141663"/>
            <a:ext cx="0" cy="1223962"/>
          </a:xfrm>
          <a:prstGeom prst="line">
            <a:avLst/>
          </a:prstGeom>
          <a:noFill/>
          <a:ln w="9525">
            <a:solidFill>
              <a:schemeClr val="tx1"/>
            </a:solidFill>
            <a:round/>
            <a:headEnd/>
            <a:tailEnd type="triangle" w="med" len="med"/>
          </a:ln>
        </p:spPr>
        <p:txBody>
          <a:bodyPr/>
          <a:lstStyle/>
          <a:p>
            <a:endParaRPr lang="fa-IR"/>
          </a:p>
        </p:txBody>
      </p:sp>
      <p:sp>
        <p:nvSpPr>
          <p:cNvPr id="67589" name="Line 7"/>
          <p:cNvSpPr>
            <a:spLocks noChangeShapeType="1"/>
          </p:cNvSpPr>
          <p:nvPr/>
        </p:nvSpPr>
        <p:spPr bwMode="auto">
          <a:xfrm>
            <a:off x="1547813" y="4365625"/>
            <a:ext cx="1655762" cy="0"/>
          </a:xfrm>
          <a:prstGeom prst="line">
            <a:avLst/>
          </a:prstGeom>
          <a:noFill/>
          <a:ln w="9525">
            <a:solidFill>
              <a:schemeClr val="tx1"/>
            </a:solidFill>
            <a:round/>
            <a:headEnd/>
            <a:tailEnd type="triangle" w="med" len="med"/>
          </a:ln>
        </p:spPr>
        <p:txBody>
          <a:bodyPr/>
          <a:lstStyle/>
          <a:p>
            <a:endParaRPr lang="fa-IR"/>
          </a:p>
        </p:txBody>
      </p:sp>
      <p:sp>
        <p:nvSpPr>
          <p:cNvPr id="67590" name="Line 8"/>
          <p:cNvSpPr>
            <a:spLocks noChangeShapeType="1"/>
          </p:cNvSpPr>
          <p:nvPr/>
        </p:nvSpPr>
        <p:spPr bwMode="auto">
          <a:xfrm flipV="1">
            <a:off x="1547813" y="3357563"/>
            <a:ext cx="1295400" cy="1008062"/>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721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2-هرچه “ج” بيشتر”د” كمتر</a:t>
            </a:r>
          </a:p>
          <a:p>
            <a:pPr algn="r" rtl="1" eaLnBrk="1" hangingPunct="1">
              <a:lnSpc>
                <a:spcPct val="90000"/>
              </a:lnSpc>
              <a:buFont typeface="Wingdings" pitchFamily="2" charset="2"/>
              <a:buNone/>
              <a:defRPr/>
            </a:pPr>
            <a:r>
              <a:rPr lang="fa-IR" sz="2800" smtClean="0">
                <a:cs typeface="B Lotus" pitchFamily="2" charset="-78"/>
              </a:rPr>
              <a:t>مثال:هرچه ساعت كار بيشتر،فراغت كمتر                       د</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ج                                          </a:t>
            </a:r>
          </a:p>
          <a:p>
            <a:pPr algn="r" rtl="1" eaLnBrk="1" hangingPunct="1">
              <a:lnSpc>
                <a:spcPct val="90000"/>
              </a:lnSpc>
              <a:buFont typeface="Wingdings" pitchFamily="2" charset="2"/>
              <a:buNone/>
              <a:defRPr/>
            </a:pPr>
            <a:r>
              <a:rPr lang="fa-IR" sz="2800" smtClean="0">
                <a:cs typeface="B Lotus" pitchFamily="2" charset="-78"/>
              </a:rPr>
              <a:t>                       </a:t>
            </a:r>
          </a:p>
          <a:p>
            <a:pPr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
        <p:nvSpPr>
          <p:cNvPr id="68612" name="Line 5"/>
          <p:cNvSpPr>
            <a:spLocks noChangeShapeType="1"/>
          </p:cNvSpPr>
          <p:nvPr/>
        </p:nvSpPr>
        <p:spPr bwMode="auto">
          <a:xfrm flipV="1">
            <a:off x="1547813" y="2924175"/>
            <a:ext cx="0" cy="1584325"/>
          </a:xfrm>
          <a:prstGeom prst="line">
            <a:avLst/>
          </a:prstGeom>
          <a:noFill/>
          <a:ln w="9525">
            <a:solidFill>
              <a:schemeClr val="tx1"/>
            </a:solidFill>
            <a:round/>
            <a:headEnd/>
            <a:tailEnd type="triangle" w="med" len="med"/>
          </a:ln>
        </p:spPr>
        <p:txBody>
          <a:bodyPr/>
          <a:lstStyle/>
          <a:p>
            <a:endParaRPr lang="fa-IR"/>
          </a:p>
        </p:txBody>
      </p:sp>
      <p:sp>
        <p:nvSpPr>
          <p:cNvPr id="68613" name="Line 6"/>
          <p:cNvSpPr>
            <a:spLocks noChangeShapeType="1"/>
          </p:cNvSpPr>
          <p:nvPr/>
        </p:nvSpPr>
        <p:spPr bwMode="auto">
          <a:xfrm>
            <a:off x="1547813" y="4508500"/>
            <a:ext cx="2303462" cy="0"/>
          </a:xfrm>
          <a:prstGeom prst="line">
            <a:avLst/>
          </a:prstGeom>
          <a:noFill/>
          <a:ln w="9525">
            <a:solidFill>
              <a:schemeClr val="tx1"/>
            </a:solidFill>
            <a:round/>
            <a:headEnd/>
            <a:tailEnd type="triangle" w="med" len="med"/>
          </a:ln>
        </p:spPr>
        <p:txBody>
          <a:bodyPr/>
          <a:lstStyle/>
          <a:p>
            <a:endParaRPr lang="fa-IR"/>
          </a:p>
        </p:txBody>
      </p:sp>
      <p:sp>
        <p:nvSpPr>
          <p:cNvPr id="68614" name="Line 7"/>
          <p:cNvSpPr>
            <a:spLocks noChangeShapeType="1"/>
          </p:cNvSpPr>
          <p:nvPr/>
        </p:nvSpPr>
        <p:spPr bwMode="auto">
          <a:xfrm>
            <a:off x="2051050" y="2997200"/>
            <a:ext cx="1368425" cy="1152525"/>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8243" name="Rectangle 3"/>
          <p:cNvSpPr>
            <a:spLocks noGrp="1" noChangeArrowheads="1"/>
          </p:cNvSpPr>
          <p:nvPr>
            <p:ph idx="1"/>
          </p:nvPr>
        </p:nvSpPr>
        <p:spPr/>
        <p:txBody>
          <a:bodyPr/>
          <a:lstStyle/>
          <a:p>
            <a:pPr algn="r" eaLnBrk="1" hangingPunct="1">
              <a:buFont typeface="Wingdings" pitchFamily="2" charset="2"/>
              <a:buNone/>
              <a:defRPr/>
            </a:pPr>
            <a:r>
              <a:rPr lang="fa-IR" smtClean="0">
                <a:cs typeface="B Lotus" pitchFamily="2" charset="-78"/>
              </a:rPr>
              <a:t>3-هرچه “پ” كمتر”ش” كمتر</a:t>
            </a:r>
          </a:p>
          <a:p>
            <a:pPr algn="r" eaLnBrk="1" hangingPunct="1">
              <a:buFont typeface="Wingdings" pitchFamily="2" charset="2"/>
              <a:buNone/>
              <a:defRPr/>
            </a:pPr>
            <a:r>
              <a:rPr lang="fa-IR" smtClean="0">
                <a:cs typeface="B Lotus" pitchFamily="2" charset="-78"/>
              </a:rPr>
              <a:t>مثال:هرچه تضاد هاي سودمند كمتر،خلاقيت كمتر     ش </a:t>
            </a:r>
          </a:p>
          <a:p>
            <a:pPr algn="r" eaLnBrk="1" hangingPunct="1">
              <a:buFont typeface="Wingdings" pitchFamily="2" charset="2"/>
              <a:buNone/>
              <a:defRPr/>
            </a:pPr>
            <a:r>
              <a:rPr lang="fa-IR" smtClean="0">
                <a:cs typeface="B Lotus" pitchFamily="2" charset="-78"/>
              </a:rPr>
              <a:t>     </a:t>
            </a: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endParaRPr lang="fa-IR" smtClean="0">
              <a:cs typeface="B Lotus" pitchFamily="2" charset="-78"/>
            </a:endParaRPr>
          </a:p>
          <a:p>
            <a:pPr algn="r" eaLnBrk="1" hangingPunct="1">
              <a:buFont typeface="Wingdings" pitchFamily="2" charset="2"/>
              <a:buNone/>
              <a:defRPr/>
            </a:pPr>
            <a:r>
              <a:rPr lang="fa-IR" smtClean="0">
                <a:cs typeface="B Lotus" pitchFamily="2" charset="-78"/>
              </a:rPr>
              <a:t>                                     پ</a:t>
            </a:r>
            <a:endParaRPr lang="en-US" smtClean="0">
              <a:cs typeface="B Lotus" pitchFamily="2" charset="-78"/>
            </a:endParaRPr>
          </a:p>
        </p:txBody>
      </p:sp>
      <p:sp>
        <p:nvSpPr>
          <p:cNvPr id="69636" name="Line 4"/>
          <p:cNvSpPr>
            <a:spLocks noChangeShapeType="1"/>
          </p:cNvSpPr>
          <p:nvPr/>
        </p:nvSpPr>
        <p:spPr bwMode="auto">
          <a:xfrm flipV="1">
            <a:off x="1692275" y="2565400"/>
            <a:ext cx="0" cy="1584325"/>
          </a:xfrm>
          <a:prstGeom prst="line">
            <a:avLst/>
          </a:prstGeom>
          <a:noFill/>
          <a:ln w="9525">
            <a:solidFill>
              <a:schemeClr val="tx1"/>
            </a:solidFill>
            <a:round/>
            <a:headEnd/>
            <a:tailEnd type="triangle" w="med" len="med"/>
          </a:ln>
        </p:spPr>
        <p:txBody>
          <a:bodyPr/>
          <a:lstStyle/>
          <a:p>
            <a:endParaRPr lang="fa-IR"/>
          </a:p>
        </p:txBody>
      </p:sp>
      <p:sp>
        <p:nvSpPr>
          <p:cNvPr id="69637" name="Line 5"/>
          <p:cNvSpPr>
            <a:spLocks noChangeShapeType="1"/>
          </p:cNvSpPr>
          <p:nvPr/>
        </p:nvSpPr>
        <p:spPr bwMode="auto">
          <a:xfrm>
            <a:off x="1619250" y="4797425"/>
            <a:ext cx="2232025" cy="0"/>
          </a:xfrm>
          <a:prstGeom prst="line">
            <a:avLst/>
          </a:prstGeom>
          <a:noFill/>
          <a:ln w="9525">
            <a:solidFill>
              <a:schemeClr val="tx1"/>
            </a:solidFill>
            <a:round/>
            <a:headEnd/>
            <a:tailEnd type="triangle" w="med" len="med"/>
          </a:ln>
        </p:spPr>
        <p:txBody>
          <a:bodyPr/>
          <a:lstStyle/>
          <a:p>
            <a:endParaRPr lang="fa-IR"/>
          </a:p>
        </p:txBody>
      </p:sp>
      <p:sp>
        <p:nvSpPr>
          <p:cNvPr id="69638" name="Line 6"/>
          <p:cNvSpPr>
            <a:spLocks noChangeShapeType="1"/>
          </p:cNvSpPr>
          <p:nvPr/>
        </p:nvSpPr>
        <p:spPr bwMode="auto">
          <a:xfrm flipH="1">
            <a:off x="2051050" y="3284538"/>
            <a:ext cx="1223963" cy="1081087"/>
          </a:xfrm>
          <a:prstGeom prst="line">
            <a:avLst/>
          </a:prstGeom>
          <a:noFill/>
          <a:ln w="9525">
            <a:solidFill>
              <a:schemeClr val="tx1"/>
            </a:solidFill>
            <a:round/>
            <a:headEnd/>
            <a:tailEnd type="triangle" w="med" len="med"/>
          </a:ln>
        </p:spPr>
        <p:txBody>
          <a:bodyPr/>
          <a:lstStyle/>
          <a:p>
            <a:endParaRPr lang="fa-IR"/>
          </a:p>
        </p:txBody>
      </p:sp>
      <p:sp>
        <p:nvSpPr>
          <p:cNvPr id="69639" name="Line 7"/>
          <p:cNvSpPr>
            <a:spLocks noChangeShapeType="1"/>
          </p:cNvSpPr>
          <p:nvPr/>
        </p:nvSpPr>
        <p:spPr bwMode="auto">
          <a:xfrm flipV="1">
            <a:off x="1692275" y="2636838"/>
            <a:ext cx="0" cy="1439862"/>
          </a:xfrm>
          <a:prstGeom prst="line">
            <a:avLst/>
          </a:prstGeom>
          <a:noFill/>
          <a:ln w="9525">
            <a:solidFill>
              <a:schemeClr val="tx1"/>
            </a:solidFill>
            <a:round/>
            <a:headEnd/>
            <a:tailEnd type="triangle" w="med" len="med"/>
          </a:ln>
        </p:spPr>
        <p:txBody>
          <a:bodyPr/>
          <a:lstStyle/>
          <a:p>
            <a:endParaRPr lang="fa-IR"/>
          </a:p>
        </p:txBody>
      </p:sp>
      <p:sp>
        <p:nvSpPr>
          <p:cNvPr id="69640" name="Line 8"/>
          <p:cNvSpPr>
            <a:spLocks noChangeShapeType="1"/>
          </p:cNvSpPr>
          <p:nvPr/>
        </p:nvSpPr>
        <p:spPr bwMode="auto">
          <a:xfrm flipV="1">
            <a:off x="1692275" y="2636838"/>
            <a:ext cx="0" cy="2160587"/>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3926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4-هرچه “ص” كمتر”ل” بيشتر </a:t>
            </a:r>
          </a:p>
          <a:p>
            <a:pPr algn="r" rtl="1" eaLnBrk="1" hangingPunct="1">
              <a:buFont typeface="Wingdings" pitchFamily="2" charset="2"/>
              <a:buNone/>
              <a:defRPr/>
            </a:pPr>
            <a:r>
              <a:rPr lang="fa-IR" smtClean="0">
                <a:cs typeface="B Lotus" pitchFamily="2" charset="-78"/>
              </a:rPr>
              <a:t>مثال:هرچه تنشها كمتر،كارايي بيشتر                    ل</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ص</a:t>
            </a:r>
          </a:p>
          <a:p>
            <a:pPr algn="r" rtl="1" eaLnBrk="1" hangingPunct="1">
              <a:buFont typeface="Wingdings" pitchFamily="2" charset="2"/>
              <a:buNone/>
              <a:defRPr/>
            </a:pPr>
            <a:endParaRPr lang="en-US" smtClean="0">
              <a:cs typeface="B Lotus" pitchFamily="2" charset="-78"/>
            </a:endParaRPr>
          </a:p>
          <a:p>
            <a:pPr eaLnBrk="1" hangingPunct="1">
              <a:buFont typeface="Wingdings" pitchFamily="2" charset="2"/>
              <a:buNone/>
              <a:defRPr/>
            </a:pPr>
            <a:endParaRPr lang="en-US" smtClean="0">
              <a:cs typeface="B Lotus" pitchFamily="2" charset="-78"/>
            </a:endParaRPr>
          </a:p>
        </p:txBody>
      </p:sp>
      <p:sp>
        <p:nvSpPr>
          <p:cNvPr id="70660" name="Line 4"/>
          <p:cNvSpPr>
            <a:spLocks noChangeShapeType="1"/>
          </p:cNvSpPr>
          <p:nvPr/>
        </p:nvSpPr>
        <p:spPr bwMode="auto">
          <a:xfrm flipV="1">
            <a:off x="1763713" y="2565400"/>
            <a:ext cx="0" cy="1727200"/>
          </a:xfrm>
          <a:prstGeom prst="line">
            <a:avLst/>
          </a:prstGeom>
          <a:noFill/>
          <a:ln w="9525">
            <a:solidFill>
              <a:schemeClr val="tx1"/>
            </a:solidFill>
            <a:round/>
            <a:headEnd/>
            <a:tailEnd type="triangle" w="med" len="med"/>
          </a:ln>
        </p:spPr>
        <p:txBody>
          <a:bodyPr/>
          <a:lstStyle/>
          <a:p>
            <a:endParaRPr lang="fa-IR"/>
          </a:p>
        </p:txBody>
      </p:sp>
      <p:sp>
        <p:nvSpPr>
          <p:cNvPr id="70661" name="Line 5"/>
          <p:cNvSpPr>
            <a:spLocks noChangeShapeType="1"/>
          </p:cNvSpPr>
          <p:nvPr/>
        </p:nvSpPr>
        <p:spPr bwMode="auto">
          <a:xfrm>
            <a:off x="1763713" y="4292600"/>
            <a:ext cx="2232025" cy="0"/>
          </a:xfrm>
          <a:prstGeom prst="line">
            <a:avLst/>
          </a:prstGeom>
          <a:noFill/>
          <a:ln w="9525">
            <a:solidFill>
              <a:schemeClr val="tx1"/>
            </a:solidFill>
            <a:round/>
            <a:headEnd/>
            <a:tailEnd type="triangle" w="med" len="med"/>
          </a:ln>
        </p:spPr>
        <p:txBody>
          <a:bodyPr/>
          <a:lstStyle/>
          <a:p>
            <a:endParaRPr lang="fa-IR"/>
          </a:p>
        </p:txBody>
      </p:sp>
      <p:sp>
        <p:nvSpPr>
          <p:cNvPr id="70662" name="Line 6"/>
          <p:cNvSpPr>
            <a:spLocks noChangeShapeType="1"/>
          </p:cNvSpPr>
          <p:nvPr/>
        </p:nvSpPr>
        <p:spPr bwMode="auto">
          <a:xfrm flipH="1" flipV="1">
            <a:off x="2195513" y="2924175"/>
            <a:ext cx="1296987" cy="1081088"/>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fa-IR" sz="4000" smtClean="0">
                <a:cs typeface="B Lotus" pitchFamily="2" charset="-78"/>
              </a:rPr>
              <a:t>ب) رابطه علي :</a:t>
            </a:r>
            <a:br>
              <a:rPr lang="fa-IR" sz="4000" smtClean="0">
                <a:cs typeface="B Lotus" pitchFamily="2" charset="-78"/>
              </a:rPr>
            </a:br>
            <a:endParaRPr lang="en-US" sz="4000" smtClean="0">
              <a:cs typeface="B Lotus" pitchFamily="2" charset="-78"/>
            </a:endParaRPr>
          </a:p>
        </p:txBody>
      </p:sp>
      <p:sp>
        <p:nvSpPr>
          <p:cNvPr id="140291"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روش جان استوارت ميل در مورد كشف علت وقوع يك پديده:</a:t>
            </a:r>
          </a:p>
          <a:p>
            <a:pPr algn="r" rtl="1" eaLnBrk="1" hangingPunct="1">
              <a:lnSpc>
                <a:spcPct val="90000"/>
              </a:lnSpc>
              <a:buFont typeface="Wingdings" pitchFamily="2" charset="2"/>
              <a:buNone/>
              <a:defRPr/>
            </a:pPr>
            <a:r>
              <a:rPr lang="fa-IR" smtClean="0">
                <a:cs typeface="B Lotus" pitchFamily="2" charset="-78"/>
              </a:rPr>
              <a:t>1-روش همخواني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2-روش اختلاف</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3-روش تغييرات همزمان</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4-روش بقا يا</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fa-IR" smtClean="0">
                <a:cs typeface="B Lotus" pitchFamily="2" charset="-78"/>
              </a:rPr>
              <a:t>تعريف رابطه علي :</a:t>
            </a:r>
            <a:endParaRPr lang="en-US" smtClean="0">
              <a:cs typeface="B Lotus" pitchFamily="2" charset="-78"/>
            </a:endParaRPr>
          </a:p>
        </p:txBody>
      </p:sp>
      <p:sp>
        <p:nvSpPr>
          <p:cNvPr id="141315"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يك رابطه علي هنگامي مطرح مي شود كه يك فرضيه به طور اخص بيان كند كه تغييريك متغير دريك جهت معين باعث تغيير متغير ديگر درجهتي معين مي شود. فرضيه مبتني بررابطه علي به اين حالت است :</a:t>
            </a:r>
          </a:p>
          <a:p>
            <a:pPr algn="r" rtl="1" eaLnBrk="1" hangingPunct="1">
              <a:buFont typeface="Wingdings" pitchFamily="2" charset="2"/>
              <a:buNone/>
              <a:defRPr/>
            </a:pPr>
            <a:r>
              <a:rPr lang="fa-IR" smtClean="0">
                <a:cs typeface="B Lotus" pitchFamily="2" charset="-78"/>
              </a:rPr>
              <a:t>      “تغيير يك امر، به تغيير امر ديگر منجر مي شود.”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7813"/>
            <a:ext cx="8229600" cy="776287"/>
          </a:xfrm>
        </p:spPr>
        <p:txBody>
          <a:bodyPr/>
          <a:lstStyle/>
          <a:p>
            <a:pPr eaLnBrk="1" hangingPunct="1">
              <a:defRPr/>
            </a:pPr>
            <a:endParaRPr lang="en-US" smtClean="0">
              <a:cs typeface="B Lotus" pitchFamily="2" charset="-78"/>
            </a:endParaRPr>
          </a:p>
        </p:txBody>
      </p:sp>
      <p:sp>
        <p:nvSpPr>
          <p:cNvPr id="14233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براي اينكه دو متغير”الف”و”ب” در فرضيه ها داراي رابطه علي يا تعليلي باشند،بايد به طور همزمان واجد سه شرط اساسي زير باشند:</a:t>
            </a:r>
          </a:p>
          <a:p>
            <a:pPr algn="r" rtl="1" eaLnBrk="1" hangingPunct="1">
              <a:lnSpc>
                <a:spcPct val="90000"/>
              </a:lnSpc>
              <a:buFont typeface="Wingdings" pitchFamily="2" charset="2"/>
              <a:buNone/>
              <a:defRPr/>
            </a:pPr>
            <a:r>
              <a:rPr lang="fa-IR" smtClean="0">
                <a:cs typeface="B Lotus" pitchFamily="2" charset="-78"/>
              </a:rPr>
              <a:t>1- “الف”و”ب”متقابلا وباهم تغييركنند.</a:t>
            </a:r>
          </a:p>
          <a:p>
            <a:pPr algn="r" rtl="1" eaLnBrk="1" hangingPunct="1">
              <a:lnSpc>
                <a:spcPct val="90000"/>
              </a:lnSpc>
              <a:buFont typeface="Wingdings" pitchFamily="2" charset="2"/>
              <a:buNone/>
              <a:defRPr/>
            </a:pPr>
            <a:r>
              <a:rPr lang="fa-IR" smtClean="0">
                <a:cs typeface="B Lotus" pitchFamily="2" charset="-78"/>
              </a:rPr>
              <a:t>2- “الف”و”ب”متقابلا وباهم بدون دخالت يا تاثيرمتغيرهاي             ديگر تغييركنند.</a:t>
            </a:r>
          </a:p>
          <a:p>
            <a:pPr algn="r" rtl="1" eaLnBrk="1" hangingPunct="1">
              <a:lnSpc>
                <a:spcPct val="90000"/>
              </a:lnSpc>
              <a:buFont typeface="Wingdings" pitchFamily="2" charset="2"/>
              <a:buNone/>
              <a:defRPr/>
            </a:pPr>
            <a:r>
              <a:rPr lang="fa-IR" smtClean="0">
                <a:cs typeface="B Lotus" pitchFamily="2" charset="-78"/>
              </a:rPr>
              <a:t>3- اگر متغير“الف”به طور فرضي علت احتمالي متغير”ب” درنظر گرفته شود، بايد تغييرآن از نظرزماني مقدم بر تغييرات “ب”باشد.</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277813"/>
            <a:ext cx="8229600" cy="849312"/>
          </a:xfrm>
        </p:spPr>
        <p:txBody>
          <a:bodyPr/>
          <a:lstStyle/>
          <a:p>
            <a:pPr eaLnBrk="1" hangingPunct="1">
              <a:defRPr/>
            </a:pPr>
            <a:r>
              <a:rPr lang="fa-IR" smtClean="0">
                <a:cs typeface="B Lotus" pitchFamily="2" charset="-78"/>
              </a:rPr>
              <a:t>ويژگيهاي رابطه علت ومعلولي</a:t>
            </a:r>
            <a:endParaRPr lang="en-US" smtClean="0">
              <a:cs typeface="B Lotus" pitchFamily="2" charset="-78"/>
            </a:endParaRPr>
          </a:p>
        </p:txBody>
      </p:sp>
      <p:sp>
        <p:nvSpPr>
          <p:cNvPr id="143363" name="Rectangle 3"/>
          <p:cNvSpPr>
            <a:spLocks noGrp="1" noChangeArrowheads="1"/>
          </p:cNvSpPr>
          <p:nvPr>
            <p:ph idx="1"/>
          </p:nvPr>
        </p:nvSpPr>
        <p:spPr>
          <a:xfrm>
            <a:off x="457200" y="1196975"/>
            <a:ext cx="8229600" cy="4929188"/>
          </a:xfrm>
        </p:spPr>
        <p:txBody>
          <a:bodyPr/>
          <a:lstStyle/>
          <a:p>
            <a:pPr algn="r" rtl="1" eaLnBrk="1" hangingPunct="1">
              <a:lnSpc>
                <a:spcPct val="90000"/>
              </a:lnSpc>
              <a:buFont typeface="Wingdings" pitchFamily="2" charset="2"/>
              <a:buNone/>
              <a:defRPr/>
            </a:pPr>
            <a:r>
              <a:rPr lang="fa-IR" sz="2800" smtClean="0">
                <a:cs typeface="B Lotus" pitchFamily="2" charset="-78"/>
              </a:rPr>
              <a:t>اول )چگونگي تاثير:</a:t>
            </a:r>
          </a:p>
          <a:p>
            <a:pPr algn="r" rtl="1" eaLnBrk="1" hangingPunct="1">
              <a:lnSpc>
                <a:spcPct val="90000"/>
              </a:lnSpc>
              <a:buFont typeface="Wingdings" pitchFamily="2" charset="2"/>
              <a:buNone/>
              <a:defRPr/>
            </a:pPr>
            <a:r>
              <a:rPr lang="fa-IR" sz="2800" smtClean="0">
                <a:cs typeface="B Lotus" pitchFamily="2" charset="-78"/>
              </a:rPr>
              <a:t>   رابطه علي مي تواندبه طور مستقيم يا غير مستقيم بين متغيرها در يك فرضيه به وجود آيد.به اين معني كه يك علت ميتواند مستقيم ياغيرمستقيم وهم مستقيم وهم غير مستقيم بر معلول خود اثر داشته باشد.</a:t>
            </a:r>
          </a:p>
          <a:p>
            <a:pPr algn="r" rtl="1" eaLnBrk="1" hangingPunct="1">
              <a:lnSpc>
                <a:spcPct val="90000"/>
              </a:lnSpc>
              <a:buFont typeface="Wingdings" pitchFamily="2" charset="2"/>
              <a:buNone/>
              <a:defRPr/>
            </a:pPr>
            <a:r>
              <a:rPr lang="fa-IR" sz="2800" smtClean="0">
                <a:cs typeface="B Lotus" pitchFamily="2" charset="-78"/>
              </a:rPr>
              <a:t>دوم) تعداد علتها:</a:t>
            </a:r>
          </a:p>
          <a:p>
            <a:pPr algn="r" rtl="1" eaLnBrk="1" hangingPunct="1">
              <a:lnSpc>
                <a:spcPct val="90000"/>
              </a:lnSpc>
              <a:buFont typeface="Wingdings" pitchFamily="2" charset="2"/>
              <a:buNone/>
              <a:defRPr/>
            </a:pPr>
            <a:r>
              <a:rPr lang="fa-IR" sz="2800" smtClean="0">
                <a:cs typeface="B Lotus" pitchFamily="2" charset="-78"/>
              </a:rPr>
              <a:t>   دريك رابطه علي مي توان نشان داد كه يك متغير تنها علت يا علت عمده ويا يكي از چندعلت متغيرديگر(معلول)است.</a:t>
            </a:r>
          </a:p>
          <a:p>
            <a:pPr algn="r" rtl="1" eaLnBrk="1" hangingPunct="1">
              <a:lnSpc>
                <a:spcPct val="90000"/>
              </a:lnSpc>
              <a:buFont typeface="Wingdings" pitchFamily="2" charset="2"/>
              <a:buNone/>
              <a:defRPr/>
            </a:pPr>
            <a:r>
              <a:rPr lang="fa-IR" sz="2800" smtClean="0">
                <a:cs typeface="B Lotus" pitchFamily="2" charset="-78"/>
              </a:rPr>
              <a:t>سوم)مدل سازي :</a:t>
            </a:r>
          </a:p>
          <a:p>
            <a:pPr algn="r" rtl="1" eaLnBrk="1" hangingPunct="1">
              <a:lnSpc>
                <a:spcPct val="90000"/>
              </a:lnSpc>
              <a:buFont typeface="Wingdings" pitchFamily="2" charset="2"/>
              <a:buNone/>
              <a:defRPr/>
            </a:pPr>
            <a:r>
              <a:rPr lang="fa-IR" sz="2800" smtClean="0">
                <a:cs typeface="B Lotus" pitchFamily="2" charset="-78"/>
              </a:rPr>
              <a:t>   بااستفاده از روابط علي مي توان اقدام به مدل سازي كرد.منظور ارائه يك تئوري يا نظريه دررابطه با يك پديده معين است.</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نكاتي درانتخاب مسائل تحقيقاتي </a:t>
            </a:r>
            <a:endParaRPr lang="en-US" smtClean="0">
              <a:cs typeface="B Lotus" pitchFamily="2" charset="-78"/>
            </a:endParaRPr>
          </a:p>
        </p:txBody>
      </p:sp>
      <p:sp>
        <p:nvSpPr>
          <p:cNvPr id="9219" name="Rectangle 3"/>
          <p:cNvSpPr>
            <a:spLocks noGrp="1" noChangeArrowheads="1"/>
          </p:cNvSpPr>
          <p:nvPr>
            <p:ph idx="1"/>
          </p:nvPr>
        </p:nvSpPr>
        <p:spPr>
          <a:xfrm>
            <a:off x="468313" y="1125538"/>
            <a:ext cx="8229600" cy="5543550"/>
          </a:xfrm>
        </p:spPr>
        <p:txBody>
          <a:bodyPr/>
          <a:lstStyle/>
          <a:p>
            <a:pPr algn="r" rtl="1" eaLnBrk="1" hangingPunct="1">
              <a:lnSpc>
                <a:spcPct val="90000"/>
              </a:lnSpc>
              <a:defRPr/>
            </a:pPr>
            <a:r>
              <a:rPr lang="fa-IR" sz="2800" smtClean="0">
                <a:cs typeface="B Lotus" pitchFamily="2" charset="-78"/>
              </a:rPr>
              <a:t>خودداري از دوباره كاري در تحقيقات</a:t>
            </a:r>
          </a:p>
          <a:p>
            <a:pPr algn="r" rtl="1" eaLnBrk="1" hangingPunct="1">
              <a:lnSpc>
                <a:spcPct val="90000"/>
              </a:lnSpc>
              <a:defRPr/>
            </a:pPr>
            <a:r>
              <a:rPr lang="fa-IR" sz="2800" smtClean="0">
                <a:cs typeface="B Lotus" pitchFamily="2" charset="-78"/>
              </a:rPr>
              <a:t>مهم بودن مساله تحقيق وارزش بررسي آن</a:t>
            </a:r>
          </a:p>
          <a:p>
            <a:pPr algn="r" rtl="1" eaLnBrk="1" hangingPunct="1">
              <a:lnSpc>
                <a:spcPct val="90000"/>
              </a:lnSpc>
              <a:defRPr/>
            </a:pPr>
            <a:r>
              <a:rPr lang="fa-IR" sz="2800" smtClean="0">
                <a:cs typeface="B Lotus" pitchFamily="2" charset="-78"/>
              </a:rPr>
              <a:t>علاقه مندي ،كنجكاوي وكشش علمي براي شناخت آن</a:t>
            </a:r>
          </a:p>
          <a:p>
            <a:pPr algn="r" rtl="1" eaLnBrk="1" hangingPunct="1">
              <a:lnSpc>
                <a:spcPct val="90000"/>
              </a:lnSpc>
              <a:defRPr/>
            </a:pPr>
            <a:r>
              <a:rPr lang="fa-IR" sz="2800" smtClean="0">
                <a:cs typeface="B Lotus" pitchFamily="2" charset="-78"/>
              </a:rPr>
              <a:t>آموزش،شرايط وكيفيات فردي شخص محقق</a:t>
            </a:r>
          </a:p>
          <a:p>
            <a:pPr algn="r" rtl="1" eaLnBrk="1" hangingPunct="1">
              <a:lnSpc>
                <a:spcPct val="90000"/>
              </a:lnSpc>
              <a:defRPr/>
            </a:pPr>
            <a:r>
              <a:rPr lang="fa-IR" sz="2800" smtClean="0">
                <a:cs typeface="B Lotus" pitchFamily="2" charset="-78"/>
              </a:rPr>
              <a:t>فراهم بودن اطلاعات براي سنجش وعملي بودن روش تحقيق </a:t>
            </a:r>
          </a:p>
          <a:p>
            <a:pPr algn="r" rtl="1" eaLnBrk="1" hangingPunct="1">
              <a:lnSpc>
                <a:spcPct val="90000"/>
              </a:lnSpc>
              <a:defRPr/>
            </a:pPr>
            <a:r>
              <a:rPr lang="fa-IR" sz="2800" smtClean="0">
                <a:cs typeface="B Lotus" pitchFamily="2" charset="-78"/>
              </a:rPr>
              <a:t>وجود وسايل وامكانات مورد نياز تحقيق</a:t>
            </a:r>
          </a:p>
          <a:p>
            <a:pPr algn="r" rtl="1" eaLnBrk="1" hangingPunct="1">
              <a:lnSpc>
                <a:spcPct val="90000"/>
              </a:lnSpc>
              <a:defRPr/>
            </a:pPr>
            <a:r>
              <a:rPr lang="fa-IR" sz="2800" smtClean="0">
                <a:cs typeface="B Lotus" pitchFamily="2" charset="-78"/>
              </a:rPr>
              <a:t>امكان همياري وهمكاري در انجام تحقيق بين واحدها وافراد ذيربط</a:t>
            </a:r>
          </a:p>
          <a:p>
            <a:pPr algn="r" rtl="1" eaLnBrk="1" hangingPunct="1">
              <a:lnSpc>
                <a:spcPct val="90000"/>
              </a:lnSpc>
              <a:defRPr/>
            </a:pPr>
            <a:r>
              <a:rPr lang="fa-IR" sz="2800" smtClean="0">
                <a:cs typeface="B Lotus" pitchFamily="2" charset="-78"/>
              </a:rPr>
              <a:t>فراهم بودن بودجه تحقيق و استفاده احتمالي از آن</a:t>
            </a:r>
          </a:p>
          <a:p>
            <a:pPr algn="r" rtl="1" eaLnBrk="1" hangingPunct="1">
              <a:lnSpc>
                <a:spcPct val="90000"/>
              </a:lnSpc>
              <a:defRPr/>
            </a:pPr>
            <a:r>
              <a:rPr lang="fa-IR" sz="2800" smtClean="0">
                <a:cs typeface="B Lotus" pitchFamily="2" charset="-78"/>
              </a:rPr>
              <a:t>پيش بيني مشكلات ،موانع ،رويدادها وخسارات احتمالي در رابطه با تحقيق</a:t>
            </a:r>
          </a:p>
          <a:p>
            <a:pPr algn="r" rtl="1" eaLnBrk="1" hangingPunct="1">
              <a:lnSpc>
                <a:spcPct val="90000"/>
              </a:lnSpc>
              <a:defRPr/>
            </a:pPr>
            <a:r>
              <a:rPr lang="fa-IR" sz="2800" smtClean="0">
                <a:cs typeface="B Lotus" pitchFamily="2" charset="-78"/>
              </a:rPr>
              <a:t>وجود زمان لازم براي تحقيق</a:t>
            </a:r>
          </a:p>
          <a:p>
            <a:pPr algn="r" rtl="1" eaLnBrk="1" hangingPunct="1">
              <a:lnSpc>
                <a:spcPct val="90000"/>
              </a:lnSpc>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457200" y="277813"/>
            <a:ext cx="8229600" cy="776287"/>
          </a:xfrm>
        </p:spPr>
        <p:txBody>
          <a:bodyPr/>
          <a:lstStyle/>
          <a:p>
            <a:pPr eaLnBrk="1" hangingPunct="1">
              <a:defRPr/>
            </a:pPr>
            <a:r>
              <a:rPr lang="fa-IR" smtClean="0">
                <a:cs typeface="B Lotus" pitchFamily="2" charset="-78"/>
              </a:rPr>
              <a:t>انواع طبقه بندي فرضيه ها</a:t>
            </a:r>
            <a:endParaRPr lang="en-US" smtClean="0">
              <a:cs typeface="B Lotus" pitchFamily="2" charset="-78"/>
            </a:endParaRPr>
          </a:p>
        </p:txBody>
      </p:sp>
      <p:sp>
        <p:nvSpPr>
          <p:cNvPr id="147459" name="Rectangle 3"/>
          <p:cNvSpPr>
            <a:spLocks noGrp="1" noChangeArrowheads="1"/>
          </p:cNvSpPr>
          <p:nvPr>
            <p:ph idx="1"/>
          </p:nvPr>
        </p:nvSpPr>
        <p:spPr>
          <a:xfrm>
            <a:off x="468313" y="1341438"/>
            <a:ext cx="8229600" cy="4824412"/>
          </a:xfrm>
        </p:spPr>
        <p:txBody>
          <a:bodyPr/>
          <a:lstStyle/>
          <a:p>
            <a:pPr algn="r" rtl="1" eaLnBrk="1" hangingPunct="1">
              <a:lnSpc>
                <a:spcPct val="80000"/>
              </a:lnSpc>
              <a:buFont typeface="Wingdings" pitchFamily="2" charset="2"/>
              <a:buNone/>
              <a:defRPr/>
            </a:pPr>
            <a:r>
              <a:rPr lang="fa-IR" sz="800" smtClean="0">
                <a:cs typeface="B Lotus" pitchFamily="2" charset="-78"/>
              </a:rPr>
              <a:t>                                                                               </a:t>
            </a:r>
          </a:p>
          <a:p>
            <a:pPr algn="r" rtl="1" eaLnBrk="1" hangingPunct="1">
              <a:lnSpc>
                <a:spcPct val="80000"/>
              </a:lnSpc>
              <a:buFont typeface="Wingdings" pitchFamily="2" charset="2"/>
              <a:buNone/>
              <a:defRPr/>
            </a:pPr>
            <a:r>
              <a:rPr lang="fa-IR" sz="2000" smtClean="0">
                <a:cs typeface="B Lotus" pitchFamily="2" charset="-78"/>
              </a:rPr>
              <a:t>                                        بخش (1)</a:t>
            </a:r>
          </a:p>
          <a:p>
            <a:pPr algn="r" rtl="1" eaLnBrk="1" hangingPunct="1">
              <a:lnSpc>
                <a:spcPct val="80000"/>
              </a:lnSpc>
              <a:buFont typeface="Wingdings" pitchFamily="2" charset="2"/>
              <a:buNone/>
              <a:defRPr/>
            </a:pPr>
            <a:r>
              <a:rPr lang="fa-IR" sz="2000" smtClean="0">
                <a:cs typeface="B Lotus" pitchFamily="2" charset="-78"/>
              </a:rPr>
              <a:t>طبقه بندي نوع اول :                </a:t>
            </a:r>
          </a:p>
          <a:p>
            <a:pPr algn="r" rtl="1" eaLnBrk="1" hangingPunct="1">
              <a:lnSpc>
                <a:spcPct val="80000"/>
              </a:lnSpc>
              <a:buFont typeface="Wingdings" pitchFamily="2" charset="2"/>
              <a:buNone/>
              <a:defRPr/>
            </a:pPr>
            <a:r>
              <a:rPr lang="fa-IR" sz="2000" smtClean="0">
                <a:cs typeface="B Lotus" pitchFamily="2" charset="-78"/>
              </a:rPr>
              <a:t>فرضيه تحقيقي</a:t>
            </a:r>
          </a:p>
          <a:p>
            <a:pPr algn="r" rtl="1" eaLnBrk="1" hangingPunct="1">
              <a:lnSpc>
                <a:spcPct val="80000"/>
              </a:lnSpc>
              <a:buFont typeface="Wingdings" pitchFamily="2" charset="2"/>
              <a:buNone/>
              <a:defRPr/>
            </a:pPr>
            <a:r>
              <a:rPr lang="fa-IR" sz="2000" smtClean="0">
                <a:cs typeface="B Lotus" pitchFamily="2" charset="-78"/>
              </a:rPr>
              <a:t>         الف) جهت دار</a:t>
            </a:r>
          </a:p>
          <a:p>
            <a:pPr algn="r" rtl="1" eaLnBrk="1" hangingPunct="1">
              <a:lnSpc>
                <a:spcPct val="80000"/>
              </a:lnSpc>
              <a:buFont typeface="Wingdings" pitchFamily="2" charset="2"/>
              <a:buNone/>
              <a:defRPr/>
            </a:pPr>
            <a:r>
              <a:rPr lang="fa-IR" sz="2000" smtClean="0">
                <a:cs typeface="B Lotus" pitchFamily="2" charset="-78"/>
              </a:rPr>
              <a:t>        ب) بدون جهت</a:t>
            </a:r>
          </a:p>
          <a:p>
            <a:pPr algn="r" rtl="1" eaLnBrk="1" hangingPunct="1">
              <a:lnSpc>
                <a:spcPct val="80000"/>
              </a:lnSpc>
              <a:buFont typeface="Wingdings" pitchFamily="2" charset="2"/>
              <a:buNone/>
              <a:defRPr/>
            </a:pPr>
            <a:endParaRPr lang="fa-IR" sz="2000" smtClean="0">
              <a:cs typeface="B Lotus" pitchFamily="2" charset="-78"/>
            </a:endParaRPr>
          </a:p>
          <a:p>
            <a:pPr algn="r" rtl="1" eaLnBrk="1" hangingPunct="1">
              <a:lnSpc>
                <a:spcPct val="80000"/>
              </a:lnSpc>
              <a:buFont typeface="Wingdings" pitchFamily="2" charset="2"/>
              <a:buNone/>
              <a:defRPr/>
            </a:pPr>
            <a:r>
              <a:rPr lang="fa-IR" sz="2000" smtClean="0">
                <a:cs typeface="B Lotus" pitchFamily="2" charset="-78"/>
              </a:rPr>
              <a:t>طبقه بندي نوع دوم :</a:t>
            </a:r>
          </a:p>
          <a:p>
            <a:pPr algn="r" rtl="1" eaLnBrk="1" hangingPunct="1">
              <a:lnSpc>
                <a:spcPct val="80000"/>
              </a:lnSpc>
              <a:buFont typeface="Wingdings" pitchFamily="2" charset="2"/>
              <a:buNone/>
              <a:defRPr/>
            </a:pPr>
            <a:r>
              <a:rPr lang="fa-IR" sz="2000" smtClean="0">
                <a:cs typeface="B Lotus" pitchFamily="2" charset="-78"/>
              </a:rPr>
              <a:t>فرضيه ها ازنظر محتوايي به سه نوع فرعي فرعي تقسيم پذيرند</a:t>
            </a:r>
          </a:p>
          <a:p>
            <a:pPr algn="r" rtl="1" eaLnBrk="1" hangingPunct="1">
              <a:lnSpc>
                <a:spcPct val="80000"/>
              </a:lnSpc>
              <a:defRPr/>
            </a:pPr>
            <a:r>
              <a:rPr lang="fa-IR" sz="2000" smtClean="0">
                <a:cs typeface="B Lotus" pitchFamily="2" charset="-78"/>
              </a:rPr>
              <a:t>فرضيه هايي كه بروجود پديده ها دلالت مي كنند.</a:t>
            </a:r>
          </a:p>
          <a:p>
            <a:pPr algn="r" rtl="1" eaLnBrk="1" hangingPunct="1">
              <a:lnSpc>
                <a:spcPct val="80000"/>
              </a:lnSpc>
              <a:defRPr/>
            </a:pPr>
            <a:r>
              <a:rPr lang="fa-IR" sz="2000" smtClean="0">
                <a:cs typeface="B Lotus" pitchFamily="2" charset="-78"/>
              </a:rPr>
              <a:t>فرضيه هايي كه بروجود روابط بين پديده ها دلالت مي كنند.</a:t>
            </a:r>
          </a:p>
          <a:p>
            <a:pPr algn="r" rtl="1" eaLnBrk="1" hangingPunct="1">
              <a:lnSpc>
                <a:spcPct val="80000"/>
              </a:lnSpc>
              <a:defRPr/>
            </a:pPr>
            <a:r>
              <a:rPr lang="fa-IR" sz="2000" smtClean="0">
                <a:cs typeface="B Lotus" pitchFamily="2" charset="-78"/>
              </a:rPr>
              <a:t>فرضيه هادرصدد بيان علت وجودي وتكويني  پديده ها وروابط بين آنها </a:t>
            </a:r>
          </a:p>
          <a:p>
            <a:pPr algn="r" rtl="1" eaLnBrk="1" hangingPunct="1">
              <a:lnSpc>
                <a:spcPct val="80000"/>
              </a:lnSpc>
              <a:buFont typeface="Wingdings" pitchFamily="2" charset="2"/>
              <a:buNone/>
              <a:defRPr/>
            </a:pPr>
            <a:r>
              <a:rPr lang="fa-IR" sz="2000" smtClean="0">
                <a:cs typeface="B Lotus" pitchFamily="2" charset="-78"/>
              </a:rPr>
              <a:t>     برمي آيند.</a:t>
            </a:r>
          </a:p>
          <a:p>
            <a:pPr algn="r" rtl="1" eaLnBrk="1" hangingPunct="1">
              <a:lnSpc>
                <a:spcPct val="80000"/>
              </a:lnSpc>
              <a:buFont typeface="Wingdings" pitchFamily="2" charset="2"/>
              <a:buNone/>
              <a:defRPr/>
            </a:pPr>
            <a:endParaRPr lang="fa-IR" sz="2000" smtClean="0">
              <a:cs typeface="B Lotus" pitchFamily="2" charset="-78"/>
            </a:endParaRPr>
          </a:p>
          <a:p>
            <a:pPr algn="r" rtl="1" eaLnBrk="1" hangingPunct="1">
              <a:lnSpc>
                <a:spcPct val="80000"/>
              </a:lnSpc>
              <a:buFont typeface="Wingdings" pitchFamily="2" charset="2"/>
              <a:buNone/>
              <a:defRPr/>
            </a:pPr>
            <a:r>
              <a:rPr lang="fa-IR" sz="2000" smtClean="0">
                <a:cs typeface="B Lotus" pitchFamily="2" charset="-78"/>
              </a:rPr>
              <a:t>طبقه بندي نوع سوم :</a:t>
            </a:r>
          </a:p>
          <a:p>
            <a:pPr algn="r" rtl="1" eaLnBrk="1" hangingPunct="1">
              <a:lnSpc>
                <a:spcPct val="80000"/>
              </a:lnSpc>
              <a:defRPr/>
            </a:pPr>
            <a:r>
              <a:rPr lang="fa-IR" sz="2000" smtClean="0">
                <a:cs typeface="B Lotus" pitchFamily="2" charset="-78"/>
              </a:rPr>
              <a:t>فرضيه مقايسه اي</a:t>
            </a:r>
          </a:p>
          <a:p>
            <a:pPr algn="r" rtl="1" eaLnBrk="1" hangingPunct="1">
              <a:lnSpc>
                <a:spcPct val="80000"/>
              </a:lnSpc>
              <a:defRPr/>
            </a:pPr>
            <a:r>
              <a:rPr lang="fa-IR" sz="2000" smtClean="0">
                <a:cs typeface="B Lotus" pitchFamily="2" charset="-78"/>
              </a:rPr>
              <a:t>فرضيه همبستگي</a:t>
            </a:r>
          </a:p>
          <a:p>
            <a:pPr algn="r" rtl="1" eaLnBrk="1" hangingPunct="1">
              <a:lnSpc>
                <a:spcPct val="80000"/>
              </a:lnSpc>
              <a:defRPr/>
            </a:pPr>
            <a:r>
              <a:rPr lang="fa-IR" sz="2000" smtClean="0">
                <a:cs typeface="B Lotus" pitchFamily="2" charset="-78"/>
              </a:rPr>
              <a:t>فرضيه علي</a:t>
            </a:r>
          </a:p>
          <a:p>
            <a:pPr algn="r" rtl="1" eaLnBrk="1" hangingPunct="1">
              <a:lnSpc>
                <a:spcPct val="80000"/>
              </a:lnSpc>
              <a:defRPr/>
            </a:pPr>
            <a:endParaRPr lang="fa-IR" sz="2000" smtClean="0">
              <a:cs typeface="B Lotus" pitchFamily="2" charset="-78"/>
            </a:endParaRPr>
          </a:p>
          <a:p>
            <a:pPr algn="r" rtl="1" eaLnBrk="1" hangingPunct="1">
              <a:lnSpc>
                <a:spcPct val="80000"/>
              </a:lnSpc>
              <a:defRPr/>
            </a:pPr>
            <a:endParaRPr lang="fa-IR" sz="20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defRPr/>
            </a:pPr>
            <a:endParaRPr lang="fa-IR" sz="1600" smtClean="0">
              <a:cs typeface="B Lotus" pitchFamily="2" charset="-78"/>
            </a:endParaRPr>
          </a:p>
          <a:p>
            <a:pPr algn="r" rtl="1" eaLnBrk="1" hangingPunct="1">
              <a:lnSpc>
                <a:spcPct val="80000"/>
              </a:lnSpc>
              <a:buFont typeface="Wingdings" pitchFamily="2" charset="2"/>
              <a:buNone/>
              <a:defRPr/>
            </a:pPr>
            <a:r>
              <a:rPr lang="fa-IR" sz="1600" smtClean="0">
                <a:cs typeface="B Lotus" pitchFamily="2" charset="-78"/>
              </a:rPr>
              <a:t>      </a:t>
            </a:r>
            <a:endParaRPr lang="en-US" sz="1600" smtClean="0">
              <a:cs typeface="B Lotus" pitchFamily="2" charset="-78"/>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48483"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400" smtClean="0">
                <a:cs typeface="B Lotus" pitchFamily="2" charset="-78"/>
              </a:rPr>
              <a:t>                                           بخش (2)</a:t>
            </a:r>
          </a:p>
          <a:p>
            <a:pPr algn="r" rtl="1" eaLnBrk="1" hangingPunct="1">
              <a:lnSpc>
                <a:spcPct val="90000"/>
              </a:lnSpc>
              <a:buFont typeface="Wingdings" pitchFamily="2" charset="2"/>
              <a:buNone/>
              <a:defRPr/>
            </a:pPr>
            <a:r>
              <a:rPr lang="fa-IR" sz="2400" smtClean="0">
                <a:cs typeface="B Lotus" pitchFamily="2" charset="-78"/>
              </a:rPr>
              <a:t>طبقه بندي نوع اول :</a:t>
            </a:r>
          </a:p>
          <a:p>
            <a:pPr algn="r" rtl="1" eaLnBrk="1" hangingPunct="1">
              <a:lnSpc>
                <a:spcPct val="90000"/>
              </a:lnSpc>
              <a:defRPr/>
            </a:pPr>
            <a:r>
              <a:rPr lang="fa-IR" sz="2400" smtClean="0">
                <a:cs typeface="B Lotus" pitchFamily="2" charset="-78"/>
              </a:rPr>
              <a:t> فرضيه هاي توصيفي در مقابل فرضيه هاي استنباطي</a:t>
            </a:r>
          </a:p>
          <a:p>
            <a:pPr algn="r" rtl="1" eaLnBrk="1" hangingPunct="1">
              <a:lnSpc>
                <a:spcPct val="90000"/>
              </a:lnSpc>
              <a:buFont typeface="Wingdings" pitchFamily="2" charset="2"/>
              <a:buNone/>
              <a:defRPr/>
            </a:pPr>
            <a:r>
              <a:rPr lang="fa-IR" sz="2400" smtClean="0">
                <a:cs typeface="B Lotus" pitchFamily="2" charset="-78"/>
              </a:rPr>
              <a:t>طبقه بندي نوع دوم:</a:t>
            </a:r>
          </a:p>
          <a:p>
            <a:pPr algn="r" rtl="1" eaLnBrk="1" hangingPunct="1">
              <a:lnSpc>
                <a:spcPct val="90000"/>
              </a:lnSpc>
              <a:defRPr/>
            </a:pPr>
            <a:r>
              <a:rPr lang="fa-IR" sz="2400" smtClean="0">
                <a:cs typeface="B Lotus" pitchFamily="2" charset="-78"/>
              </a:rPr>
              <a:t>فرضيه ها ي تك متغيره در مقابل دو يا چند متغيره </a:t>
            </a:r>
          </a:p>
          <a:p>
            <a:pPr algn="r" rtl="1" eaLnBrk="1" hangingPunct="1">
              <a:lnSpc>
                <a:spcPct val="90000"/>
              </a:lnSpc>
              <a:buFont typeface="Wingdings" pitchFamily="2" charset="2"/>
              <a:buNone/>
              <a:defRPr/>
            </a:pPr>
            <a:r>
              <a:rPr lang="fa-IR" sz="2400" smtClean="0">
                <a:cs typeface="B Lotus" pitchFamily="2" charset="-78"/>
              </a:rPr>
              <a:t>طبقه بندي نوع سوم :</a:t>
            </a:r>
          </a:p>
          <a:p>
            <a:pPr algn="r" rtl="1" eaLnBrk="1" hangingPunct="1">
              <a:lnSpc>
                <a:spcPct val="90000"/>
              </a:lnSpc>
              <a:defRPr/>
            </a:pPr>
            <a:r>
              <a:rPr lang="fa-IR" sz="2400" smtClean="0">
                <a:cs typeface="B Lotus" pitchFamily="2" charset="-78"/>
              </a:rPr>
              <a:t>فرضيه هاي همبستگي در قابل فرضيه ها تجربي </a:t>
            </a:r>
          </a:p>
          <a:p>
            <a:pPr algn="r" rtl="1" eaLnBrk="1" hangingPunct="1">
              <a:lnSpc>
                <a:spcPct val="90000"/>
              </a:lnSpc>
              <a:buFont typeface="Wingdings" pitchFamily="2" charset="2"/>
              <a:buNone/>
              <a:defRPr/>
            </a:pPr>
            <a:r>
              <a:rPr lang="fa-IR" sz="2400" smtClean="0">
                <a:cs typeface="B Lotus" pitchFamily="2" charset="-78"/>
              </a:rPr>
              <a:t>طبقه بندي نوع چهارم :</a:t>
            </a:r>
          </a:p>
          <a:p>
            <a:pPr algn="r" rtl="1" eaLnBrk="1" hangingPunct="1">
              <a:lnSpc>
                <a:spcPct val="90000"/>
              </a:lnSpc>
              <a:defRPr/>
            </a:pPr>
            <a:r>
              <a:rPr lang="fa-IR" sz="2400" smtClean="0">
                <a:cs typeface="B Lotus" pitchFamily="2" charset="-78"/>
              </a:rPr>
              <a:t>فرضيه هاي پژوهشي با گروه هاي جور شده  در مقابل گروه هاي مستقل</a:t>
            </a:r>
          </a:p>
          <a:p>
            <a:pPr algn="r" rtl="1" eaLnBrk="1" hangingPunct="1">
              <a:lnSpc>
                <a:spcPct val="90000"/>
              </a:lnSpc>
              <a:buFont typeface="Wingdings" pitchFamily="2" charset="2"/>
              <a:buNone/>
              <a:defRPr/>
            </a:pPr>
            <a:r>
              <a:rPr lang="fa-IR" sz="2400" smtClean="0">
                <a:cs typeface="B Lotus" pitchFamily="2" charset="-78"/>
              </a:rPr>
              <a:t>طبقه بندي نوع پنجم :</a:t>
            </a:r>
          </a:p>
          <a:p>
            <a:pPr algn="r" rtl="1" eaLnBrk="1" hangingPunct="1">
              <a:lnSpc>
                <a:spcPct val="90000"/>
              </a:lnSpc>
              <a:defRPr/>
            </a:pPr>
            <a:r>
              <a:rPr lang="fa-IR" sz="2400" smtClean="0">
                <a:cs typeface="B Lotus" pitchFamily="2" charset="-78"/>
              </a:rPr>
              <a:t>فرضيه هاي پارامتريك  درمقابل ناپارامتريك</a:t>
            </a: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algn="r" rtl="1" eaLnBrk="1" hangingPunct="1">
              <a:lnSpc>
                <a:spcPct val="90000"/>
              </a:lnSpc>
              <a:defRPr/>
            </a:pPr>
            <a:endParaRPr lang="fa-IR" sz="2400" smtClean="0">
              <a:cs typeface="B Lotus" pitchFamily="2" charset="-78"/>
            </a:endParaRPr>
          </a:p>
          <a:p>
            <a:pPr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fa-IR" smtClean="0">
                <a:cs typeface="B Lotus" pitchFamily="2" charset="-78"/>
              </a:rPr>
              <a:t>نقش فرضيه درپژوهش</a:t>
            </a:r>
            <a:endParaRPr lang="en-US" smtClean="0">
              <a:cs typeface="B Lotus" pitchFamily="2" charset="-78"/>
            </a:endParaRPr>
          </a:p>
        </p:txBody>
      </p:sp>
      <p:sp>
        <p:nvSpPr>
          <p:cNvPr id="6758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     اري وهمكارانش ،چهار هدف براي صورت بندي فرضيه ذكر كرده اند:</a:t>
            </a:r>
          </a:p>
          <a:p>
            <a:pPr algn="r" rtl="1" eaLnBrk="1" hangingPunct="1">
              <a:lnSpc>
                <a:spcPct val="90000"/>
              </a:lnSpc>
              <a:buFont typeface="Wingdings" pitchFamily="2" charset="2"/>
              <a:buNone/>
              <a:defRPr/>
            </a:pPr>
            <a:r>
              <a:rPr lang="fa-IR" smtClean="0">
                <a:cs typeface="B Lotus" pitchFamily="2" charset="-78"/>
              </a:rPr>
              <a:t>1- </a:t>
            </a:r>
            <a:r>
              <a:rPr lang="ar-SA" smtClean="0">
                <a:cs typeface="B Lotus" pitchFamily="2" charset="-78"/>
              </a:rPr>
              <a:t>فرضيه براي پديده ها تبيين آزمايشي فراهم مي آورد و موجب افزايش معرفت علمي مي شود.</a:t>
            </a:r>
            <a:endParaRPr lang="fa-IR" smtClean="0">
              <a:cs typeface="B Lotus" pitchFamily="2" charset="-78"/>
            </a:endParaRP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 براي دستيابي به معرفت پايدار درباره مسائل انساني، بايد از گردآوري صرف واقعيتهاي مجرد </a:t>
            </a:r>
            <a:r>
              <a:rPr lang="fa-IR" smtClean="0">
                <a:cs typeface="B Lotus" pitchFamily="2" charset="-78"/>
              </a:rPr>
              <a:t>ف</a:t>
            </a:r>
            <a:r>
              <a:rPr lang="ar-SA" smtClean="0">
                <a:cs typeface="B Lotus" pitchFamily="2" charset="-78"/>
              </a:rPr>
              <a:t>راتر رفت و درصدد تعميم روابط موجود بين واقعيتها بود.</a:t>
            </a:r>
            <a:endParaRPr lang="fa-IR" smtClean="0">
              <a:cs typeface="B Lotus" pitchFamily="2" charset="-78"/>
            </a:endParaRPr>
          </a:p>
          <a:p>
            <a:pPr algn="r" rtl="1" eaLnBrk="1" hangingPunct="1">
              <a:lnSpc>
                <a:spcPct val="90000"/>
              </a:lnSpc>
              <a:buFont typeface="Wingdings" pitchFamily="2" charset="2"/>
              <a:buNone/>
              <a:defRPr/>
            </a:pPr>
            <a:r>
              <a:rPr lang="ar-SA"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68611" name="Rectangle 3"/>
          <p:cNvSpPr>
            <a:spLocks noGrp="1" noChangeArrowheads="1"/>
          </p:cNvSpPr>
          <p:nvPr>
            <p:ph idx="1"/>
          </p:nvPr>
        </p:nvSpPr>
        <p:spPr/>
        <p:txBody>
          <a:bodyPr/>
          <a:lstStyle/>
          <a:p>
            <a:pPr marL="609600" indent="-609600" algn="r" eaLnBrk="1" hangingPunct="1">
              <a:buFont typeface="Wingdings" pitchFamily="2" charset="2"/>
              <a:buNone/>
              <a:defRPr/>
            </a:pPr>
            <a:r>
              <a:rPr lang="fa-IR" smtClean="0">
                <a:cs typeface="B Lotus" pitchFamily="2" charset="-78"/>
              </a:rPr>
              <a:t> </a:t>
            </a:r>
          </a:p>
          <a:p>
            <a:pPr marL="609600" indent="-609600" algn="r" eaLnBrk="1" hangingPunct="1">
              <a:buFont typeface="Wingdings" pitchFamily="2" charset="2"/>
              <a:buNone/>
              <a:defRPr/>
            </a:pPr>
            <a:r>
              <a:rPr lang="fa-IR" smtClean="0">
                <a:cs typeface="B Lotus" pitchFamily="2" charset="-78"/>
              </a:rPr>
              <a:t>2-</a:t>
            </a:r>
            <a:r>
              <a:rPr lang="ar-SA" smtClean="0">
                <a:cs typeface="B Lotus" pitchFamily="2" charset="-78"/>
              </a:rPr>
              <a:t> فرضيه نشانگر انتظار پژوهشگر درباره رابطه بين متغيرهاي يك پديده است. </a:t>
            </a:r>
            <a:endParaRPr lang="fa-IR" smtClean="0">
              <a:cs typeface="B Lotus" pitchFamily="2" charset="-78"/>
            </a:endParaRPr>
          </a:p>
          <a:p>
            <a:pPr marL="609600" indent="-609600" algn="r" eaLnBrk="1" hangingPunct="1">
              <a:buFont typeface="Wingdings" pitchFamily="2" charset="2"/>
              <a:buNone/>
              <a:defRPr/>
            </a:pPr>
            <a:endParaRPr lang="fa-IR" smtClean="0">
              <a:cs typeface="B Lotus" pitchFamily="2" charset="-78"/>
            </a:endParaRPr>
          </a:p>
          <a:p>
            <a:pPr marL="609600" indent="-609600" algn="r" eaLnBrk="1" hangingPunct="1">
              <a:buFont typeface="Wingdings" pitchFamily="2" charset="2"/>
              <a:buNone/>
              <a:defRPr/>
            </a:pPr>
            <a:r>
              <a:rPr lang="ar-SA" smtClean="0">
                <a:cs typeface="B Lotus" pitchFamily="2" charset="-78"/>
              </a:rPr>
              <a:t>فرضيه جمله اي است كه به صورت ربطي بيان مي شود، وبه توصيف رابطه بين متغيرها مي پردازد. </a:t>
            </a:r>
            <a:endParaRPr lang="fa-IR" smtClean="0">
              <a:cs typeface="B Lotus" pitchFamily="2" charset="-78"/>
            </a:endParaRPr>
          </a:p>
          <a:p>
            <a:pPr marL="609600" indent="-609600" algn="r"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77813"/>
            <a:ext cx="8229600" cy="344487"/>
          </a:xfrm>
        </p:spPr>
        <p:txBody>
          <a:bodyPr/>
          <a:lstStyle/>
          <a:p>
            <a:pPr eaLnBrk="1" hangingPunct="1">
              <a:defRPr/>
            </a:pPr>
            <a:endParaRPr lang="en-US" sz="4000" smtClean="0">
              <a:cs typeface="B Lotus" pitchFamily="2" charset="-78"/>
            </a:endParaRPr>
          </a:p>
        </p:txBody>
      </p:sp>
      <p:sp>
        <p:nvSpPr>
          <p:cNvPr id="69635" name="Rectangle 3"/>
          <p:cNvSpPr>
            <a:spLocks noGrp="1" noChangeArrowheads="1"/>
          </p:cNvSpPr>
          <p:nvPr>
            <p:ph idx="1"/>
          </p:nvPr>
        </p:nvSpPr>
        <p:spPr>
          <a:xfrm>
            <a:off x="457200" y="981075"/>
            <a:ext cx="8229600" cy="5472113"/>
          </a:xfrm>
        </p:spPr>
        <p:txBody>
          <a:bodyPr/>
          <a:lstStyle/>
          <a:p>
            <a:pPr algn="r" rtl="1" eaLnBrk="1" hangingPunct="1">
              <a:buFont typeface="Wingdings" pitchFamily="2" charset="2"/>
              <a:buNone/>
              <a:defRPr/>
            </a:pPr>
            <a:r>
              <a:rPr lang="fa-IR" sz="2800" smtClean="0">
                <a:cs typeface="B Lotus" pitchFamily="2" charset="-78"/>
              </a:rPr>
              <a:t>     3- </a:t>
            </a:r>
            <a:r>
              <a:rPr lang="ar-SA" sz="2800" smtClean="0">
                <a:cs typeface="B Lotus" pitchFamily="2" charset="-78"/>
              </a:rPr>
              <a:t>فرضيه مجموعه فعاليتهاي اجرايي پژوهش را تعيين</a:t>
            </a:r>
            <a:r>
              <a:rPr lang="fa-IR" sz="2800" smtClean="0">
                <a:cs typeface="B Lotus" pitchFamily="2" charset="-78"/>
              </a:rPr>
              <a:t> وهدايت </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 </a:t>
            </a:r>
            <a:r>
              <a:rPr lang="fa-IR" sz="2800" smtClean="0">
                <a:cs typeface="B Lotus" pitchFamily="2" charset="-78"/>
              </a:rPr>
              <a:t> </a:t>
            </a:r>
            <a:r>
              <a:rPr lang="ar-SA" sz="2800" smtClean="0">
                <a:cs typeface="B Lotus" pitchFamily="2" charset="-78"/>
              </a:rPr>
              <a:t>مي كند.</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a:t>
            </a:r>
            <a:r>
              <a:rPr lang="ar-SA" sz="2800" smtClean="0">
                <a:cs typeface="B Lotus" pitchFamily="2" charset="-78"/>
              </a:rPr>
              <a:t>فرضيه معرف يك هدف اختصاصي است و به همين دليل، ماهيت داده هاي مورد نياز را براي آزمون گزاره ربطي مشخص مي كند. فرضيه به پژوهشگر كمك مي كند تا واقعيتهايي را كه بايد انتخاب كند و نوع مشاهده هايي را كه بايد انجام دهد از طريق آن تعيين كند. فرضيه است كه مربوط يا نامربوط بودن واقعيتها را معين مي كند. فرضيه ها اساس و پايه نمونه گيري و طرحي را كه بايد مورد استفاده قرار گيرد، تعيين مي كنند. آزمونهاي آماري به كمك فرضيه انتخاب مي شوند. بايد توجه داشت كه بدون داشتن يك فرضيه مي توان اطلاعات را گردآوري كرد، اما اين جمع آوري موجب اتلاف وقت و سرانجام بدون پاسخ ماندن سؤال پژوهشي مي شود</a:t>
            </a:r>
            <a:r>
              <a:rPr lang="en-US" sz="2800" smtClean="0">
                <a:cs typeface="B Lotus" pitchFamily="2" charset="-78"/>
              </a:rPr>
              <a:t> </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7168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4- </a:t>
            </a:r>
            <a:r>
              <a:rPr lang="ar-SA" smtClean="0">
                <a:cs typeface="B Lotus" pitchFamily="2" charset="-78"/>
              </a:rPr>
              <a:t>فرضيه چارچوبي براي گزارش نتايج پژوهش فراهم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م</a:t>
            </a:r>
            <a:r>
              <a:rPr lang="fa-IR" smtClean="0">
                <a:cs typeface="B Lotus" pitchFamily="2" charset="-78"/>
              </a:rPr>
              <a:t>ي </a:t>
            </a:r>
            <a:r>
              <a:rPr lang="ar-SA" smtClean="0">
                <a:cs typeface="B Lotus" pitchFamily="2" charset="-78"/>
              </a:rPr>
              <a:t>آورد. </a:t>
            </a:r>
            <a:endParaRPr lang="fa-IR" smtClean="0">
              <a:cs typeface="B Lotus" pitchFamily="2" charset="-78"/>
            </a:endParaRPr>
          </a:p>
          <a:p>
            <a:pPr algn="r" rtl="1" eaLnBrk="1" hangingPunct="1">
              <a:buFont typeface="Wingdings" pitchFamily="2" charset="2"/>
              <a:buNone/>
              <a:defRPr/>
            </a:pPr>
            <a:r>
              <a:rPr lang="ar-SA" smtClean="0">
                <a:cs typeface="B Lotus" pitchFamily="2" charset="-78"/>
              </a:rPr>
              <a:t>در</a:t>
            </a:r>
            <a:r>
              <a:rPr lang="fa-IR" smtClean="0">
                <a:cs typeface="B Lotus" pitchFamily="2" charset="-78"/>
              </a:rPr>
              <a:t>هر</a:t>
            </a:r>
            <a:r>
              <a:rPr lang="ar-SA" smtClean="0">
                <a:cs typeface="B Lotus" pitchFamily="2" charset="-78"/>
              </a:rPr>
              <a:t> پژوهش مي</a:t>
            </a:r>
            <a:r>
              <a:rPr lang="fa-IR" smtClean="0">
                <a:cs typeface="B Lotus" pitchFamily="2" charset="-78"/>
              </a:rPr>
              <a:t> </a:t>
            </a:r>
            <a:r>
              <a:rPr lang="ar-SA" smtClean="0">
                <a:cs typeface="B Lotus" pitchFamily="2" charset="-78"/>
              </a:rPr>
              <a:t>توان فرضيه اي را به صورت مجزا انتخاب كرد ومورد آزمون قرار داد و سرانجام نتايجي از آن استخراج و گزارش كرد. پس، در يك ارزشيابي نهايي فرضيه ها از مزاياي مهمي برخوردارند زيرا هدايت پژوهش را به عهده دارند</a:t>
            </a:r>
            <a:r>
              <a:rPr lang="fa-IR" smtClean="0">
                <a:cs typeface="B Lotus" pitchFamily="2" charset="-78"/>
              </a:rPr>
              <a:t>.</a:t>
            </a:r>
            <a:r>
              <a:rPr lang="en-US" smtClean="0">
                <a:cs typeface="B Lotus" pitchFamily="2" charset="-78"/>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fa-IR" smtClean="0">
                <a:cs typeface="B Lotus" pitchFamily="2" charset="-78"/>
              </a:rPr>
              <a:t>شيوه فرضيه سازي</a:t>
            </a:r>
            <a:endParaRPr lang="en-US" smtClean="0">
              <a:cs typeface="B Lotus" pitchFamily="2" charset="-78"/>
            </a:endParaRPr>
          </a:p>
        </p:txBody>
      </p:sp>
      <p:sp>
        <p:nvSpPr>
          <p:cNvPr id="7270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ar-SA" sz="2800" b="1" smtClean="0">
                <a:cs typeface="B Lotus" pitchFamily="2" charset="-78"/>
              </a:rPr>
              <a:t>الف:روش توجيهي: </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منظور از روش توجيهي،بيان جنبه هاي مختلف ذهني و تصوري پژوهشگر در ارتباط با پديده مورد نظر است که از چارچوب نظري الهام گرفته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[ميزان در آمد کارکنان در ميزان تعهد سازماني آنها موثر است]</a:t>
            </a:r>
            <a:endParaRPr lang="fa-IR" sz="2800" b="1" smtClean="0">
              <a:cs typeface="B Lotus" pitchFamily="2" charset="-78"/>
            </a:endParaRPr>
          </a:p>
          <a:p>
            <a:pPr algn="r" rtl="1" eaLnBrk="1" hangingPunct="1">
              <a:lnSpc>
                <a:spcPct val="90000"/>
              </a:lnSpc>
              <a:buFont typeface="Wingdings" pitchFamily="2" charset="2"/>
              <a:buNone/>
              <a:defRPr/>
            </a:pPr>
            <a:r>
              <a:rPr lang="ar-SA" sz="2800" b="1" smtClean="0">
                <a:cs typeface="B Lotus" pitchFamily="2" charset="-78"/>
              </a:rPr>
              <a:t>ب:روش ميان بر:</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منظور ازروش ميان بر،خارج کردن سؤالها و پرسشهاي مربوط به مسايل علمي از حالت استفهامي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ساخت فرضيه ها تا حدودي تابع روش تحقيق انتخاب شده توسط پژوهشگر مي باشد.اين در جدول نشان داده شده است.</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03" name="Rectangle 19"/>
          <p:cNvSpPr>
            <a:spLocks noGrp="1" noChangeArrowheads="1"/>
          </p:cNvSpPr>
          <p:nvPr>
            <p:ph type="title"/>
          </p:nvPr>
        </p:nvSpPr>
        <p:spPr>
          <a:xfrm>
            <a:off x="457200" y="277813"/>
            <a:ext cx="8229600" cy="776287"/>
          </a:xfrm>
        </p:spPr>
        <p:txBody>
          <a:bodyPr/>
          <a:lstStyle/>
          <a:p>
            <a:pPr eaLnBrk="1" hangingPunct="1">
              <a:defRPr/>
            </a:pPr>
            <a:endParaRPr lang="en-US" smtClean="0">
              <a:cs typeface="B Lotus" pitchFamily="2" charset="-78"/>
            </a:endParaRPr>
          </a:p>
        </p:txBody>
      </p:sp>
      <p:graphicFrame>
        <p:nvGraphicFramePr>
          <p:cNvPr id="144418" name="Group 34"/>
          <p:cNvGraphicFramePr>
            <a:graphicFrameLocks noGrp="1"/>
          </p:cNvGraphicFramePr>
          <p:nvPr>
            <p:ph type="tbl" idx="1"/>
          </p:nvPr>
        </p:nvGraphicFramePr>
        <p:xfrm>
          <a:off x="250825" y="1268413"/>
          <a:ext cx="8435975" cy="5384800"/>
        </p:xfrm>
        <a:graphic>
          <a:graphicData uri="http://schemas.openxmlformats.org/drawingml/2006/table">
            <a:tbl>
              <a:tblPr/>
              <a:tblGrid>
                <a:gridCol w="4217988"/>
                <a:gridCol w="4217987"/>
              </a:tblGrid>
              <a:tr h="110172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فرضي - قياسي</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روش فرضي -استقرايي</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83075">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ساختن مدل بر مبناي “اصل موضوع “ يامفهوم كلي كه به عنوان پيش فرضي براي تفسير پديده موضوع تحقيق انتخاب شده است ،آغاز مي شود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اين مدل با استدلال منطقي فرضيه ها،مفاهيم وشاخصهايي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مي سازد كه داده هاي مشاهده بايد آنها را تائيد كند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ساختن مدل با مشاهده شروع </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مي شود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شاخص ماهيتي تجربي دارد</a:t>
                      </a:r>
                    </a:p>
                    <a:p>
                      <a:pPr marL="0" marR="0" lvl="0" indent="0" algn="r" defTabSz="914400" rtl="1" eaLnBrk="1" fontAlgn="base" latinLnBrk="0" hangingPunct="1">
                        <a:lnSpc>
                          <a:spcPct val="100000"/>
                        </a:lnSpc>
                        <a:spcBef>
                          <a:spcPct val="20000"/>
                        </a:spcBef>
                        <a:spcAft>
                          <a:spcPct val="0"/>
                        </a:spcAft>
                        <a:buClr>
                          <a:schemeClr val="hlink"/>
                        </a:buClr>
                        <a:buSzPct val="80000"/>
                        <a:buFont typeface="Wingdings" pitchFamily="2" charset="2"/>
                        <a:buChar char="Ø"/>
                        <a:tabLst/>
                      </a:pPr>
                      <a:r>
                        <a:rPr kumimoji="0" lang="fa-IR"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rPr>
                        <a:t> برمبناي شاخص مي توان مفاهيم وفرضيه هاي تازه اي تدوين كرد وبرمبناي آنهامدل ساخت وآن را با داده هاي واقعي آزمود</a:t>
                      </a:r>
                      <a:endParaRPr kumimoji="0" lang="en-US" sz="2800" b="0" i="0" u="none" strike="noStrike" cap="none" normalizeH="0" baseline="0" smtClean="0">
                        <a:ln>
                          <a:noFill/>
                        </a:ln>
                        <a:solidFill>
                          <a:schemeClr val="tx1"/>
                        </a:solidFill>
                        <a:effectLst>
                          <a:outerShdw blurRad="38100" dist="38100" dir="2700000" algn="tl">
                            <a:srgbClr val="00000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title"/>
          </p:nvPr>
        </p:nvSpPr>
        <p:spPr>
          <a:xfrm>
            <a:off x="457200" y="274638"/>
            <a:ext cx="8229600" cy="490537"/>
          </a:xfrm>
        </p:spPr>
        <p:txBody>
          <a:bodyPr/>
          <a:lstStyle/>
          <a:p>
            <a:pPr eaLnBrk="1" hangingPunct="1"/>
            <a:r>
              <a:rPr lang="fa-IR" sz="4000" smtClean="0">
                <a:cs typeface="B Lotus" pitchFamily="2" charset="-78"/>
              </a:rPr>
              <a:t>ارتباط روش ها با مدل ،فرضيه ها....</a:t>
            </a:r>
            <a:endParaRPr lang="en-US" sz="4000" smtClean="0">
              <a:cs typeface="B Lotus" pitchFamily="2" charset="-78"/>
            </a:endParaRPr>
          </a:p>
        </p:txBody>
      </p:sp>
      <p:pic>
        <p:nvPicPr>
          <p:cNvPr id="83971" name="Picture 4" descr="1"/>
          <p:cNvPicPr>
            <a:picLocks noGrp="1" noChangeAspect="1" noChangeArrowheads="1"/>
          </p:cNvPicPr>
          <p:nvPr>
            <p:ph idx="1"/>
          </p:nvPr>
        </p:nvPicPr>
        <p:blipFill>
          <a:blip r:embed="rId2">
            <a:clrChange>
              <a:clrFrom>
                <a:srgbClr val="FEFEFE"/>
              </a:clrFrom>
              <a:clrTo>
                <a:srgbClr val="FEFEFE">
                  <a:alpha val="0"/>
                </a:srgbClr>
              </a:clrTo>
            </a:clrChange>
            <a:grayscl/>
          </a:blip>
          <a:srcRect/>
          <a:stretch>
            <a:fillRect/>
          </a:stretch>
        </p:blipFill>
        <p:spPr>
          <a:xfrm>
            <a:off x="1966913" y="1125538"/>
            <a:ext cx="5667375" cy="7056437"/>
          </a:xfr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pPr eaLnBrk="1" hangingPunct="1">
              <a:defRPr/>
            </a:pPr>
            <a:r>
              <a:rPr lang="ar-SA" b="1" smtClean="0">
                <a:cs typeface="B Lotus" pitchFamily="2" charset="-78"/>
              </a:rPr>
              <a:t>تفاوت هاي فرضيه هاي آماري و پژوهشي </a:t>
            </a:r>
            <a:endParaRPr lang="en-US" b="1" smtClean="0">
              <a:cs typeface="B Lotus" pitchFamily="2" charset="-78"/>
            </a:endParaRPr>
          </a:p>
        </p:txBody>
      </p:sp>
      <p:sp>
        <p:nvSpPr>
          <p:cNvPr id="131075" name="Rectangle 3"/>
          <p:cNvSpPr>
            <a:spLocks noGrp="1" noChangeArrowheads="1"/>
          </p:cNvSpPr>
          <p:nvPr>
            <p:ph idx="1"/>
          </p:nvPr>
        </p:nvSpPr>
        <p:spPr/>
        <p:txBody>
          <a:bodyPr/>
          <a:lstStyle/>
          <a:p>
            <a:pPr marL="609600" indent="-609600" algn="r" rtl="1" eaLnBrk="1" hangingPunct="1">
              <a:lnSpc>
                <a:spcPct val="90000"/>
              </a:lnSpc>
              <a:buFont typeface="Wingdings" pitchFamily="2" charset="2"/>
              <a:buNone/>
              <a:defRPr/>
            </a:pPr>
            <a:r>
              <a:rPr lang="ar-SA" sz="2800" smtClean="0">
                <a:cs typeface="B Lotus" pitchFamily="2" charset="-78"/>
              </a:rPr>
              <a:t>يک فرضيه آماري معمولاً گزاره اي است درباره يک يا چند توزيع جامعه (بويژه درباره يک يا چند پارامتر) که بوسيله آن مي توان کيفيت يا کميت يک صفت را</a:t>
            </a:r>
            <a:r>
              <a:rPr lang="fa-IR" sz="2800" smtClean="0">
                <a:cs typeface="B Lotus" pitchFamily="2" charset="-78"/>
              </a:rPr>
              <a:t>  </a:t>
            </a:r>
            <a:r>
              <a:rPr lang="ar-SA" sz="2800" smtClean="0">
                <a:cs typeface="B Lotus" pitchFamily="2" charset="-78"/>
              </a:rPr>
              <a:t>در جامعه پيش بيني کرد. اين گونه فرضيه ها با آن که معرف يک نوع پيشامد است همواره دو وجه مکمل دارد:</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1- </a:t>
            </a:r>
            <a:r>
              <a:rPr lang="ar-SA" sz="2800" smtClean="0">
                <a:cs typeface="B Lotus" pitchFamily="2" charset="-78"/>
              </a:rPr>
              <a:t>بيان کيفيت صفت مورد آزمايش در شرايط تصادفي (فرضيه نبودن تفاوت يا نبودن ارتباط</a:t>
            </a:r>
            <a:r>
              <a:rPr lang="fa-IR" sz="2800" smtClean="0">
                <a:cs typeface="B Lotus" pitchFamily="2" charset="-78"/>
              </a:rPr>
              <a:t> )</a:t>
            </a:r>
          </a:p>
          <a:p>
            <a:pPr marL="609600" indent="-609600" algn="r" rtl="1" eaLnBrk="1" hangingPunct="1">
              <a:lnSpc>
                <a:spcPct val="90000"/>
              </a:lnSpc>
              <a:buFont typeface="Wingdings" pitchFamily="2" charset="2"/>
              <a:buNone/>
              <a:defRPr/>
            </a:pPr>
            <a:r>
              <a:rPr lang="fa-IR" sz="2800" smtClean="0">
                <a:cs typeface="B Lotus" pitchFamily="2" charset="-78"/>
              </a:rPr>
              <a:t>2- </a:t>
            </a:r>
            <a:r>
              <a:rPr lang="ar-SA" sz="2800" smtClean="0">
                <a:cs typeface="B Lotus" pitchFamily="2" charset="-78"/>
              </a:rPr>
              <a:t>بيان نتايج آزمايش در شرايط غير تصادفي (فرضيه تفاوت واقعي متأثر از عوامل مورد پژوهش)</a:t>
            </a:r>
            <a:endParaRPr lang="fa-IR" sz="2800" smtClean="0">
              <a:cs typeface="B Lotus" pitchFamily="2" charset="-78"/>
            </a:endParaRPr>
          </a:p>
          <a:p>
            <a:pPr marL="609600" indent="-609600" algn="r" rtl="1" eaLnBrk="1" hangingPunct="1">
              <a:lnSpc>
                <a:spcPct val="90000"/>
              </a:lnSpc>
              <a:buFont typeface="Wingdings" pitchFamily="2" charset="2"/>
              <a:buNone/>
              <a:defRPr/>
            </a:pPr>
            <a:r>
              <a:rPr lang="fa-IR" sz="2800" smtClean="0">
                <a:cs typeface="B Lotus" pitchFamily="2" charset="-78"/>
              </a:rPr>
              <a:t>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fa-IR" smtClean="0">
                <a:cs typeface="B Lotus" pitchFamily="2" charset="-78"/>
              </a:rPr>
              <a:t>چگونگي ارزيابي مساله تحقيق</a:t>
            </a:r>
            <a:endParaRPr lang="en-US" smtClean="0">
              <a:cs typeface="B Lotus" pitchFamily="2" charset="-78"/>
            </a:endParaRPr>
          </a:p>
        </p:txBody>
      </p:sp>
      <p:sp>
        <p:nvSpPr>
          <p:cNvPr id="10243" name="Rectangle 3"/>
          <p:cNvSpPr>
            <a:spLocks noGrp="1" noChangeArrowheads="1"/>
          </p:cNvSpPr>
          <p:nvPr>
            <p:ph idx="1"/>
          </p:nvPr>
        </p:nvSpPr>
        <p:spPr/>
        <p:txBody>
          <a:bodyPr/>
          <a:lstStyle/>
          <a:p>
            <a:pPr algn="r" rtl="1" eaLnBrk="1" hangingPunct="1">
              <a:lnSpc>
                <a:spcPct val="80000"/>
              </a:lnSpc>
              <a:buFont typeface="Wingdings" pitchFamily="2" charset="2"/>
              <a:buNone/>
              <a:defRPr/>
            </a:pPr>
            <a:r>
              <a:rPr lang="fa-IR" sz="2800" smtClean="0">
                <a:cs typeface="B Lotus" pitchFamily="2" charset="-78"/>
              </a:rPr>
              <a:t>1-آيا زمينه مساله،گستردگي وويژگيهاي آن با توجه به پيشينه تحقيق بيان شده است ؟</a:t>
            </a:r>
          </a:p>
          <a:p>
            <a:pPr algn="r" rtl="1" eaLnBrk="1" hangingPunct="1">
              <a:lnSpc>
                <a:spcPct val="80000"/>
              </a:lnSpc>
              <a:buFont typeface="Wingdings" pitchFamily="2" charset="2"/>
              <a:buNone/>
              <a:defRPr/>
            </a:pPr>
            <a:r>
              <a:rPr lang="fa-IR" sz="2800" smtClean="0">
                <a:cs typeface="B Lotus" pitchFamily="2" charset="-78"/>
              </a:rPr>
              <a:t>2-آيا مساله،دامنه مطالعه را محدود ميكند؟</a:t>
            </a:r>
          </a:p>
          <a:p>
            <a:pPr algn="r" rtl="1" eaLnBrk="1" hangingPunct="1">
              <a:lnSpc>
                <a:spcPct val="80000"/>
              </a:lnSpc>
              <a:buFont typeface="Wingdings" pitchFamily="2" charset="2"/>
              <a:buNone/>
              <a:defRPr/>
            </a:pPr>
            <a:r>
              <a:rPr lang="fa-IR" sz="2800" smtClean="0">
                <a:cs typeface="B Lotus" pitchFamily="2" charset="-78"/>
              </a:rPr>
              <a:t>3-آيا مساله،قلمرو علمي تحقيق را مشخص ميكند؟</a:t>
            </a:r>
          </a:p>
          <a:p>
            <a:pPr algn="r" rtl="1" eaLnBrk="1" hangingPunct="1">
              <a:lnSpc>
                <a:spcPct val="80000"/>
              </a:lnSpc>
              <a:buFont typeface="Wingdings" pitchFamily="2" charset="2"/>
              <a:buNone/>
              <a:defRPr/>
            </a:pPr>
            <a:r>
              <a:rPr lang="fa-IR" sz="2800" smtClean="0">
                <a:cs typeface="B Lotus" pitchFamily="2" charset="-78"/>
              </a:rPr>
              <a:t>4-آيااهميت مساله بر حسب يك يا چند ملاك زير بررسي شده است؟</a:t>
            </a:r>
          </a:p>
          <a:p>
            <a:pPr algn="r" rtl="1" eaLnBrk="1" hangingPunct="1">
              <a:lnSpc>
                <a:spcPct val="80000"/>
              </a:lnSpc>
              <a:buFont typeface="Wingdings" pitchFamily="2" charset="2"/>
              <a:buNone/>
              <a:defRPr/>
            </a:pPr>
            <a:r>
              <a:rPr lang="fa-IR" sz="2800" smtClean="0">
                <a:cs typeface="B Lotus" pitchFamily="2" charset="-78"/>
              </a:rPr>
              <a:t>    الف - دستيابي به يك شيوه نو در اجراي امور</a:t>
            </a:r>
          </a:p>
          <a:p>
            <a:pPr algn="r" rtl="1" eaLnBrk="1" hangingPunct="1">
              <a:lnSpc>
                <a:spcPct val="80000"/>
              </a:lnSpc>
              <a:buFont typeface="Wingdings" pitchFamily="2" charset="2"/>
              <a:buNone/>
              <a:defRPr/>
            </a:pPr>
            <a:r>
              <a:rPr lang="fa-IR" sz="2800" smtClean="0">
                <a:cs typeface="B Lotus" pitchFamily="2" charset="-78"/>
              </a:rPr>
              <a:t>    ب - تدوي يك نظريه </a:t>
            </a:r>
          </a:p>
          <a:p>
            <a:pPr algn="r" rtl="1" eaLnBrk="1" hangingPunct="1">
              <a:lnSpc>
                <a:spcPct val="80000"/>
              </a:lnSpc>
              <a:buFont typeface="Wingdings" pitchFamily="2" charset="2"/>
              <a:buNone/>
              <a:defRPr/>
            </a:pPr>
            <a:r>
              <a:rPr lang="fa-IR" sz="2800" smtClean="0">
                <a:cs typeface="B Lotus" pitchFamily="2" charset="-78"/>
              </a:rPr>
              <a:t>    ج - عموميت بخشيدن وگسترش دانش ونظريه هاي علمي</a:t>
            </a:r>
          </a:p>
          <a:p>
            <a:pPr algn="r" rtl="1" eaLnBrk="1" hangingPunct="1">
              <a:lnSpc>
                <a:spcPct val="80000"/>
              </a:lnSpc>
              <a:buFont typeface="Wingdings" pitchFamily="2" charset="2"/>
              <a:buNone/>
              <a:defRPr/>
            </a:pPr>
            <a:r>
              <a:rPr lang="fa-IR" sz="2800" smtClean="0">
                <a:cs typeface="B Lotus" pitchFamily="2" charset="-78"/>
              </a:rPr>
              <a:t>    د - پاسخ گويي به مسائل جامعه</a:t>
            </a:r>
          </a:p>
          <a:p>
            <a:pPr algn="r" rtl="1" eaLnBrk="1" hangingPunct="1">
              <a:lnSpc>
                <a:spcPct val="80000"/>
              </a:lnSpc>
              <a:buFont typeface="Wingdings" pitchFamily="2" charset="2"/>
              <a:buNone/>
              <a:defRPr/>
            </a:pPr>
            <a:r>
              <a:rPr lang="fa-IR" sz="2800" smtClean="0">
                <a:cs typeface="B Lotus" pitchFamily="2" charset="-78"/>
              </a:rPr>
              <a:t>    ه - پيشبرد روش شناسي در تحقيق</a:t>
            </a:r>
          </a:p>
          <a:p>
            <a:pPr algn="r" rtl="1" eaLnBrk="1" hangingPunct="1">
              <a:lnSpc>
                <a:spcPct val="80000"/>
              </a:lnSpc>
              <a:buFont typeface="Wingdings" pitchFamily="2" charset="2"/>
              <a:buNone/>
              <a:defRPr/>
            </a:pP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277813"/>
            <a:ext cx="8229600" cy="415925"/>
          </a:xfrm>
        </p:spPr>
        <p:txBody>
          <a:bodyPr/>
          <a:lstStyle/>
          <a:p>
            <a:pPr eaLnBrk="1" hangingPunct="1">
              <a:defRPr/>
            </a:pPr>
            <a:endParaRPr lang="en-US" sz="4000" smtClean="0">
              <a:cs typeface="B Lotus" pitchFamily="2" charset="-78"/>
            </a:endParaRPr>
          </a:p>
        </p:txBody>
      </p:sp>
      <p:sp>
        <p:nvSpPr>
          <p:cNvPr id="132099" name="Rectangle 3"/>
          <p:cNvSpPr>
            <a:spLocks noGrp="1" noChangeArrowheads="1"/>
          </p:cNvSpPr>
          <p:nvPr>
            <p:ph idx="1"/>
          </p:nvPr>
        </p:nvSpPr>
        <p:spPr>
          <a:xfrm>
            <a:off x="457200" y="908050"/>
            <a:ext cx="8229600" cy="5218113"/>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اما فرضيه علمي حدسي است زيرکانه درباره نتيجه پژوهش، معمولاً گزاره اي است درباره پديده ها، روابط ميان آنها. و پايه هاي بنيادي آنها و در شرايط مطلوب و ايده آل همان پيش نويس قانون است به هر نوع گزاره بدين سبب فرضيه گفته مي شود که به موقعيتي که امکان درست بودن آن هست اطلاق مي گردد </a:t>
            </a:r>
            <a:r>
              <a:rPr lang="fa-IR" smtClean="0">
                <a:cs typeface="B Lotus" pitchFamily="2" charset="-78"/>
              </a:rPr>
              <a:t>“</a:t>
            </a:r>
            <a:r>
              <a:rPr lang="ar-SA" smtClean="0">
                <a:cs typeface="B Lotus" pitchFamily="2" charset="-78"/>
              </a:rPr>
              <a:t>فرضيه آماري</a:t>
            </a:r>
            <a:r>
              <a:rPr lang="fa-IR" smtClean="0">
                <a:cs typeface="B Lotus" pitchFamily="2" charset="-78"/>
              </a:rPr>
              <a:t>”</a:t>
            </a:r>
            <a:r>
              <a:rPr lang="ar-SA" smtClean="0">
                <a:cs typeface="B Lotus" pitchFamily="2" charset="-78"/>
              </a:rPr>
              <a:t> معمولاً از طريق فرضيه هاي علمي بوجود مي آيد، رشد مي کند يا ازمفاهيم ضمني آن مايه مي گيرد، اما هرگز با آنها يکي نيست</a:t>
            </a:r>
            <a:r>
              <a:rPr lang="fa-IR" smtClean="0">
                <a:cs typeface="B Lotus" pitchFamily="2" charset="-78"/>
              </a:rPr>
              <a:t>.</a:t>
            </a:r>
            <a:r>
              <a:rPr lang="ar-SA" smtClean="0">
                <a:cs typeface="B Lotus" pitchFamily="2" charset="-78"/>
              </a:rPr>
              <a:t> </a:t>
            </a:r>
            <a:endParaRPr lang="en-US" smtClean="0">
              <a:cs typeface="B Lotus" pitchFamily="2" charset="-78"/>
            </a:endParaRPr>
          </a:p>
          <a:p>
            <a:pPr eaLnBrk="1" hangingPunct="1">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277813"/>
            <a:ext cx="8229600" cy="919162"/>
          </a:xfrm>
        </p:spPr>
        <p:txBody>
          <a:bodyPr/>
          <a:lstStyle/>
          <a:p>
            <a:pPr eaLnBrk="1" hangingPunct="1">
              <a:defRPr/>
            </a:pPr>
            <a:r>
              <a:rPr lang="ar-SA" b="1" smtClean="0">
                <a:cs typeface="B Lotus" pitchFamily="2" charset="-78"/>
              </a:rPr>
              <a:t>انواع فرضيه هاي آماري</a:t>
            </a:r>
            <a:r>
              <a:rPr lang="fa-IR" b="1" smtClean="0">
                <a:cs typeface="B Lotus" pitchFamily="2" charset="-78"/>
              </a:rPr>
              <a:t>  :</a:t>
            </a:r>
            <a:endParaRPr lang="en-US" b="1" smtClean="0">
              <a:cs typeface="B Lotus" pitchFamily="2" charset="-78"/>
            </a:endParaRPr>
          </a:p>
        </p:txBody>
      </p:sp>
      <p:sp>
        <p:nvSpPr>
          <p:cNvPr id="74755" name="Rectangle 3"/>
          <p:cNvSpPr>
            <a:spLocks noGrp="1" noChangeArrowheads="1"/>
          </p:cNvSpPr>
          <p:nvPr>
            <p:ph idx="1"/>
          </p:nvPr>
        </p:nvSpPr>
        <p:spPr>
          <a:xfrm>
            <a:off x="457200" y="1268413"/>
            <a:ext cx="8229600" cy="4857750"/>
          </a:xfrm>
        </p:spPr>
        <p:txBody>
          <a:bodyPr/>
          <a:lstStyle/>
          <a:p>
            <a:pPr algn="r" rtl="1" eaLnBrk="1" hangingPunct="1">
              <a:lnSpc>
                <a:spcPct val="90000"/>
              </a:lnSpc>
              <a:buFont typeface="Wingdings" pitchFamily="2" charset="2"/>
              <a:buNone/>
              <a:defRPr/>
            </a:pPr>
            <a:r>
              <a:rPr lang="fa-IR" smtClean="0">
                <a:cs typeface="B Lotus" pitchFamily="2" charset="-78"/>
              </a:rPr>
              <a:t>  فرضيه هاي آماري را به صورت زير طبقه بندي مي كنند:   </a:t>
            </a:r>
          </a:p>
          <a:p>
            <a:pPr algn="r" rtl="1" eaLnBrk="1" hangingPunct="1">
              <a:lnSpc>
                <a:spcPct val="90000"/>
              </a:lnSpc>
              <a:buFont typeface="Wingdings" pitchFamily="2" charset="2"/>
              <a:buNone/>
              <a:defRPr/>
            </a:pPr>
            <a:r>
              <a:rPr lang="fa-IR" smtClean="0">
                <a:cs typeface="B Lotus" pitchFamily="2" charset="-78"/>
              </a:rPr>
              <a:t>1-</a:t>
            </a:r>
            <a:r>
              <a:rPr lang="ar-SA" smtClean="0">
                <a:cs typeface="B Lotus" pitchFamily="2" charset="-78"/>
              </a:rPr>
              <a:t>فرضيه هايي راجع به نوع قانون توزيع</a:t>
            </a: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a:t>
            </a:r>
            <a:r>
              <a:rPr lang="ar-SA" smtClean="0">
                <a:cs typeface="B Lotus" pitchFamily="2" charset="-78"/>
              </a:rPr>
              <a:t>فرضيه هايي راجع به پارامترهاي قانون توزيع</a:t>
            </a:r>
            <a:r>
              <a:rPr lang="fa-IR" smtClean="0">
                <a:cs typeface="B Lotus" pitchFamily="2" charset="-78"/>
              </a:rPr>
              <a:t> </a:t>
            </a:r>
          </a:p>
          <a:p>
            <a:pPr algn="r" rtl="1" eaLnBrk="1" hangingPunct="1">
              <a:lnSpc>
                <a:spcPct val="90000"/>
              </a:lnSpc>
              <a:buFont typeface="Wingdings" pitchFamily="2" charset="2"/>
              <a:buNone/>
              <a:defRPr/>
            </a:pPr>
            <a:r>
              <a:rPr lang="fa-IR" smtClean="0">
                <a:cs typeface="B Lotus" pitchFamily="2" charset="-78"/>
              </a:rPr>
              <a:t>  </a:t>
            </a:r>
            <a:r>
              <a:rPr lang="ar-SA" smtClean="0">
                <a:cs typeface="B Lotus" pitchFamily="2" charset="-78"/>
              </a:rPr>
              <a:t>مثلاً فرضيه</a:t>
            </a:r>
            <a:r>
              <a:rPr lang="fa-IR" smtClean="0">
                <a:cs typeface="B Lotus" pitchFamily="2" charset="-78"/>
              </a:rPr>
              <a:t>”</a:t>
            </a:r>
            <a:r>
              <a:rPr lang="ar-SA" smtClean="0">
                <a:cs typeface="B Lotus" pitchFamily="2" charset="-78"/>
              </a:rPr>
              <a:t>بهره وري کارگراني که در شرايط فني يکسان يک نوع کار انجام مي دهند بر طبق قانون نرمال توزيع مي شود</a:t>
            </a:r>
            <a:r>
              <a:rPr lang="fa-IR" smtClean="0">
                <a:cs typeface="B Lotus" pitchFamily="2" charset="-78"/>
              </a:rPr>
              <a:t>”</a:t>
            </a:r>
            <a:r>
              <a:rPr lang="ar-SA" smtClean="0">
                <a:cs typeface="B Lotus" pitchFamily="2" charset="-78"/>
              </a:rPr>
              <a:t> فرضيه اي راجع به نوع قانون توزيع است.ليکن فرضيه</a:t>
            </a:r>
            <a:r>
              <a:rPr lang="fa-IR" smtClean="0">
                <a:cs typeface="B Lotus" pitchFamily="2" charset="-78"/>
              </a:rPr>
              <a:t>”</a:t>
            </a:r>
            <a:r>
              <a:rPr lang="ar-SA" smtClean="0">
                <a:cs typeface="B Lotus" pitchFamily="2" charset="-78"/>
              </a:rPr>
              <a:t>نسبت معيوبها بين </a:t>
            </a:r>
            <a:r>
              <a:rPr lang="fa-IR" smtClean="0">
                <a:cs typeface="B Lotus" pitchFamily="2" charset="-78"/>
              </a:rPr>
              <a:t>ك</a:t>
            </a:r>
            <a:r>
              <a:rPr lang="ar-SA" smtClean="0">
                <a:cs typeface="B Lotus" pitchFamily="2" charset="-78"/>
              </a:rPr>
              <a:t>الاهايي که درخطوط توليدي موازي توسط يک نوع دستگاه ماشيني ساخته مي شود، يکسان مي باشد</a:t>
            </a:r>
            <a:r>
              <a:rPr lang="fa-IR" smtClean="0">
                <a:cs typeface="B Lotus" pitchFamily="2" charset="-78"/>
              </a:rPr>
              <a:t>”</a:t>
            </a:r>
            <a:r>
              <a:rPr lang="ar-SA" smtClean="0">
                <a:cs typeface="B Lotus" pitchFamily="2" charset="-78"/>
              </a:rPr>
              <a:t> فرضيه اي است راجع به پارامترهاي قانون توزيع است.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ar-SA" sz="4000" b="1" smtClean="0">
                <a:cs typeface="B Lotus" pitchFamily="2" charset="-78"/>
              </a:rPr>
              <a:t>چگونگي تبديل فرضيه هاي پژوهشي به </a:t>
            </a:r>
            <a:r>
              <a:rPr lang="fa-IR" sz="4000" b="1" smtClean="0">
                <a:cs typeface="B Lotus" pitchFamily="2" charset="-78"/>
              </a:rPr>
              <a:t/>
            </a:r>
            <a:br>
              <a:rPr lang="fa-IR" sz="4000" b="1" smtClean="0">
                <a:cs typeface="B Lotus" pitchFamily="2" charset="-78"/>
              </a:rPr>
            </a:br>
            <a:r>
              <a:rPr lang="ar-SA" sz="4000" b="1" smtClean="0">
                <a:cs typeface="B Lotus" pitchFamily="2" charset="-78"/>
              </a:rPr>
              <a:t>فرضيه هاي آماري :</a:t>
            </a:r>
            <a:r>
              <a:rPr lang="ar-SA" sz="4000" smtClean="0">
                <a:cs typeface="B Lotus" pitchFamily="2" charset="-78"/>
              </a:rPr>
              <a:t> </a:t>
            </a:r>
            <a:endParaRPr lang="en-US" sz="4000" smtClean="0">
              <a:cs typeface="B Lotus" pitchFamily="2" charset="-78"/>
            </a:endParaRPr>
          </a:p>
        </p:txBody>
      </p:sp>
      <p:sp>
        <p:nvSpPr>
          <p:cNvPr id="75779" name="Rectangle 3"/>
          <p:cNvSpPr>
            <a:spLocks noGrp="1" noChangeArrowheads="1"/>
          </p:cNvSpPr>
          <p:nvPr>
            <p:ph idx="1"/>
          </p:nvPr>
        </p:nvSpPr>
        <p:spPr>
          <a:xfrm>
            <a:off x="457200" y="1600200"/>
            <a:ext cx="8229600" cy="4997450"/>
          </a:xfrm>
        </p:spPr>
        <p:txBody>
          <a:bodyPr/>
          <a:lstStyle/>
          <a:p>
            <a:pPr algn="r" rtl="1" eaLnBrk="1" hangingPunct="1">
              <a:buFont typeface="Wingdings" pitchFamily="2" charset="2"/>
              <a:buNone/>
              <a:defRPr/>
            </a:pPr>
            <a:r>
              <a:rPr lang="fa-IR" smtClean="0">
                <a:cs typeface="B Lotus" pitchFamily="2" charset="-78"/>
              </a:rPr>
              <a:t>     </a:t>
            </a:r>
            <a:r>
              <a:rPr lang="ar-SA" smtClean="0">
                <a:cs typeface="B Lotus" pitchFamily="2" charset="-78"/>
              </a:rPr>
              <a:t>هدف از تبديل فرضيه پژوهشي به فرضيه هاي آماري، توانمند کردن محقق در آزمون کردن فرضيه است. به طور کلي هدف آزمون فرضهاي آماري، تعيين اين موضوع است که با توجه به اطلاعات بدست آمده از نمونه، حدسي که درباره خصوصيتي </a:t>
            </a:r>
            <a:r>
              <a:rPr lang="fa-IR" smtClean="0">
                <a:cs typeface="B Lotus" pitchFamily="2" charset="-78"/>
              </a:rPr>
              <a:t>ا </a:t>
            </a:r>
            <a:r>
              <a:rPr lang="ar-SA" smtClean="0">
                <a:cs typeface="B Lotus" pitchFamily="2" charset="-78"/>
              </a:rPr>
              <a:t>ز جامعه زده ايم، قوياً قابل تأييد است يا خير؟ اين حدس بنا به هدف تحقيق، نوعاً شامل اطلاعاتي درباره مقدار يک پارامتر جامعه است که در قالب فرضيه بيان شده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86019" name="Rectangle 3"/>
          <p:cNvSpPr>
            <a:spLocks noGrp="1" noChangeArrowheads="1"/>
          </p:cNvSpPr>
          <p:nvPr>
            <p:ph idx="1"/>
          </p:nvPr>
        </p:nvSpPr>
        <p:spPr>
          <a:xfrm>
            <a:off x="457200" y="1412875"/>
            <a:ext cx="8229600" cy="5445125"/>
          </a:xfrm>
        </p:spPr>
        <p:txBody>
          <a:bodyPr/>
          <a:lstStyle/>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فرضيه هاي آماري، جمله ها يا عبارتهايي هستند که با استفاده از نمادهاي آماري و به صورت پارامترنوشته مي شوند و نقش آنها هدايت پژوهشگر در انتخاب آزمون آماري است </a:t>
            </a:r>
            <a:r>
              <a:rPr lang="fa-IR" sz="2800" smtClean="0">
                <a:cs typeface="B Lotus" pitchFamily="2" charset="-78"/>
              </a:rPr>
              <a:t>.</a:t>
            </a:r>
          </a:p>
          <a:p>
            <a:pPr algn="r" rtl="1" eaLnBrk="1" hangingPunct="1">
              <a:buFont typeface="Wingdings" pitchFamily="2" charset="2"/>
              <a:buNone/>
              <a:defRPr/>
            </a:pPr>
            <a:r>
              <a:rPr lang="fa-IR" sz="2800" smtClean="0">
                <a:cs typeface="B Lotus" pitchFamily="2" charset="-78"/>
              </a:rPr>
              <a:t>   “</a:t>
            </a:r>
            <a:r>
              <a:rPr lang="ar-SA" sz="2800" smtClean="0">
                <a:cs typeface="B Lotus" pitchFamily="2" charset="-78"/>
              </a:rPr>
              <a:t>آزمون آماري فرايندي است که طي آن مجموعه اي از مقاد</a:t>
            </a:r>
            <a:r>
              <a:rPr lang="fa-IR" sz="2800" smtClean="0">
                <a:cs typeface="B Lotus" pitchFamily="2" charset="-78"/>
              </a:rPr>
              <a:t> </a:t>
            </a:r>
            <a:r>
              <a:rPr lang="ar-SA" sz="2800" smtClean="0">
                <a:cs typeface="B Lotus" pitchFamily="2" charset="-78"/>
              </a:rPr>
              <a:t>ير تصاد</a:t>
            </a:r>
            <a:r>
              <a:rPr lang="fa-IR" sz="2800" smtClean="0">
                <a:cs typeface="B Lotus" pitchFamily="2" charset="-78"/>
              </a:rPr>
              <a:t> </a:t>
            </a:r>
            <a:r>
              <a:rPr lang="ar-SA" sz="2800" smtClean="0">
                <a:cs typeface="B Lotus" pitchFamily="2" charset="-78"/>
              </a:rPr>
              <a:t>في</a:t>
            </a:r>
            <a:r>
              <a:rPr lang="fa-IR" sz="2800" smtClean="0">
                <a:cs typeface="B Lotus" pitchFamily="2" charset="-78"/>
              </a:rPr>
              <a:t> </a:t>
            </a:r>
            <a:r>
              <a:rPr lang="ar-SA" sz="2800" smtClean="0">
                <a:cs typeface="B Lotus" pitchFamily="2" charset="-78"/>
              </a:rPr>
              <a:t>که به ازاي آنهابايد رد شود تعيين مي گردد</a:t>
            </a:r>
            <a:r>
              <a:rPr lang="fa-IR" sz="2800" smtClean="0">
                <a:cs typeface="B Lotus" pitchFamily="2" charset="-78"/>
              </a:rPr>
              <a:t>”</a:t>
            </a:r>
            <a:r>
              <a:rPr lang="ar-SA" sz="2800" smtClean="0">
                <a:cs typeface="B Lotus" pitchFamily="2" charset="-78"/>
              </a:rPr>
              <a:t>.</a:t>
            </a:r>
            <a:endParaRPr lang="fa-IR" sz="2800" smtClean="0">
              <a:cs typeface="B Lotus" pitchFamily="2" charset="-78"/>
            </a:endParaRPr>
          </a:p>
          <a:p>
            <a:pPr algn="r" rtl="1" eaLnBrk="1" hangingPunct="1">
              <a:buFont typeface="Wingdings" pitchFamily="2" charset="2"/>
              <a:buNone/>
              <a:defRPr/>
            </a:pPr>
            <a:r>
              <a:rPr lang="ar-SA" sz="2800" smtClean="0">
                <a:cs typeface="B Lotus" pitchFamily="2" charset="-78"/>
              </a:rPr>
              <a:t> </a:t>
            </a:r>
            <a:r>
              <a:rPr lang="fa-IR" sz="2800" smtClean="0">
                <a:cs typeface="B Lotus" pitchFamily="2" charset="-78"/>
              </a:rPr>
              <a:t>   </a:t>
            </a:r>
            <a:r>
              <a:rPr lang="ar-SA" sz="2800" smtClean="0">
                <a:cs typeface="B Lotus" pitchFamily="2" charset="-78"/>
              </a:rPr>
              <a:t>متغير تصادفي که مقاديرآن براي انجام اين عمل به کار مي روند </a:t>
            </a:r>
            <a:r>
              <a:rPr lang="fa-IR" sz="2800" smtClean="0">
                <a:cs typeface="B Lotus" pitchFamily="2" charset="-78"/>
              </a:rPr>
              <a:t>“</a:t>
            </a:r>
            <a:r>
              <a:rPr lang="ar-SA" sz="2800" smtClean="0">
                <a:cs typeface="B Lotus" pitchFamily="2" charset="-78"/>
              </a:rPr>
              <a:t>آماره </a:t>
            </a:r>
            <a:r>
              <a:rPr lang="fa-IR" sz="2800" smtClean="0">
                <a:cs typeface="B Lotus" pitchFamily="2" charset="-78"/>
              </a:rPr>
              <a:t>آ</a:t>
            </a:r>
            <a:r>
              <a:rPr lang="ar-SA" sz="2800" smtClean="0">
                <a:cs typeface="B Lotus" pitchFamily="2" charset="-78"/>
              </a:rPr>
              <a:t>زمون</a:t>
            </a:r>
            <a:r>
              <a:rPr lang="fa-IR" sz="2800" smtClean="0">
                <a:cs typeface="B Lotus" pitchFamily="2" charset="-78"/>
              </a:rPr>
              <a:t>” </a:t>
            </a:r>
            <a:r>
              <a:rPr lang="ar-SA" sz="2800" smtClean="0">
                <a:cs typeface="B Lotus" pitchFamily="2" charset="-78"/>
              </a:rPr>
              <a:t>ناميده مي شود و مجموعه مقاديري از اين متغير تصادفي را که به ازاي آنهابايد رد شوند ناحيه </a:t>
            </a:r>
            <a:r>
              <a:rPr lang="fa-IR" sz="2800" smtClean="0">
                <a:cs typeface="B Lotus" pitchFamily="2" charset="-78"/>
              </a:rPr>
              <a:t>“</a:t>
            </a:r>
            <a:r>
              <a:rPr lang="ar-SA" sz="2800" smtClean="0">
                <a:cs typeface="B Lotus" pitchFamily="2" charset="-78"/>
              </a:rPr>
              <a:t>رد آزمون</a:t>
            </a:r>
            <a:r>
              <a:rPr lang="fa-IR" sz="2800" smtClean="0">
                <a:cs typeface="B Lotus" pitchFamily="2" charset="-78"/>
              </a:rPr>
              <a:t>”</a:t>
            </a:r>
            <a:r>
              <a:rPr lang="ar-SA" sz="2800" smtClean="0">
                <a:cs typeface="B Lotus" pitchFamily="2" charset="-78"/>
              </a:rPr>
              <a:t>مي نامند. آزمون به وسيله آماره آزمون و ناحيه رد به طور کامل مشخص مي شود به عبارت ديگر، پژوهشگر روشهاي آماري لازم را با هدايت فرضيه هاي آماري که يک بيان مقداري درباره</a:t>
            </a:r>
            <a:r>
              <a:rPr lang="fa-IR" sz="2800" b="1" smtClean="0">
                <a:cs typeface="B Lotus" pitchFamily="2" charset="-78"/>
              </a:rPr>
              <a:t> </a:t>
            </a:r>
            <a:r>
              <a:rPr lang="ar-SA" sz="2800" smtClean="0">
                <a:cs typeface="B Lotus" pitchFamily="2" charset="-78"/>
              </a:rPr>
              <a:t>پارامترهاي جامعه است انتخاب مي کند.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fa-IR" sz="4000" smtClean="0">
                <a:cs typeface="B Lotus" pitchFamily="2" charset="-78"/>
              </a:rPr>
              <a:t>انواع </a:t>
            </a:r>
            <a:r>
              <a:rPr lang="ar-SA" sz="4000" smtClean="0">
                <a:cs typeface="B Lotus" pitchFamily="2" charset="-78"/>
              </a:rPr>
              <a:t>فرضيه آماري </a:t>
            </a:r>
            <a:r>
              <a:rPr lang="en-US" sz="4000" smtClean="0">
                <a:cs typeface="B Lotus" pitchFamily="2" charset="-78"/>
              </a:rPr>
              <a:t/>
            </a:r>
            <a:br>
              <a:rPr lang="en-US" sz="4000" smtClean="0">
                <a:cs typeface="B Lotus" pitchFamily="2" charset="-78"/>
              </a:rPr>
            </a:br>
            <a:endParaRPr lang="en-US" sz="4000" smtClean="0">
              <a:cs typeface="B Lotus" pitchFamily="2" charset="-78"/>
            </a:endParaRPr>
          </a:p>
        </p:txBody>
      </p:sp>
      <p:sp>
        <p:nvSpPr>
          <p:cNvPr id="87043" name="Rectangle 3"/>
          <p:cNvSpPr>
            <a:spLocks noGrp="1" noChangeArrowheads="1"/>
          </p:cNvSpPr>
          <p:nvPr>
            <p:ph type="body" sz="half" idx="1"/>
          </p:nvPr>
        </p:nvSpPr>
        <p:spPr>
          <a:xfrm>
            <a:off x="457200" y="1196975"/>
            <a:ext cx="8362950" cy="4929188"/>
          </a:xfrm>
        </p:spPr>
        <p:txBody>
          <a:bodyPr/>
          <a:lstStyle/>
          <a:p>
            <a:pPr algn="r" rtl="1" eaLnBrk="1" hangingPunct="1">
              <a:buFont typeface="Wingdings" pitchFamily="2" charset="2"/>
              <a:buNone/>
              <a:defRPr/>
            </a:pPr>
            <a:r>
              <a:rPr lang="fa-IR" sz="2800" smtClean="0">
                <a:cs typeface="B Lotus" pitchFamily="2" charset="-78"/>
              </a:rPr>
              <a:t> 1- </a:t>
            </a:r>
            <a:r>
              <a:rPr lang="ar-SA" sz="2800" smtClean="0">
                <a:cs typeface="B Lotus" pitchFamily="2" charset="-78"/>
              </a:rPr>
              <a:t>فرضيه</a:t>
            </a:r>
            <a:r>
              <a:rPr lang="fa-IR" sz="2800" smtClean="0">
                <a:cs typeface="B Lotus" pitchFamily="2" charset="-78"/>
              </a:rPr>
              <a:t> صفر (پوچ) </a:t>
            </a:r>
          </a:p>
          <a:p>
            <a:pPr algn="r" rtl="1" eaLnBrk="1" hangingPunct="1">
              <a:buFont typeface="Wingdings" pitchFamily="2" charset="2"/>
              <a:buNone/>
              <a:defRPr/>
            </a:pPr>
            <a:endParaRPr lang="fa-IR" sz="2800" smtClean="0">
              <a:cs typeface="B Lotus" pitchFamily="2" charset="-78"/>
            </a:endParaRPr>
          </a:p>
          <a:p>
            <a:pPr algn="r" rtl="1" eaLnBrk="1" hangingPunct="1">
              <a:buFont typeface="Wingdings" pitchFamily="2" charset="2"/>
              <a:buNone/>
              <a:defRPr/>
            </a:pPr>
            <a:r>
              <a:rPr lang="fa-IR" sz="2800" smtClean="0">
                <a:cs typeface="B Lotus" pitchFamily="2" charset="-78"/>
              </a:rPr>
              <a:t> 2- </a:t>
            </a:r>
            <a:r>
              <a:rPr lang="ar-SA" sz="2800" smtClean="0">
                <a:cs typeface="B Lotus" pitchFamily="2" charset="-78"/>
              </a:rPr>
              <a:t>فرضيه</a:t>
            </a:r>
            <a:r>
              <a:rPr lang="fa-IR" sz="2800" smtClean="0">
                <a:cs typeface="B Lotus" pitchFamily="2" charset="-78"/>
              </a:rPr>
              <a:t> خلاف (مخالف / جايگزين) </a:t>
            </a:r>
            <a:endParaRPr lang="en-US" sz="2800" smtClean="0">
              <a:cs typeface="B Lotus" pitchFamily="2" charset="-78"/>
            </a:endParaRPr>
          </a:p>
          <a:p>
            <a:pPr algn="r" rtl="1" eaLnBrk="1" hangingPunct="1">
              <a:buFont typeface="Wingdings" pitchFamily="2" charset="2"/>
              <a:buNone/>
              <a:defRPr/>
            </a:pPr>
            <a:endParaRPr lang="en-US" sz="2800" smtClean="0">
              <a:cs typeface="B Lotus" pitchFamily="2" charset="-78"/>
            </a:endParaRPr>
          </a:p>
        </p:txBody>
      </p:sp>
      <p:graphicFrame>
        <p:nvGraphicFramePr>
          <p:cNvPr id="90116" name="Object 6"/>
          <p:cNvGraphicFramePr>
            <a:graphicFrameLocks noGrp="1" noChangeAspect="1"/>
          </p:cNvGraphicFramePr>
          <p:nvPr>
            <p:ph sz="quarter" idx="2"/>
          </p:nvPr>
        </p:nvGraphicFramePr>
        <p:xfrm>
          <a:off x="5219700" y="1268413"/>
          <a:ext cx="533400" cy="485775"/>
        </p:xfrm>
        <a:graphic>
          <a:graphicData uri="http://schemas.openxmlformats.org/drawingml/2006/compatibility">
            <com:legacyDrawing xmlns:com="http://schemas.openxmlformats.org/drawingml/2006/compatibility" spid="_x0000_s90116"/>
          </a:graphicData>
        </a:graphic>
      </p:graphicFrame>
      <p:graphicFrame>
        <p:nvGraphicFramePr>
          <p:cNvPr id="90117" name="Object 10"/>
          <p:cNvGraphicFramePr>
            <a:graphicFrameLocks noGrp="1" noChangeAspect="1"/>
          </p:cNvGraphicFramePr>
          <p:nvPr>
            <p:ph sz="quarter" idx="3"/>
          </p:nvPr>
        </p:nvGraphicFramePr>
        <p:xfrm>
          <a:off x="3419475" y="2276475"/>
          <a:ext cx="647700" cy="501650"/>
        </p:xfrm>
        <a:graphic>
          <a:graphicData uri="http://schemas.openxmlformats.org/drawingml/2006/compatibility">
            <com:legacyDrawing xmlns:com="http://schemas.openxmlformats.org/drawingml/2006/compatibility" spid="_x0000_s90117"/>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88067"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فرضيه صفر</a:t>
            </a:r>
            <a:r>
              <a:rPr lang="fa-IR" sz="2800" smtClean="0">
                <a:cs typeface="B Lotus" pitchFamily="2" charset="-78"/>
              </a:rPr>
              <a:t>(پوچ) </a:t>
            </a:r>
            <a:r>
              <a:rPr lang="ar-SA" sz="2800" smtClean="0">
                <a:cs typeface="B Lotus" pitchFamily="2" charset="-78"/>
              </a:rPr>
              <a:t>يک بيان مقداري است که بصورت پارامتر صورت بندي مي شود و مبناي رياضي آن، برهان خلف است.</a:t>
            </a: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a:t>
            </a:r>
            <a:r>
              <a:rPr lang="ar-SA" sz="2800" smtClean="0">
                <a:cs typeface="B Lotus" pitchFamily="2" charset="-78"/>
              </a:rPr>
              <a:t>اين نوع فرضيه معمولاً به اين صورت بيان مي شود که پژوهشگر را به ارزشيابي فرضيه تحقيقي قادر سازد. چنين فرضيه هايي مبين عدم تفاوت بوده ويک رابطه دقيق را بين دو متغير بيان مي کنند. يعني مي گويد همبستگي جامعه آماري بين دو متغير برابر صفر است يا که تفاوت ميانگين دو گروه در جامعه آماري برابربا صفر(هر عدد معين ديگر) است</a:t>
            </a:r>
            <a:r>
              <a:rPr lang="fa-IR" sz="2800" smtClean="0">
                <a:cs typeface="B Lotus" pitchFamily="2" charset="-78"/>
              </a:rPr>
              <a:t>.</a:t>
            </a:r>
            <a:r>
              <a:rPr lang="en-US" sz="2800" smtClean="0">
                <a:cs typeface="B Lotus" pitchFamily="2" charset="-78"/>
              </a:rPr>
              <a:t> </a:t>
            </a:r>
            <a:br>
              <a:rPr lang="en-US" sz="2800" smtClean="0">
                <a:cs typeface="B Lotus" pitchFamily="2" charset="-78"/>
              </a:rPr>
            </a:br>
            <a:r>
              <a:rPr lang="fa-IR" sz="2800" smtClean="0">
                <a:cs typeface="B Lotus" pitchFamily="2" charset="-78"/>
              </a:rPr>
              <a:t> </a:t>
            </a:r>
            <a:r>
              <a:rPr lang="ar-SA" sz="2800" smtClean="0">
                <a:cs typeface="B Lotus" pitchFamily="2" charset="-78"/>
              </a:rPr>
              <a:t>چون اکثراً بر طبق اين فرضيه وجود اختلاف (سيستماتيک) بين پارامتر مجهول جامعه اصلی و کميت داده شده، نفی می شود، بدين جهت آن را فرضيه صفر نامند.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277813"/>
            <a:ext cx="8229600" cy="488950"/>
          </a:xfrm>
        </p:spPr>
        <p:txBody>
          <a:bodyPr/>
          <a:lstStyle/>
          <a:p>
            <a:pPr eaLnBrk="1" hangingPunct="1">
              <a:defRPr/>
            </a:pPr>
            <a:endParaRPr lang="en-US" sz="4000" smtClean="0">
              <a:cs typeface="B Lotus" pitchFamily="2" charset="-78"/>
            </a:endParaRPr>
          </a:p>
        </p:txBody>
      </p:sp>
      <p:sp>
        <p:nvSpPr>
          <p:cNvPr id="89091" name="Rectangle 3"/>
          <p:cNvSpPr>
            <a:spLocks noGrp="1" noChangeArrowheads="1"/>
          </p:cNvSpPr>
          <p:nvPr>
            <p:ph idx="1"/>
          </p:nvPr>
        </p:nvSpPr>
        <p:spPr>
          <a:xfrm>
            <a:off x="457200" y="908050"/>
            <a:ext cx="8229600" cy="5400675"/>
          </a:xfrm>
        </p:spPr>
        <p:txBody>
          <a:bodyPr/>
          <a:lstStyle/>
          <a:p>
            <a:pPr algn="r" rtl="1" eaLnBrk="1" hangingPunct="1">
              <a:lnSpc>
                <a:spcPct val="90000"/>
              </a:lnSpc>
              <a:buFont typeface="Wingdings" pitchFamily="2" charset="2"/>
              <a:buNone/>
              <a:defRPr/>
            </a:pPr>
            <a:r>
              <a:rPr lang="fa-IR" sz="2400" b="1" smtClean="0">
                <a:cs typeface="B Lotus" pitchFamily="2" charset="-78"/>
              </a:rPr>
              <a:t>   </a:t>
            </a:r>
            <a:r>
              <a:rPr lang="ar-SA" sz="2400" b="1" smtClean="0">
                <a:cs typeface="B Lotus" pitchFamily="2" charset="-78"/>
              </a:rPr>
              <a:t>ب:فرض خلاف (مخالف/جايگزين</a:t>
            </a:r>
            <a:r>
              <a:rPr lang="fa-IR" sz="2400" b="1" smtClean="0">
                <a:cs typeface="B Lotus" pitchFamily="2" charset="-78"/>
              </a:rPr>
              <a:t>	)</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خلاف با نماد</a:t>
            </a:r>
            <a:r>
              <a:rPr lang="fa-IR" sz="2400" smtClean="0">
                <a:cs typeface="B Lotus" pitchFamily="2" charset="-78"/>
              </a:rPr>
              <a:t> </a:t>
            </a:r>
            <a:r>
              <a:rPr lang="ar-SA" sz="2400" smtClean="0">
                <a:cs typeface="B Lotus" pitchFamily="2" charset="-78"/>
              </a:rPr>
              <a:t>نشان داده مي شود و مانند فرض صفر به صورت پارامتر صورت بندي مي شود. فرضيه هاي تحقيقي غالباً راهنماي محقق در تدوين فرض خلاف هستند، به عبارت ديگر فرض خلاف غالباً منطبق بر فرضيه هاي تحقيقي است، به اين معني که فرض خلاف بيان کننده انتظار براساس مدارک آزمايشي و يا تجربه کاري پژوهشگر کسب شده است.</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خلاف بياني است که پ</a:t>
            </a:r>
            <a:r>
              <a:rPr lang="fa-IR" sz="2400" smtClean="0">
                <a:cs typeface="B Lotus" pitchFamily="2" charset="-78"/>
              </a:rPr>
              <a:t>ژ</a:t>
            </a:r>
            <a:r>
              <a:rPr lang="ar-SA" sz="2400" smtClean="0">
                <a:cs typeface="B Lotus" pitchFamily="2" charset="-78"/>
              </a:rPr>
              <a:t>وهشگر آرزو مي کند درباره آن پژوهش کند. فرض صفر و خلاف بايد ناسازگار باشند به اين معني که نبايد به هيچ شکل يا طريقي با تداخل داشته باشند.</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در واقع فرض آماري حکمي درباره جامعه است. چون اين حکم يا ادعا ممکن است صحيح يا غلط باشد، دو فرض مکمل در ذهن محقق به وجود مي آيد:</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ادعا صحيح است.</a:t>
            </a:r>
            <a:endParaRPr lang="fa-IR" sz="2400" smtClean="0">
              <a:cs typeface="B Lotus" pitchFamily="2" charset="-78"/>
            </a:endParaRPr>
          </a:p>
          <a:p>
            <a:pPr algn="r" rtl="1" eaLnBrk="1" hangingPunct="1">
              <a:lnSpc>
                <a:spcPct val="90000"/>
              </a:lnSpc>
              <a:buFont typeface="Wingdings" pitchFamily="2" charset="2"/>
              <a:buNone/>
              <a:defRPr/>
            </a:pPr>
            <a:r>
              <a:rPr lang="fa-IR" sz="2400" smtClean="0">
                <a:cs typeface="B Lotus" pitchFamily="2" charset="-78"/>
              </a:rPr>
              <a:t>    </a:t>
            </a:r>
            <a:r>
              <a:rPr lang="ar-SA" sz="2400" smtClean="0">
                <a:cs typeface="B Lotus" pitchFamily="2" charset="-78"/>
              </a:rPr>
              <a:t>فرض: ادعا غلط است.</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fa-IR" smtClean="0">
                <a:cs typeface="B Lotus" pitchFamily="2" charset="-78"/>
              </a:rPr>
              <a:t>9-روش تحقيق</a:t>
            </a:r>
            <a:endParaRPr lang="en-US" smtClean="0">
              <a:cs typeface="B Lotus" pitchFamily="2" charset="-78"/>
            </a:endParaRPr>
          </a:p>
        </p:txBody>
      </p:sp>
      <p:sp>
        <p:nvSpPr>
          <p:cNvPr id="149507"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روش هاي تحقيق به عنوان هدايتگر جستجوهاي علمي در جهت دستيابي به حقيقت به شكل هاي مختلف دسته بندي</a:t>
            </a:r>
          </a:p>
          <a:p>
            <a:pPr algn="r" rtl="1" eaLnBrk="1" hangingPunct="1">
              <a:buFont typeface="Wingdings" pitchFamily="2" charset="2"/>
              <a:buNone/>
              <a:defRPr/>
            </a:pPr>
            <a:r>
              <a:rPr lang="fa-IR" smtClean="0">
                <a:cs typeface="B Lotus" pitchFamily="2" charset="-78"/>
              </a:rPr>
              <a:t>   مي شوند ،مانند:</a:t>
            </a:r>
          </a:p>
          <a:p>
            <a:pPr algn="r" rtl="1" eaLnBrk="1" hangingPunct="1">
              <a:buFont typeface="Wingdings" pitchFamily="2" charset="2"/>
              <a:buNone/>
              <a:defRPr/>
            </a:pPr>
            <a:r>
              <a:rPr lang="fa-IR" smtClean="0">
                <a:cs typeface="B Lotus" pitchFamily="2" charset="-78"/>
              </a:rPr>
              <a:t>  الف:اهداف تحقيق</a:t>
            </a:r>
          </a:p>
          <a:p>
            <a:pPr algn="r" rtl="1" eaLnBrk="1" hangingPunct="1">
              <a:buFont typeface="Wingdings" pitchFamily="2" charset="2"/>
              <a:buNone/>
              <a:defRPr/>
            </a:pPr>
            <a:r>
              <a:rPr lang="fa-IR" smtClean="0">
                <a:cs typeface="B Lotus" pitchFamily="2" charset="-78"/>
              </a:rPr>
              <a:t>  ب:نحوه گردآوري داده ها</a:t>
            </a:r>
          </a:p>
          <a:p>
            <a:pPr algn="r" rtl="1" eaLnBrk="1" hangingPunct="1">
              <a:buFont typeface="Wingdings" pitchFamily="2" charset="2"/>
              <a:buNone/>
              <a:defRPr/>
            </a:pPr>
            <a:r>
              <a:rPr lang="fa-IR" smtClean="0">
                <a:cs typeface="B Lotus" pitchFamily="2" charset="-78"/>
              </a:rPr>
              <a:t>كه هر كدام مزايا ومعايب خاص خود را دارد.</a:t>
            </a:r>
            <a:endParaRPr lang="en-US" smtClean="0">
              <a:cs typeface="B Lotus" pitchFamily="2" charset="-78"/>
            </a:endParaRPr>
          </a:p>
        </p:txBody>
      </p:sp>
      <p:sp>
        <p:nvSpPr>
          <p:cNvPr id="93188" name="Rectangle 4"/>
          <p:cNvSpPr>
            <a:spLocks noChangeArrowheads="1"/>
          </p:cNvSpPr>
          <p:nvPr/>
        </p:nvSpPr>
        <p:spPr bwMode="auto">
          <a:xfrm>
            <a:off x="6588125" y="5229225"/>
            <a:ext cx="1800225" cy="720725"/>
          </a:xfrm>
          <a:prstGeom prst="rect">
            <a:avLst/>
          </a:prstGeom>
          <a:solidFill>
            <a:schemeClr val="accent1"/>
          </a:solidFill>
          <a:ln w="9525">
            <a:solidFill>
              <a:schemeClr val="tx1"/>
            </a:solidFill>
            <a:miter lim="800000"/>
            <a:headEnd/>
            <a:tailEnd/>
          </a:ln>
        </p:spPr>
        <p:txBody>
          <a:bodyPr wrap="none" anchor="ctr"/>
          <a:lstStyle/>
          <a:p>
            <a:pPr algn="ctr"/>
            <a:r>
              <a:rPr lang="fa-IR" sz="2000"/>
              <a:t>ابزا ر</a:t>
            </a:r>
            <a:endParaRPr lang="en-US" sz="2000"/>
          </a:p>
        </p:txBody>
      </p:sp>
      <p:sp>
        <p:nvSpPr>
          <p:cNvPr id="93189" name="Rectangle 5"/>
          <p:cNvSpPr>
            <a:spLocks noChangeArrowheads="1"/>
          </p:cNvSpPr>
          <p:nvPr/>
        </p:nvSpPr>
        <p:spPr bwMode="auto">
          <a:xfrm>
            <a:off x="3851275" y="5229225"/>
            <a:ext cx="1873250" cy="720725"/>
          </a:xfrm>
          <a:prstGeom prst="rect">
            <a:avLst/>
          </a:prstGeom>
          <a:solidFill>
            <a:schemeClr val="accent1"/>
          </a:solidFill>
          <a:ln w="9525">
            <a:solidFill>
              <a:schemeClr val="tx1"/>
            </a:solidFill>
            <a:miter lim="800000"/>
            <a:headEnd/>
            <a:tailEnd/>
          </a:ln>
        </p:spPr>
        <p:txBody>
          <a:bodyPr wrap="none" anchor="ctr"/>
          <a:lstStyle/>
          <a:p>
            <a:pPr algn="ctr"/>
            <a:r>
              <a:rPr lang="fa-IR" sz="2000"/>
              <a:t>روش</a:t>
            </a:r>
            <a:r>
              <a:rPr lang="fa-IR"/>
              <a:t> </a:t>
            </a:r>
            <a:endParaRPr lang="en-US"/>
          </a:p>
        </p:txBody>
      </p:sp>
      <p:sp>
        <p:nvSpPr>
          <p:cNvPr id="93190" name="Rectangle 6"/>
          <p:cNvSpPr>
            <a:spLocks noChangeArrowheads="1"/>
          </p:cNvSpPr>
          <p:nvPr/>
        </p:nvSpPr>
        <p:spPr bwMode="auto">
          <a:xfrm>
            <a:off x="1042988" y="5229225"/>
            <a:ext cx="1873250" cy="720725"/>
          </a:xfrm>
          <a:prstGeom prst="rect">
            <a:avLst/>
          </a:prstGeom>
          <a:solidFill>
            <a:schemeClr val="accent1"/>
          </a:solidFill>
          <a:ln w="9525">
            <a:solidFill>
              <a:schemeClr val="tx1"/>
            </a:solidFill>
            <a:miter lim="800000"/>
            <a:headEnd/>
            <a:tailEnd/>
          </a:ln>
        </p:spPr>
        <p:txBody>
          <a:bodyPr wrap="none" anchor="ctr"/>
          <a:lstStyle/>
          <a:p>
            <a:pPr algn="ctr"/>
            <a:r>
              <a:rPr lang="fa-IR" sz="2000"/>
              <a:t>هد ف</a:t>
            </a:r>
            <a:r>
              <a:rPr lang="fa-IR"/>
              <a:t> </a:t>
            </a:r>
            <a:endParaRPr lang="en-US"/>
          </a:p>
        </p:txBody>
      </p:sp>
      <p:sp>
        <p:nvSpPr>
          <p:cNvPr id="93191" name="Line 7"/>
          <p:cNvSpPr>
            <a:spLocks noChangeShapeType="1"/>
          </p:cNvSpPr>
          <p:nvPr/>
        </p:nvSpPr>
        <p:spPr bwMode="auto">
          <a:xfrm>
            <a:off x="2916238" y="5589588"/>
            <a:ext cx="863600" cy="0"/>
          </a:xfrm>
          <a:prstGeom prst="line">
            <a:avLst/>
          </a:prstGeom>
          <a:noFill/>
          <a:ln w="9525">
            <a:solidFill>
              <a:schemeClr val="tx1"/>
            </a:solidFill>
            <a:round/>
            <a:headEnd/>
            <a:tailEnd type="triangle" w="med" len="med"/>
          </a:ln>
        </p:spPr>
        <p:txBody>
          <a:bodyPr/>
          <a:lstStyle/>
          <a:p>
            <a:endParaRPr lang="fa-IR"/>
          </a:p>
        </p:txBody>
      </p:sp>
      <p:sp>
        <p:nvSpPr>
          <p:cNvPr id="93192" name="Line 8"/>
          <p:cNvSpPr>
            <a:spLocks noChangeShapeType="1"/>
          </p:cNvSpPr>
          <p:nvPr/>
        </p:nvSpPr>
        <p:spPr bwMode="auto">
          <a:xfrm>
            <a:off x="5724525" y="5589588"/>
            <a:ext cx="792163" cy="0"/>
          </a:xfrm>
          <a:prstGeom prst="line">
            <a:avLst/>
          </a:prstGeom>
          <a:noFill/>
          <a:ln w="9525">
            <a:solidFill>
              <a:schemeClr val="tx1"/>
            </a:solidFill>
            <a:round/>
            <a:headEnd/>
            <a:tailEnd type="triangle" w="med" len="med"/>
          </a:ln>
        </p:spPr>
        <p:txBody>
          <a:bodyPr/>
          <a:lstStyle/>
          <a:p>
            <a:endParaRPr lang="fa-I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fa-IR" smtClean="0">
                <a:cs typeface="B Lotus" pitchFamily="2" charset="-78"/>
              </a:rPr>
              <a:t>10- قلمرو مكاني تحقيق (جامعه آماري)</a:t>
            </a:r>
            <a:endParaRPr lang="en-US" smtClean="0">
              <a:cs typeface="B Lotus" pitchFamily="2" charset="-78"/>
            </a:endParaRPr>
          </a:p>
        </p:txBody>
      </p:sp>
      <p:sp>
        <p:nvSpPr>
          <p:cNvPr id="150531" name="Rectangle 3"/>
          <p:cNvSpPr>
            <a:spLocks noGrp="1" noChangeArrowheads="1"/>
          </p:cNvSpPr>
          <p:nvPr>
            <p:ph idx="1"/>
          </p:nvPr>
        </p:nvSpPr>
        <p:spPr/>
        <p:txBody>
          <a:bodyPr/>
          <a:lstStyle/>
          <a:p>
            <a:pPr algn="r" eaLnBrk="1" hangingPunct="1">
              <a:lnSpc>
                <a:spcPct val="90000"/>
              </a:lnSpc>
              <a:buFont typeface="Wingdings" pitchFamily="2" charset="2"/>
              <a:buNone/>
              <a:defRPr/>
            </a:pPr>
            <a:r>
              <a:rPr lang="fa-IR" sz="2400" smtClean="0">
                <a:cs typeface="B Lotus" pitchFamily="2" charset="-78"/>
              </a:rPr>
              <a:t>شناخت ازمكاني كه پژوهش درآن صورت گرفته مي تواند به دوشكل در قضاوت خواننده نسبت به دستاوردهاي تحقيق نقش داشته باشد:</a:t>
            </a:r>
          </a:p>
          <a:p>
            <a:pPr algn="r" eaLnBrk="1" hangingPunct="1">
              <a:lnSpc>
                <a:spcPct val="90000"/>
              </a:lnSpc>
              <a:buFont typeface="Wingdings" pitchFamily="2" charset="2"/>
              <a:buNone/>
              <a:defRPr/>
            </a:pPr>
            <a:r>
              <a:rPr lang="fa-IR" sz="2400" smtClean="0">
                <a:cs typeface="B Lotus" pitchFamily="2" charset="-78"/>
              </a:rPr>
              <a:t>الف:آگاهي پيشيني</a:t>
            </a:r>
          </a:p>
          <a:p>
            <a:pPr algn="r" eaLnBrk="1" hangingPunct="1">
              <a:lnSpc>
                <a:spcPct val="90000"/>
              </a:lnSpc>
              <a:buFont typeface="Wingdings" pitchFamily="2" charset="2"/>
              <a:buNone/>
              <a:defRPr/>
            </a:pPr>
            <a:r>
              <a:rPr lang="fa-IR" sz="2400" smtClean="0">
                <a:cs typeface="B Lotus" pitchFamily="2" charset="-78"/>
              </a:rPr>
              <a:t>  خواننده بامكاني كه تحقيق درآن صورت گرفته آشنايي داردوهمين شناخت </a:t>
            </a:r>
          </a:p>
          <a:p>
            <a:pPr algn="r" eaLnBrk="1" hangingPunct="1">
              <a:lnSpc>
                <a:spcPct val="90000"/>
              </a:lnSpc>
              <a:buFont typeface="Wingdings" pitchFamily="2" charset="2"/>
              <a:buNone/>
              <a:defRPr/>
            </a:pPr>
            <a:r>
              <a:rPr lang="fa-IR" sz="2400" smtClean="0">
                <a:cs typeface="B Lotus" pitchFamily="2" charset="-78"/>
              </a:rPr>
              <a:t> مي تواند موجبات تقويت يا تضعيف ياعدم باور نسبت به دستاوردهاي تحقيق     فعلي راايجاد كند.</a:t>
            </a:r>
          </a:p>
          <a:p>
            <a:pPr algn="r" eaLnBrk="1" hangingPunct="1">
              <a:lnSpc>
                <a:spcPct val="90000"/>
              </a:lnSpc>
              <a:buFont typeface="Wingdings" pitchFamily="2" charset="2"/>
              <a:buNone/>
              <a:defRPr/>
            </a:pPr>
            <a:r>
              <a:rPr lang="fa-IR" sz="2400" smtClean="0">
                <a:cs typeface="B Lotus" pitchFamily="2" charset="-78"/>
              </a:rPr>
              <a:t>ب:آگاهي پسيني</a:t>
            </a:r>
          </a:p>
          <a:p>
            <a:pPr algn="r" eaLnBrk="1" hangingPunct="1">
              <a:lnSpc>
                <a:spcPct val="90000"/>
              </a:lnSpc>
              <a:buFont typeface="Wingdings" pitchFamily="2" charset="2"/>
              <a:buNone/>
              <a:defRPr/>
            </a:pPr>
            <a:r>
              <a:rPr lang="fa-IR" sz="2400" smtClean="0">
                <a:cs typeface="B Lotus" pitchFamily="2" charset="-78"/>
              </a:rPr>
              <a:t>    با ايجاد شناخت درخواننده نسبت به مكاني كه پژوهش درآن صورت گرفته   است ،اين شرايط فراهم مي آيد تااوبتواند روشهاي انجام كار،آزمودنيها ،نتايج وتعميم ها را در بستر خود موردتوجه قرار دهد وازاين طريق آگاهي بيشتري  نسبت به  تحقيق پيدا كند.</a:t>
            </a:r>
          </a:p>
          <a:p>
            <a:pPr algn="r" eaLnBrk="1" hangingPunct="1">
              <a:lnSpc>
                <a:spcPct val="90000"/>
              </a:lnSpc>
              <a:buFont typeface="Wingdings" pitchFamily="2" charset="2"/>
              <a:buNone/>
              <a:defRPr/>
            </a:pPr>
            <a:r>
              <a:rPr lang="fa-IR" sz="2400" smtClean="0">
                <a:cs typeface="B Lotus" pitchFamily="2" charset="-78"/>
              </a:rPr>
              <a:t>  </a:t>
            </a: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eaLnBrk="1" hangingPunct="1">
              <a:defRPr/>
            </a:pPr>
            <a:r>
              <a:rPr lang="fa-IR" smtClean="0">
                <a:cs typeface="B Lotus" pitchFamily="2" charset="-78"/>
              </a:rPr>
              <a:t>11- قلمرو زماني تحقيق</a:t>
            </a:r>
            <a:endParaRPr lang="en-US" smtClean="0">
              <a:cs typeface="B Lotus" pitchFamily="2" charset="-78"/>
            </a:endParaRPr>
          </a:p>
        </p:txBody>
      </p:sp>
      <p:sp>
        <p:nvSpPr>
          <p:cNvPr id="156675" name="Rectangle 3"/>
          <p:cNvSpPr>
            <a:spLocks noGrp="1" noChangeArrowheads="1"/>
          </p:cNvSpPr>
          <p:nvPr>
            <p:ph idx="1"/>
          </p:nvPr>
        </p:nvSpPr>
        <p:spPr>
          <a:xfrm>
            <a:off x="468313" y="1341438"/>
            <a:ext cx="8229600" cy="4525962"/>
          </a:xfrm>
        </p:spPr>
        <p:txBody>
          <a:bodyPr/>
          <a:lstStyle/>
          <a:p>
            <a:pPr algn="r" rtl="1" eaLnBrk="1" hangingPunct="1">
              <a:buFont typeface="Wingdings" pitchFamily="2" charset="2"/>
              <a:buNone/>
              <a:defRPr/>
            </a:pPr>
            <a:r>
              <a:rPr lang="fa-IR" smtClean="0">
                <a:cs typeface="B Lotus" pitchFamily="2" charset="-78"/>
              </a:rPr>
              <a:t>       پژوهشگر توضيح مي دهدكه اين تحقيق درچه فاصله زماني صورت مي گيرد. ضرورت بيان قلمرو زماني بيشترازآن جهت است كه خواننده درنهايت با توجه به </a:t>
            </a:r>
          </a:p>
          <a:p>
            <a:pPr algn="r" rtl="1" eaLnBrk="1" hangingPunct="1">
              <a:buFont typeface="Wingdings" pitchFamily="2" charset="2"/>
              <a:buNone/>
              <a:defRPr/>
            </a:pPr>
            <a:r>
              <a:rPr lang="fa-IR" smtClean="0">
                <a:cs typeface="B Lotus" pitchFamily="2" charset="-78"/>
              </a:rPr>
              <a:t>   مقطع زماني كه تحقيق انجام شده است مي توانددررابطه</a:t>
            </a:r>
          </a:p>
          <a:p>
            <a:pPr algn="r" rtl="1" eaLnBrk="1" hangingPunct="1">
              <a:buFont typeface="Wingdings" pitchFamily="2" charset="2"/>
              <a:buNone/>
              <a:defRPr/>
            </a:pPr>
            <a:r>
              <a:rPr lang="fa-IR" smtClean="0">
                <a:cs typeface="B Lotus" pitchFamily="2" charset="-78"/>
              </a:rPr>
              <a:t>   با تحليلها واستنتاج هايي كه پيرامون فرضيه ها صورت گرفته است برداشت هاي بهتري پيدا كند ودر واقع نقش حوادث ،اتفاقها،روندهاي اقتصادي ، شرايط  سياسي- اجتماعي ،روحيه ملي .... رادرنتايج تحقيق بازشنا سي كند.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cs typeface="B Lotus" pitchFamily="2" charset="-78"/>
            </a:endParaRPr>
          </a:p>
        </p:txBody>
      </p:sp>
      <p:sp>
        <p:nvSpPr>
          <p:cNvPr id="12291"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5-آيا مي توان پيرامون آن فرضيه هايي مطرح كرد؟</a:t>
            </a:r>
          </a:p>
          <a:p>
            <a:pPr algn="r" rtl="1" eaLnBrk="1" hangingPunct="1">
              <a:buFont typeface="Wingdings" pitchFamily="2" charset="2"/>
              <a:buNone/>
              <a:defRPr/>
            </a:pPr>
            <a:r>
              <a:rPr lang="fa-IR" smtClean="0">
                <a:cs typeface="B Lotus" pitchFamily="2" charset="-78"/>
              </a:rPr>
              <a:t>6-آيا فرضيه هايي تحقيق ، روش تحقيق را جهت مي دهد؟</a:t>
            </a:r>
          </a:p>
          <a:p>
            <a:pPr algn="r" rtl="1" eaLnBrk="1" hangingPunct="1">
              <a:buFont typeface="Wingdings" pitchFamily="2" charset="2"/>
              <a:buNone/>
              <a:defRPr/>
            </a:pPr>
            <a:r>
              <a:rPr lang="fa-IR" smtClean="0">
                <a:cs typeface="B Lotus" pitchFamily="2" charset="-78"/>
              </a:rPr>
              <a:t>7- آيا متغيرهاي پژوهش درآ ن مشخص است ؟</a:t>
            </a:r>
          </a:p>
          <a:p>
            <a:pPr algn="r" rtl="1" eaLnBrk="1" hangingPunct="1">
              <a:buFont typeface="Wingdings" pitchFamily="2" charset="2"/>
              <a:buNone/>
              <a:defRPr/>
            </a:pPr>
            <a:r>
              <a:rPr lang="fa-IR" smtClean="0">
                <a:cs typeface="B Lotus" pitchFamily="2" charset="-78"/>
              </a:rPr>
              <a:t>8- آيا تعريف عملياتي متغيرهاي آن امكان پذير است؟</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pPr eaLnBrk="1" hangingPunct="1">
              <a:defRPr/>
            </a:pPr>
            <a:r>
              <a:rPr lang="fa-IR" smtClean="0">
                <a:cs typeface="B Lotus" pitchFamily="2" charset="-78"/>
              </a:rPr>
              <a:t>12- روش نمونه گيري وتعيين حجم نمونه</a:t>
            </a:r>
            <a:endParaRPr lang="en-US" smtClean="0">
              <a:cs typeface="B Lotus" pitchFamily="2" charset="-78"/>
            </a:endParaRPr>
          </a:p>
        </p:txBody>
      </p:sp>
      <p:sp>
        <p:nvSpPr>
          <p:cNvPr id="157699" name="Rectangle 3"/>
          <p:cNvSpPr>
            <a:spLocks noGrp="1" noChangeArrowheads="1"/>
          </p:cNvSpPr>
          <p:nvPr>
            <p:ph idx="1"/>
          </p:nvPr>
        </p:nvSpPr>
        <p:spPr>
          <a:xfrm>
            <a:off x="457200" y="1600200"/>
            <a:ext cx="8229600" cy="4924425"/>
          </a:xfrm>
        </p:spPr>
        <p:txBody>
          <a:bodyPr/>
          <a:lstStyle/>
          <a:p>
            <a:pPr algn="r" rtl="1" eaLnBrk="1" hangingPunct="1">
              <a:buFont typeface="Wingdings" pitchFamily="2" charset="2"/>
              <a:buNone/>
              <a:defRPr/>
            </a:pPr>
            <a:r>
              <a:rPr lang="fa-IR" smtClean="0">
                <a:cs typeface="B Lotus" pitchFamily="2" charset="-78"/>
              </a:rPr>
              <a:t>       محقق بايد با توجه به مقتضيات روش تحقيق ،ماهيت داده ها، نوع ابزار گردآوري آنها وساختارجامعه آماري ....نمونه اي را كه معرف كيفيات وكميات جامعه باشد انتخاب نمايد ،در اين گزينش بايد به نكات زير توجه داشته باشد:</a:t>
            </a:r>
          </a:p>
          <a:p>
            <a:pPr algn="r" rtl="1" eaLnBrk="1" hangingPunct="1">
              <a:buFont typeface="Wingdings" pitchFamily="2" charset="2"/>
              <a:buNone/>
              <a:defRPr/>
            </a:pPr>
            <a:r>
              <a:rPr lang="fa-IR" smtClean="0">
                <a:cs typeface="B Lotus" pitchFamily="2" charset="-78"/>
              </a:rPr>
              <a:t>الف)نمونه بايستي با توجه به اهداف تحقيق انتخاب شود.</a:t>
            </a:r>
          </a:p>
          <a:p>
            <a:pPr algn="r" rtl="1" eaLnBrk="1" hangingPunct="1">
              <a:buFont typeface="Wingdings" pitchFamily="2" charset="2"/>
              <a:buNone/>
              <a:defRPr/>
            </a:pPr>
            <a:r>
              <a:rPr lang="fa-IR" smtClean="0">
                <a:cs typeface="B Lotus" pitchFamily="2" charset="-78"/>
              </a:rPr>
              <a:t>ب)رعايت انصاف وعدم اعمال ذهنيتها شرط اساسي است .</a:t>
            </a:r>
          </a:p>
          <a:p>
            <a:pPr algn="r" rtl="1" eaLnBrk="1" hangingPunct="1">
              <a:buFont typeface="Wingdings" pitchFamily="2" charset="2"/>
              <a:buNone/>
              <a:defRPr/>
            </a:pPr>
            <a:r>
              <a:rPr lang="fa-IR" smtClean="0">
                <a:cs typeface="B Lotus" pitchFamily="2" charset="-78"/>
              </a:rPr>
              <a:t>ج)عواملي درتعيين حجم يا اندازه نمونه مؤثرند.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fa-IR" smtClean="0">
                <a:cs typeface="B Lotus" pitchFamily="2" charset="-78"/>
              </a:rPr>
              <a:t>13- ابزارهاي گردآوري داده ها (اطلاعات)</a:t>
            </a:r>
            <a:endParaRPr lang="en-US" smtClean="0">
              <a:cs typeface="B Lotus" pitchFamily="2" charset="-78"/>
            </a:endParaRPr>
          </a:p>
        </p:txBody>
      </p:sp>
      <p:sp>
        <p:nvSpPr>
          <p:cNvPr id="158723"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ابزارهاي  گوناگوني براي به دست آوردن داده ها مانند مشاهده ،مصاحبه ،پرسشنامه ومدارك واسناد وجود دارد.</a:t>
            </a:r>
          </a:p>
          <a:p>
            <a:pPr algn="r" rtl="1" eaLnBrk="1" hangingPunct="1">
              <a:buFont typeface="Wingdings" pitchFamily="2" charset="2"/>
              <a:buNone/>
              <a:defRPr/>
            </a:pPr>
            <a:r>
              <a:rPr lang="fa-IR" smtClean="0">
                <a:cs typeface="B Lotus" pitchFamily="2" charset="-78"/>
              </a:rPr>
              <a:t>  هريك از اين ابزارها معايب ومزايايي دارند.</a:t>
            </a:r>
          </a:p>
          <a:p>
            <a:pPr algn="r" rtl="1" eaLnBrk="1" hangingPunct="1">
              <a:buFont typeface="Wingdings" pitchFamily="2" charset="2"/>
              <a:buNone/>
              <a:defRPr/>
            </a:pPr>
            <a:r>
              <a:rPr lang="fa-IR" smtClean="0">
                <a:cs typeface="B Lotus" pitchFamily="2" charset="-78"/>
              </a:rPr>
              <a:t>    هرپژوهشگر با توجه به ما هيت مساله وفرضيه ها ي طراحي شده يك يا چند ابزار را طراحي وپس از كسب شرايط لازم در مورد اعتبار اين ابزارها ،ازآنها در جهت جمع آوري داده ها بهره مي جويد.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eaLnBrk="1" hangingPunct="1">
              <a:defRPr/>
            </a:pPr>
            <a:r>
              <a:rPr lang="fa-IR" smtClean="0">
                <a:cs typeface="B Lotus" pitchFamily="2" charset="-78"/>
              </a:rPr>
              <a:t>14- روش تجزيه وتحليل داده ها</a:t>
            </a:r>
            <a:endParaRPr lang="en-US" smtClean="0">
              <a:cs typeface="B Lotus" pitchFamily="2" charset="-78"/>
            </a:endParaRPr>
          </a:p>
        </p:txBody>
      </p:sp>
      <p:sp>
        <p:nvSpPr>
          <p:cNvPr id="159747" name="Rectangle 3"/>
          <p:cNvSpPr>
            <a:spLocks noGrp="1" noChangeArrowheads="1"/>
          </p:cNvSpPr>
          <p:nvPr>
            <p:ph idx="1"/>
          </p:nvPr>
        </p:nvSpPr>
        <p:spPr>
          <a:xfrm>
            <a:off x="457200" y="1341438"/>
            <a:ext cx="8229600" cy="4784725"/>
          </a:xfrm>
        </p:spPr>
        <p:txBody>
          <a:bodyPr/>
          <a:lstStyle/>
          <a:p>
            <a:pPr algn="r" rtl="1" eaLnBrk="1" hangingPunct="1">
              <a:buFont typeface="Wingdings" pitchFamily="2" charset="2"/>
              <a:buNone/>
              <a:defRPr/>
            </a:pPr>
            <a:r>
              <a:rPr lang="fa-IR" smtClean="0">
                <a:cs typeface="B Lotus" pitchFamily="2" charset="-78"/>
              </a:rPr>
              <a:t>       براي تجزيه وتحليل داده ها ، با توجه به ماهيت آنها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روشهاي مختلفي وجود دارد كه پژوهشگر بايد به كاربرد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وسنخيت اين روشها توجه كند تا در نهايت بتواند استنتاج ها </a:t>
            </a:r>
          </a:p>
          <a:p>
            <a:pPr algn="r" rtl="1" eaLnBrk="1" hangingPunct="1">
              <a:buFont typeface="Wingdings" pitchFamily="2" charset="2"/>
              <a:buNone/>
              <a:defRPr/>
            </a:pPr>
            <a:endParaRPr lang="fa-IR" smtClean="0">
              <a:cs typeface="B Lotus" pitchFamily="2" charset="-78"/>
            </a:endParaRPr>
          </a:p>
          <a:p>
            <a:pPr algn="r" rtl="1" eaLnBrk="1" hangingPunct="1">
              <a:buFont typeface="Wingdings" pitchFamily="2" charset="2"/>
              <a:buNone/>
              <a:defRPr/>
            </a:pPr>
            <a:r>
              <a:rPr lang="fa-IR" smtClean="0">
                <a:cs typeface="B Lotus" pitchFamily="2" charset="-78"/>
              </a:rPr>
              <a:t>  ونتيجه گيريهاي معتبر ودقيقي را به عمل آورد.</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defRPr/>
            </a:pPr>
            <a:r>
              <a:rPr lang="fa-IR" smtClean="0">
                <a:cs typeface="B Lotus" pitchFamily="2" charset="-78"/>
              </a:rPr>
              <a:t>15- محدوديتهاي تحقيق</a:t>
            </a:r>
            <a:endParaRPr lang="en-US" smtClean="0">
              <a:cs typeface="B Lotus" pitchFamily="2" charset="-78"/>
            </a:endParaRPr>
          </a:p>
        </p:txBody>
      </p:sp>
      <p:sp>
        <p:nvSpPr>
          <p:cNvPr id="162819" name="Rectangle 3"/>
          <p:cNvSpPr>
            <a:spLocks noGrp="1" noChangeArrowheads="1"/>
          </p:cNvSpPr>
          <p:nvPr>
            <p:ph idx="1"/>
          </p:nvPr>
        </p:nvSpPr>
        <p:spPr>
          <a:xfrm>
            <a:off x="457200" y="1341438"/>
            <a:ext cx="8229600" cy="4784725"/>
          </a:xfrm>
        </p:spPr>
        <p:txBody>
          <a:bodyPr/>
          <a:lstStyle/>
          <a:p>
            <a:pPr algn="r" rtl="1" eaLnBrk="1" hangingPunct="1">
              <a:lnSpc>
                <a:spcPct val="90000"/>
              </a:lnSpc>
              <a:buFont typeface="Wingdings" pitchFamily="2" charset="2"/>
              <a:buNone/>
              <a:defRPr/>
            </a:pPr>
            <a:r>
              <a:rPr lang="fa-IR" sz="2400" smtClean="0">
                <a:cs typeface="B Lotus" pitchFamily="2" charset="-78"/>
              </a:rPr>
              <a:t>مي توانند به شكل هاي زير طبقه بندي شوند:</a:t>
            </a:r>
          </a:p>
          <a:p>
            <a:pPr algn="r" rtl="1" eaLnBrk="1" hangingPunct="1">
              <a:lnSpc>
                <a:spcPct val="90000"/>
              </a:lnSpc>
              <a:defRPr/>
            </a:pPr>
            <a:r>
              <a:rPr lang="fa-IR" sz="2400" smtClean="0">
                <a:cs typeface="B Lotus" pitchFamily="2" charset="-78"/>
              </a:rPr>
              <a:t>كمبود منابع علمي (كتابها،مجلات تخصصي ،مدارك و....)</a:t>
            </a:r>
          </a:p>
          <a:p>
            <a:pPr algn="r" rtl="1" eaLnBrk="1" hangingPunct="1">
              <a:lnSpc>
                <a:spcPct val="90000"/>
              </a:lnSpc>
              <a:defRPr/>
            </a:pPr>
            <a:r>
              <a:rPr lang="fa-IR" sz="2400" smtClean="0">
                <a:cs typeface="B Lotus" pitchFamily="2" charset="-78"/>
              </a:rPr>
              <a:t>كمبود منابع مالي (شخصي ،سازمان كارفرما، كمكهاي دانشگاهي ....)</a:t>
            </a:r>
          </a:p>
          <a:p>
            <a:pPr algn="r" rtl="1" eaLnBrk="1" hangingPunct="1">
              <a:lnSpc>
                <a:spcPct val="90000"/>
              </a:lnSpc>
              <a:defRPr/>
            </a:pPr>
            <a:r>
              <a:rPr lang="fa-IR" sz="2400" smtClean="0">
                <a:cs typeface="B Lotus" pitchFamily="2" charset="-78"/>
              </a:rPr>
              <a:t>عدم همكاري مسئولين درجامعه آماري (سازمان مربوطه) باپژوهشگر</a:t>
            </a:r>
          </a:p>
          <a:p>
            <a:pPr algn="r" rtl="1" eaLnBrk="1" hangingPunct="1">
              <a:lnSpc>
                <a:spcPct val="90000"/>
              </a:lnSpc>
              <a:defRPr/>
            </a:pPr>
            <a:r>
              <a:rPr lang="fa-IR" sz="2400" smtClean="0">
                <a:cs typeface="B Lotus" pitchFamily="2" charset="-78"/>
              </a:rPr>
              <a:t>نبود سوابق تحقيقاتي پيرامون موضوع</a:t>
            </a:r>
          </a:p>
          <a:p>
            <a:pPr algn="r" rtl="1" eaLnBrk="1" hangingPunct="1">
              <a:lnSpc>
                <a:spcPct val="90000"/>
              </a:lnSpc>
              <a:defRPr/>
            </a:pPr>
            <a:r>
              <a:rPr lang="fa-IR" sz="2400" smtClean="0">
                <a:cs typeface="B Lotus" pitchFamily="2" charset="-78"/>
              </a:rPr>
              <a:t>گرفتاريهاي شخصي فردپژوهشگر</a:t>
            </a:r>
          </a:p>
          <a:p>
            <a:pPr algn="r" rtl="1" eaLnBrk="1" hangingPunct="1">
              <a:lnSpc>
                <a:spcPct val="90000"/>
              </a:lnSpc>
              <a:defRPr/>
            </a:pPr>
            <a:r>
              <a:rPr lang="fa-IR" sz="2400" smtClean="0">
                <a:cs typeface="B Lotus" pitchFamily="2" charset="-78"/>
              </a:rPr>
              <a:t>ناهماهنگي استادان با يكديگر</a:t>
            </a:r>
          </a:p>
          <a:p>
            <a:pPr algn="r" rtl="1" eaLnBrk="1" hangingPunct="1">
              <a:lnSpc>
                <a:spcPct val="90000"/>
              </a:lnSpc>
              <a:defRPr/>
            </a:pPr>
            <a:r>
              <a:rPr lang="fa-IR" sz="2400" smtClean="0">
                <a:cs typeface="B Lotus" pitchFamily="2" charset="-78"/>
              </a:rPr>
              <a:t>تعدادو چگونگي متغيرهاي ناخواسته</a:t>
            </a:r>
          </a:p>
          <a:p>
            <a:pPr algn="r" rtl="1" eaLnBrk="1" hangingPunct="1">
              <a:lnSpc>
                <a:spcPct val="90000"/>
              </a:lnSpc>
              <a:defRPr/>
            </a:pPr>
            <a:r>
              <a:rPr lang="fa-IR" sz="2400" smtClean="0">
                <a:cs typeface="B Lotus" pitchFamily="2" charset="-78"/>
              </a:rPr>
              <a:t>كمبود زمان در اختيار(بويژه دردانشگاه هاي خصوصي)</a:t>
            </a:r>
          </a:p>
          <a:p>
            <a:pPr algn="r" rtl="1" eaLnBrk="1" hangingPunct="1">
              <a:lnSpc>
                <a:spcPct val="90000"/>
              </a:lnSpc>
              <a:defRPr/>
            </a:pPr>
            <a:r>
              <a:rPr lang="fa-IR" sz="2400" smtClean="0">
                <a:cs typeface="B Lotus" pitchFamily="2" charset="-78"/>
              </a:rPr>
              <a:t>طبقه بندي بودن مدارك واسناد از نظر نوع دسترسي به آنها</a:t>
            </a:r>
          </a:p>
          <a:p>
            <a:pPr algn="r" rtl="1" eaLnBrk="1" hangingPunct="1">
              <a:lnSpc>
                <a:spcPct val="90000"/>
              </a:lnSpc>
              <a:defRPr/>
            </a:pPr>
            <a:endParaRPr lang="en-US" sz="2400" smtClean="0">
              <a:cs typeface="B Lotus" pitchFamily="2" charset="-78"/>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pPr eaLnBrk="1" hangingPunct="1">
              <a:defRPr/>
            </a:pPr>
            <a:r>
              <a:rPr lang="fa-IR" sz="4000" smtClean="0">
                <a:cs typeface="B Lotus" pitchFamily="2" charset="-78"/>
              </a:rPr>
              <a:t>16- شرح مفاهيم ،اصطلاحات ومتغيرهاي بكاررفته درتحقيق</a:t>
            </a:r>
            <a:endParaRPr lang="en-US" sz="4000" smtClean="0">
              <a:cs typeface="B Lotus" pitchFamily="2" charset="-78"/>
            </a:endParaRPr>
          </a:p>
        </p:txBody>
      </p:sp>
      <p:sp>
        <p:nvSpPr>
          <p:cNvPr id="163843" name="Rectangle 3"/>
          <p:cNvSpPr>
            <a:spLocks noGrp="1" noChangeArrowheads="1"/>
          </p:cNvSpPr>
          <p:nvPr>
            <p:ph idx="1"/>
          </p:nvPr>
        </p:nvSpPr>
        <p:spPr>
          <a:xfrm>
            <a:off x="457200" y="1600200"/>
            <a:ext cx="8229600" cy="4997450"/>
          </a:xfrm>
        </p:spPr>
        <p:txBody>
          <a:bodyPr/>
          <a:lstStyle/>
          <a:p>
            <a:pPr algn="r" rtl="1" eaLnBrk="1" hangingPunct="1">
              <a:lnSpc>
                <a:spcPct val="90000"/>
              </a:lnSpc>
              <a:buFont typeface="Wingdings" pitchFamily="2" charset="2"/>
              <a:buNone/>
              <a:defRPr/>
            </a:pPr>
            <a:r>
              <a:rPr lang="fa-IR" sz="2800" smtClean="0">
                <a:cs typeface="B Lotus" pitchFamily="2" charset="-78"/>
              </a:rPr>
              <a:t>     نكات زير مي تواند در غناي هر چه بيشتر اين قسمت نقش اساسي ايفا كند:</a:t>
            </a:r>
          </a:p>
          <a:p>
            <a:pPr algn="r" rtl="1" eaLnBrk="1" hangingPunct="1">
              <a:lnSpc>
                <a:spcPct val="90000"/>
              </a:lnSpc>
              <a:buFont typeface="Wingdings" pitchFamily="2" charset="2"/>
              <a:buNone/>
              <a:defRPr/>
            </a:pPr>
            <a:r>
              <a:rPr lang="fa-IR" sz="2800" smtClean="0">
                <a:cs typeface="B Lotus" pitchFamily="2" charset="-78"/>
              </a:rPr>
              <a:t> الف ) مطرح نكردن مفاهيم واصطلاحات واضح وروشن :</a:t>
            </a:r>
          </a:p>
          <a:p>
            <a:pPr algn="r" rtl="1" eaLnBrk="1" hangingPunct="1">
              <a:lnSpc>
                <a:spcPct val="90000"/>
              </a:lnSpc>
              <a:buFont typeface="Wingdings" pitchFamily="2" charset="2"/>
              <a:buNone/>
              <a:defRPr/>
            </a:pPr>
            <a:r>
              <a:rPr lang="fa-IR" sz="2800" smtClean="0">
                <a:cs typeface="B Lotus" pitchFamily="2" charset="-78"/>
              </a:rPr>
              <a:t>       اگر مفاهيم حالت بديهي داشته باشد ،حالت ناخوشايندي نسبت </a:t>
            </a:r>
          </a:p>
          <a:p>
            <a:pPr algn="r" rtl="1" eaLnBrk="1" hangingPunct="1">
              <a:lnSpc>
                <a:spcPct val="90000"/>
              </a:lnSpc>
              <a:buFont typeface="Wingdings" pitchFamily="2" charset="2"/>
              <a:buNone/>
              <a:defRPr/>
            </a:pPr>
            <a:r>
              <a:rPr lang="fa-IR" sz="2800" smtClean="0">
                <a:cs typeface="B Lotus" pitchFamily="2" charset="-78"/>
              </a:rPr>
              <a:t>     به عملكرد پژوهشگر درذهن خواننده ايجاد مي شودواين احساس       بوجود مي آيد كه پژوهشگر رفع تكليف نموده است .</a:t>
            </a:r>
          </a:p>
          <a:p>
            <a:pPr algn="r" rtl="1" eaLnBrk="1" hangingPunct="1">
              <a:lnSpc>
                <a:spcPct val="90000"/>
              </a:lnSpc>
              <a:buFont typeface="Wingdings" pitchFamily="2" charset="2"/>
              <a:buNone/>
              <a:defRPr/>
            </a:pPr>
            <a:endParaRPr lang="fa-IR" sz="2800" smtClean="0">
              <a:cs typeface="B Lotus" pitchFamily="2" charset="-78"/>
            </a:endParaRPr>
          </a:p>
          <a:p>
            <a:pPr algn="r" rtl="1" eaLnBrk="1" hangingPunct="1">
              <a:lnSpc>
                <a:spcPct val="90000"/>
              </a:lnSpc>
              <a:buFont typeface="Wingdings" pitchFamily="2" charset="2"/>
              <a:buNone/>
              <a:defRPr/>
            </a:pPr>
            <a:r>
              <a:rPr lang="fa-IR" sz="2800" smtClean="0">
                <a:cs typeface="B Lotus" pitchFamily="2" charset="-78"/>
              </a:rPr>
              <a:t> ب)  اشاره به منابع مستند براي مفاهيم :</a:t>
            </a:r>
          </a:p>
          <a:p>
            <a:pPr algn="r" rtl="1" eaLnBrk="1" hangingPunct="1">
              <a:lnSpc>
                <a:spcPct val="90000"/>
              </a:lnSpc>
              <a:buFont typeface="Wingdings" pitchFamily="2" charset="2"/>
              <a:buNone/>
              <a:defRPr/>
            </a:pPr>
            <a:r>
              <a:rPr lang="fa-IR" sz="2800" smtClean="0">
                <a:cs typeface="B Lotus" pitchFamily="2" charset="-78"/>
              </a:rPr>
              <a:t>      محقق بايد درنظر داشته باشد كه مي تواند برداشت خود را از متغيرها وشرح مفاهيم مطرح سازد ويا اينكه به برداشت ها وتعاريف استناد كند وآنها را مبناي تحقيق خود قرار دهد.</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ChangeArrowheads="1"/>
          </p:cNvSpPr>
          <p:nvPr>
            <p:ph type="title"/>
          </p:nvPr>
        </p:nvSpPr>
        <p:spPr/>
        <p:txBody>
          <a:bodyPr/>
          <a:lstStyle/>
          <a:p>
            <a:pPr eaLnBrk="1" hangingPunct="1">
              <a:defRPr/>
            </a:pPr>
            <a:r>
              <a:rPr lang="fa-IR" smtClean="0">
                <a:cs typeface="B Lotus" pitchFamily="2" charset="-78"/>
              </a:rPr>
              <a:t>فصل دوم </a:t>
            </a:r>
            <a:endParaRPr lang="en-US" smtClean="0">
              <a:cs typeface="B Lotus" pitchFamily="2" charset="-78"/>
            </a:endParaRPr>
          </a:p>
        </p:txBody>
      </p:sp>
      <p:sp>
        <p:nvSpPr>
          <p:cNvPr id="546819" name="Rectangle 3"/>
          <p:cNvSpPr>
            <a:spLocks noGrp="1" noChangeArrowheads="1"/>
          </p:cNvSpPr>
          <p:nvPr>
            <p:ph idx="1"/>
          </p:nvPr>
        </p:nvSpPr>
        <p:spPr/>
        <p:txBody>
          <a:bodyPr/>
          <a:lstStyle/>
          <a:p>
            <a:pPr algn="r" rtl="1" eaLnBrk="1" hangingPunct="1">
              <a:buFont typeface="Wingdings" pitchFamily="2" charset="2"/>
              <a:buNone/>
              <a:defRPr/>
            </a:pPr>
            <a:r>
              <a:rPr lang="fa-IR" smtClean="0">
                <a:cs typeface="B Lotus" pitchFamily="2" charset="-78"/>
              </a:rPr>
              <a:t>        </a:t>
            </a:r>
            <a:r>
              <a:rPr lang="fa-IR" sz="4000" smtClean="0">
                <a:cs typeface="B Lotus" pitchFamily="2" charset="-78"/>
              </a:rPr>
              <a:t>ضرورت مروري بر ادبيات موضوع</a:t>
            </a:r>
            <a:endParaRPr lang="en-US" sz="4000" smtClean="0">
              <a:cs typeface="B Lotus" pitchFamily="2" charset="-78"/>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p:txBody>
          <a:bodyPr/>
          <a:lstStyle/>
          <a:p>
            <a:pPr eaLnBrk="1" hangingPunct="1">
              <a:defRPr/>
            </a:pPr>
            <a:r>
              <a:rPr lang="fa-IR" smtClean="0">
                <a:cs typeface="B Lotus" pitchFamily="2" charset="-78"/>
              </a:rPr>
              <a:t>ضرورت مروري بر ادبيات موضوع</a:t>
            </a:r>
            <a:endParaRPr lang="en-US" smtClean="0">
              <a:cs typeface="B Lotus" pitchFamily="2" charset="-78"/>
            </a:endParaRPr>
          </a:p>
        </p:txBody>
      </p:sp>
      <p:sp>
        <p:nvSpPr>
          <p:cNvPr id="164867" name="Rectangle 3"/>
          <p:cNvSpPr>
            <a:spLocks noGrp="1" noChangeArrowheads="1"/>
          </p:cNvSpPr>
          <p:nvPr>
            <p:ph idx="1"/>
          </p:nvPr>
        </p:nvSpPr>
        <p:spPr>
          <a:xfrm>
            <a:off x="457200" y="1268413"/>
            <a:ext cx="8229600" cy="4857750"/>
          </a:xfrm>
        </p:spPr>
        <p:txBody>
          <a:bodyPr/>
          <a:lstStyle/>
          <a:p>
            <a:pPr algn="r" rtl="1" eaLnBrk="1" hangingPunct="1">
              <a:buFont typeface="Wingdings" pitchFamily="2" charset="2"/>
              <a:buNone/>
              <a:defRPr/>
            </a:pPr>
            <a:r>
              <a:rPr lang="fa-IR" smtClean="0">
                <a:cs typeface="B Lotus" pitchFamily="2" charset="-78"/>
              </a:rPr>
              <a:t>         هر تحقيق وپژوهش علمي كه صورت مي گيرد بر پايه ها،اركان ونتايج مطالعات وتحقيقات پيشين استوار</a:t>
            </a:r>
          </a:p>
          <a:p>
            <a:pPr algn="r" rtl="1" eaLnBrk="1" hangingPunct="1">
              <a:buFont typeface="Wingdings" pitchFamily="2" charset="2"/>
              <a:buNone/>
              <a:defRPr/>
            </a:pPr>
            <a:r>
              <a:rPr lang="fa-IR" smtClean="0">
                <a:cs typeface="B Lotus" pitchFamily="2" charset="-78"/>
              </a:rPr>
              <a:t>   است .</a:t>
            </a:r>
          </a:p>
          <a:p>
            <a:pPr algn="r" rtl="1" eaLnBrk="1" hangingPunct="1">
              <a:buFont typeface="Wingdings" pitchFamily="2" charset="2"/>
              <a:buNone/>
              <a:defRPr/>
            </a:pPr>
            <a:r>
              <a:rPr lang="fa-IR" smtClean="0">
                <a:cs typeface="B Lotus" pitchFamily="2" charset="-78"/>
              </a:rPr>
              <a:t>         اين مطالعات وتحقيقات دررابطه با هر تحقيق جديد مي تواند دو وضعيت زير را داشته باشد:</a:t>
            </a:r>
          </a:p>
          <a:p>
            <a:pPr algn="r" rtl="1" eaLnBrk="1" hangingPunct="1">
              <a:buFont typeface="Wingdings" pitchFamily="2" charset="2"/>
              <a:buNone/>
              <a:defRPr/>
            </a:pPr>
            <a:r>
              <a:rPr lang="fa-IR" smtClean="0">
                <a:cs typeface="B Lotus" pitchFamily="2" charset="-78"/>
              </a:rPr>
              <a:t>  الف) ارتباط مستقيم با موضوع ومساله اصلي تحقيق جديد</a:t>
            </a:r>
          </a:p>
          <a:p>
            <a:pPr algn="r" rtl="1" eaLnBrk="1" hangingPunct="1">
              <a:buFont typeface="Wingdings" pitchFamily="2" charset="2"/>
              <a:buNone/>
              <a:defRPr/>
            </a:pPr>
            <a:r>
              <a:rPr lang="fa-IR" smtClean="0">
                <a:cs typeface="B Lotus" pitchFamily="2" charset="-78"/>
              </a:rPr>
              <a:t>    ب)ارتباط غيرمستقيم با موضوع ومساله اصلي تحقيق جديد</a:t>
            </a:r>
            <a:endParaRPr lang="en-US" smtClean="0">
              <a:cs typeface="B Lotus" pitchFamily="2" charset="-78"/>
            </a:endParaRPr>
          </a:p>
          <a:p>
            <a:pPr algn="r" rtl="1" eaLnBrk="1" hangingPunct="1">
              <a:buFont typeface="Wingdings" pitchFamily="2" charset="2"/>
              <a:buNone/>
              <a:defRPr/>
            </a:pP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pPr eaLnBrk="1" hangingPunct="1">
              <a:defRPr/>
            </a:pPr>
            <a:r>
              <a:rPr lang="fa-IR" sz="4000" smtClean="0">
                <a:cs typeface="B Lotus" pitchFamily="2" charset="-78"/>
              </a:rPr>
              <a:t>بررسي پيشينه پژوهش مي تواند در كسب اين اطلاعات مفيد باشد:</a:t>
            </a:r>
            <a:endParaRPr lang="en-US" sz="4000" smtClean="0">
              <a:cs typeface="B Lotus" pitchFamily="2" charset="-78"/>
            </a:endParaRPr>
          </a:p>
        </p:txBody>
      </p:sp>
      <p:sp>
        <p:nvSpPr>
          <p:cNvPr id="165891" name="Rectangle 3"/>
          <p:cNvSpPr>
            <a:spLocks noGrp="1" noChangeArrowheads="1"/>
          </p:cNvSpPr>
          <p:nvPr>
            <p:ph idx="1"/>
          </p:nvPr>
        </p:nvSpPr>
        <p:spPr>
          <a:xfrm>
            <a:off x="457200" y="1600200"/>
            <a:ext cx="8229600" cy="5257800"/>
          </a:xfrm>
        </p:spPr>
        <p:txBody>
          <a:bodyPr/>
          <a:lstStyle/>
          <a:p>
            <a:pPr algn="r" rtl="1" eaLnBrk="1" hangingPunct="1">
              <a:defRPr/>
            </a:pPr>
            <a:r>
              <a:rPr lang="fa-IR" sz="2800" smtClean="0">
                <a:cs typeface="B Lotus" pitchFamily="2" charset="-78"/>
              </a:rPr>
              <a:t> اطلاعات مربوط به متغيرهايي كه مهم يا غير مهم بودن آنها مشخص شده باشد.</a:t>
            </a:r>
          </a:p>
          <a:p>
            <a:pPr algn="r" rtl="1" eaLnBrk="1" hangingPunct="1">
              <a:defRPr/>
            </a:pPr>
            <a:r>
              <a:rPr lang="fa-IR" sz="2800" smtClean="0">
                <a:cs typeface="B Lotus" pitchFamily="2" charset="-78"/>
              </a:rPr>
              <a:t>اطلاعات درباره كارهايي كه انجام شده ومي توان آنها راگسترش داد يا بكار برد.</a:t>
            </a:r>
          </a:p>
          <a:p>
            <a:pPr algn="r" rtl="1" eaLnBrk="1" hangingPunct="1">
              <a:defRPr/>
            </a:pPr>
            <a:r>
              <a:rPr lang="fa-IR" sz="2800" smtClean="0">
                <a:cs typeface="B Lotus" pitchFamily="2" charset="-78"/>
              </a:rPr>
              <a:t>نتايج وكاربردهاي يك كار معين در يك زمينه تخصصي مشخص.</a:t>
            </a:r>
          </a:p>
          <a:p>
            <a:pPr algn="r" rtl="1" eaLnBrk="1" hangingPunct="1">
              <a:defRPr/>
            </a:pPr>
            <a:r>
              <a:rPr lang="fa-IR" sz="2800" smtClean="0">
                <a:cs typeface="B Lotus" pitchFamily="2" charset="-78"/>
              </a:rPr>
              <a:t>تعيين روابط بين متغيرهايي كه پژوهشگربراي مطالعه برگزيده ومايل است درباره آنها فرضيه هايي را تنظيم وتدوين كند.</a:t>
            </a:r>
          </a:p>
          <a:p>
            <a:pPr algn="r" rtl="1" eaLnBrk="1" hangingPunct="1">
              <a:defRPr/>
            </a:pPr>
            <a:r>
              <a:rPr lang="fa-IR" sz="2800" smtClean="0">
                <a:cs typeface="B Lotus" pitchFamily="2" charset="-78"/>
              </a:rPr>
              <a:t>تشخيص مدل هاي صوري مناسب با داده هاي پژوهش و يا </a:t>
            </a:r>
          </a:p>
          <a:p>
            <a:pPr algn="r" rtl="1" eaLnBrk="1" hangingPunct="1">
              <a:buFont typeface="Wingdings" pitchFamily="2" charset="2"/>
              <a:buNone/>
              <a:defRPr/>
            </a:pPr>
            <a:r>
              <a:rPr lang="fa-IR" sz="2800" smtClean="0">
                <a:cs typeface="B Lotus" pitchFamily="2" charset="-78"/>
              </a:rPr>
              <a:t>    داده هاي مشابه آن.           </a:t>
            </a:r>
            <a:endParaRPr lang="en-US" sz="2800" smtClean="0">
              <a:cs typeface="B Lotus" pitchFamily="2" charset="-7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457200" y="277813"/>
            <a:ext cx="8229600" cy="919162"/>
          </a:xfrm>
        </p:spPr>
        <p:txBody>
          <a:bodyPr/>
          <a:lstStyle/>
          <a:p>
            <a:pPr eaLnBrk="1" hangingPunct="1">
              <a:defRPr/>
            </a:pPr>
            <a:r>
              <a:rPr lang="fa-IR" smtClean="0">
                <a:cs typeface="B Lotus" pitchFamily="2" charset="-78"/>
              </a:rPr>
              <a:t>كاركردهاي پيشينه تحقيق</a:t>
            </a:r>
            <a:endParaRPr lang="en-US" smtClean="0">
              <a:cs typeface="B Lotus" pitchFamily="2" charset="-78"/>
            </a:endParaRPr>
          </a:p>
        </p:txBody>
      </p:sp>
      <p:sp>
        <p:nvSpPr>
          <p:cNvPr id="166915" name="Rectangle 3"/>
          <p:cNvSpPr>
            <a:spLocks noGrp="1" noChangeArrowheads="1"/>
          </p:cNvSpPr>
          <p:nvPr>
            <p:ph idx="1"/>
          </p:nvPr>
        </p:nvSpPr>
        <p:spPr>
          <a:xfrm>
            <a:off x="457200" y="1268413"/>
            <a:ext cx="8229600" cy="4857750"/>
          </a:xfrm>
        </p:spPr>
        <p:txBody>
          <a:bodyPr/>
          <a:lstStyle/>
          <a:p>
            <a:pPr algn="r" rtl="1" eaLnBrk="1" hangingPunct="1">
              <a:lnSpc>
                <a:spcPct val="90000"/>
              </a:lnSpc>
              <a:buFont typeface="Wingdings" pitchFamily="2" charset="2"/>
              <a:buNone/>
              <a:defRPr/>
            </a:pPr>
            <a:r>
              <a:rPr lang="fa-IR" smtClean="0">
                <a:cs typeface="B Lotus" pitchFamily="2" charset="-78"/>
              </a:rPr>
              <a:t>1- محدود كردن و صورت بندي جديد مساله تحقيق</a:t>
            </a:r>
          </a:p>
          <a:p>
            <a:pPr algn="r" rtl="1" eaLnBrk="1" hangingPunct="1">
              <a:lnSpc>
                <a:spcPct val="90000"/>
              </a:lnSpc>
              <a:buFont typeface="Wingdings" pitchFamily="2" charset="2"/>
              <a:buNone/>
              <a:defRPr/>
            </a:pPr>
            <a:r>
              <a:rPr lang="fa-IR" smtClean="0">
                <a:cs typeface="B Lotus" pitchFamily="2" charset="-78"/>
              </a:rPr>
              <a:t>( اصل تحديد مساله)</a:t>
            </a:r>
          </a:p>
          <a:p>
            <a:pPr algn="r" rtl="1" eaLnBrk="1" hangingPunct="1">
              <a:lnSpc>
                <a:spcPct val="90000"/>
              </a:lnSpc>
              <a:buFont typeface="Wingdings" pitchFamily="2" charset="2"/>
              <a:buNone/>
              <a:defRPr/>
            </a:pPr>
            <a:r>
              <a:rPr lang="fa-IR" smtClean="0">
                <a:cs typeface="B Lotus" pitchFamily="2" charset="-78"/>
              </a:rPr>
              <a:t>2- تعيين درجه مهم بودن متغيرها</a:t>
            </a:r>
          </a:p>
          <a:p>
            <a:pPr algn="r" rtl="1" eaLnBrk="1" hangingPunct="1">
              <a:lnSpc>
                <a:spcPct val="90000"/>
              </a:lnSpc>
              <a:buFont typeface="Wingdings" pitchFamily="2" charset="2"/>
              <a:buNone/>
              <a:defRPr/>
            </a:pPr>
            <a:r>
              <a:rPr lang="fa-IR" smtClean="0">
                <a:cs typeface="B Lotus" pitchFamily="2" charset="-78"/>
              </a:rPr>
              <a:t>3- پيدا كردن روشهاي جديد</a:t>
            </a:r>
          </a:p>
          <a:p>
            <a:pPr algn="r" rtl="1" eaLnBrk="1" hangingPunct="1">
              <a:lnSpc>
                <a:spcPct val="90000"/>
              </a:lnSpc>
              <a:buFont typeface="Wingdings" pitchFamily="2" charset="2"/>
              <a:buNone/>
              <a:defRPr/>
            </a:pPr>
            <a:r>
              <a:rPr lang="fa-IR" smtClean="0">
                <a:cs typeface="B Lotus" pitchFamily="2" charset="-78"/>
              </a:rPr>
              <a:t>4- اجتناب ازبه كار بردن روشهاي بي نتيجه </a:t>
            </a:r>
          </a:p>
          <a:p>
            <a:pPr algn="r" rtl="1" eaLnBrk="1" hangingPunct="1">
              <a:lnSpc>
                <a:spcPct val="90000"/>
              </a:lnSpc>
              <a:buFont typeface="Wingdings" pitchFamily="2" charset="2"/>
              <a:buNone/>
              <a:defRPr/>
            </a:pPr>
            <a:r>
              <a:rPr lang="fa-IR" smtClean="0">
                <a:cs typeface="B Lotus" pitchFamily="2" charset="-78"/>
              </a:rPr>
              <a:t>5- ايجاد بينش نسبت به روشها</a:t>
            </a:r>
          </a:p>
          <a:p>
            <a:pPr algn="r" rtl="1" eaLnBrk="1" hangingPunct="1">
              <a:lnSpc>
                <a:spcPct val="90000"/>
              </a:lnSpc>
              <a:buFont typeface="Wingdings" pitchFamily="2" charset="2"/>
              <a:buNone/>
              <a:defRPr/>
            </a:pPr>
            <a:r>
              <a:rPr lang="fa-IR" smtClean="0">
                <a:cs typeface="B Lotus" pitchFamily="2" charset="-78"/>
              </a:rPr>
              <a:t>6- پرهيزاز تكراركارهاي انجام شده</a:t>
            </a:r>
          </a:p>
          <a:p>
            <a:pPr algn="r" rtl="1" eaLnBrk="1" hangingPunct="1">
              <a:lnSpc>
                <a:spcPct val="90000"/>
              </a:lnSpc>
              <a:buFont typeface="Wingdings" pitchFamily="2" charset="2"/>
              <a:buNone/>
              <a:defRPr/>
            </a:pPr>
            <a:r>
              <a:rPr lang="fa-IR" smtClean="0">
                <a:cs typeface="B Lotus" pitchFamily="2" charset="-78"/>
              </a:rPr>
              <a:t>7- آگاهي بردرجه مهم بودن مساله</a:t>
            </a:r>
          </a:p>
          <a:p>
            <a:pPr algn="r" rtl="1" eaLnBrk="1" hangingPunct="1">
              <a:lnSpc>
                <a:spcPct val="90000"/>
              </a:lnSpc>
              <a:buFont typeface="Wingdings" pitchFamily="2" charset="2"/>
              <a:buNone/>
              <a:defRPr/>
            </a:pPr>
            <a:r>
              <a:rPr lang="fa-IR" smtClean="0">
                <a:cs typeface="B Lotus" pitchFamily="2" charset="-78"/>
              </a:rPr>
              <a:t>   </a:t>
            </a:r>
            <a:endParaRPr lang="en-US" smtClean="0">
              <a:cs typeface="B Lotus" pitchFamily="2" charset="-78"/>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defRPr/>
            </a:pPr>
            <a:r>
              <a:rPr lang="fa-IR" sz="4000" smtClean="0">
                <a:cs typeface="B Lotus" pitchFamily="2" charset="-78"/>
              </a:rPr>
              <a:t>معيارهايي براي قضاوت پيرامون پيشينه تحقيق</a:t>
            </a:r>
            <a:endParaRPr lang="en-US" sz="4000" smtClean="0">
              <a:cs typeface="B Lotus" pitchFamily="2" charset="-78"/>
            </a:endParaRPr>
          </a:p>
        </p:txBody>
      </p:sp>
      <p:sp>
        <p:nvSpPr>
          <p:cNvPr id="167939" name="Rectangle 3"/>
          <p:cNvSpPr>
            <a:spLocks noGrp="1" noChangeArrowheads="1"/>
          </p:cNvSpPr>
          <p:nvPr>
            <p:ph idx="1"/>
          </p:nvPr>
        </p:nvSpPr>
        <p:spPr/>
        <p:txBody>
          <a:bodyPr/>
          <a:lstStyle/>
          <a:p>
            <a:pPr algn="r" rtl="1" eaLnBrk="1" hangingPunct="1">
              <a:lnSpc>
                <a:spcPct val="90000"/>
              </a:lnSpc>
              <a:buFont typeface="Wingdings" pitchFamily="2" charset="2"/>
              <a:buNone/>
              <a:defRPr/>
            </a:pPr>
            <a:r>
              <a:rPr lang="fa-IR" smtClean="0">
                <a:cs typeface="B Lotus" pitchFamily="2" charset="-78"/>
              </a:rPr>
              <a:t>1- جستجوي منابع هر چه مرتبط تر با موضوع ومساله تحقيق</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2- جستجوي منابع معتبرتر</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3- جستجوي منابع اصلي </a:t>
            </a:r>
          </a:p>
          <a:p>
            <a:pPr algn="r" rtl="1" eaLnBrk="1" hangingPunct="1">
              <a:lnSpc>
                <a:spcPct val="90000"/>
              </a:lnSpc>
              <a:buFont typeface="Wingdings" pitchFamily="2" charset="2"/>
              <a:buNone/>
              <a:defRPr/>
            </a:pPr>
            <a:endParaRPr lang="fa-IR" smtClean="0">
              <a:cs typeface="B Lotus" pitchFamily="2" charset="-78"/>
            </a:endParaRPr>
          </a:p>
          <a:p>
            <a:pPr algn="r" rtl="1" eaLnBrk="1" hangingPunct="1">
              <a:lnSpc>
                <a:spcPct val="90000"/>
              </a:lnSpc>
              <a:buFont typeface="Wingdings" pitchFamily="2" charset="2"/>
              <a:buNone/>
              <a:defRPr/>
            </a:pPr>
            <a:r>
              <a:rPr lang="fa-IR" smtClean="0">
                <a:cs typeface="B Lotus" pitchFamily="2" charset="-78"/>
              </a:rPr>
              <a:t>4- جستجوي منابع جديدتر</a:t>
            </a:r>
            <a:endParaRPr lang="en-US" smtClean="0">
              <a:cs typeface="B Lotus" pitchFamily="2"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pple">
  <a:themeElements>
    <a:clrScheme name="شهر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Ripple">
      <a:majorFont>
        <a:latin typeface="Arial"/>
        <a:ea typeface=""/>
        <a:cs typeface="Arial"/>
      </a:majorFont>
      <a:minorFont>
        <a:latin typeface="Arial"/>
        <a:ea typeface=""/>
        <a:cs typeface="Arial"/>
      </a:minorFont>
    </a:fontScheme>
    <a:fmtScheme name="تساوی حقوق">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Ripple</Template>
  <TotalTime>3020</TotalTime>
  <Words>29581</Words>
  <Application>Microsoft PowerPoint</Application>
  <PresentationFormat>نمایش روی پرده (4:3)</PresentationFormat>
  <Paragraphs>2353</Paragraphs>
  <Slides>356</Slides>
  <Notes>0</Notes>
  <HiddenSlides>0</HiddenSlides>
  <MMClips>0</MMClips>
  <ScaleCrop>false</ScaleCrop>
  <HeadingPairs>
    <vt:vector size="4" baseType="variant">
      <vt:variant>
        <vt:lpstr>طرح زمینه</vt:lpstr>
      </vt:variant>
      <vt:variant>
        <vt:i4>2</vt:i4>
      </vt:variant>
      <vt:variant>
        <vt:lpstr>عنوانهای اسلاید</vt:lpstr>
      </vt:variant>
      <vt:variant>
        <vt:i4>356</vt:i4>
      </vt:variant>
    </vt:vector>
  </HeadingPairs>
  <TitlesOfParts>
    <vt:vector size="358" baseType="lpstr">
      <vt:lpstr>Ripple</vt:lpstr>
      <vt:lpstr>Default Design</vt:lpstr>
      <vt:lpstr>روش تحقيق  بارويكرد ي به  پايان نامه نويسي </vt:lpstr>
      <vt:lpstr>فصل اول  طرح تحقيق / كليات  </vt:lpstr>
      <vt:lpstr>اجزاي تشكيل دهنده فصل اول درپايان نامه </vt:lpstr>
      <vt:lpstr>1- مقدمه</vt:lpstr>
      <vt:lpstr>2- بيان مساله(پرسش آغازي تحقيق)</vt:lpstr>
      <vt:lpstr>ويژگيهاي بيانه مساله تحقيق(پرسش آغازي)</vt:lpstr>
      <vt:lpstr>نكاتي درانتخاب مسائل تحقيقاتي </vt:lpstr>
      <vt:lpstr>چگونگي ارزيابي مساله تحقيق</vt:lpstr>
      <vt:lpstr>اسلاید 9</vt:lpstr>
      <vt:lpstr>خطاها در هنگام انتخاب مساله</vt:lpstr>
      <vt:lpstr>ارتباط بين مساله با عنوان وموضوع تحقيق</vt:lpstr>
      <vt:lpstr>1-راه هاي انتخاب موضوع تحقيق</vt:lpstr>
      <vt:lpstr>فنون درك مساله تحقيق از عنوان تحقيق </vt:lpstr>
      <vt:lpstr>تبديل موضوع به مساله تحقيق</vt:lpstr>
      <vt:lpstr>رابطه بيان مساله و نوع تحقيق</vt:lpstr>
      <vt:lpstr>3- تاريخچه /سابقه موضوع تحقيق/پيشينه تحقيق</vt:lpstr>
      <vt:lpstr>براي رسيدن به اين اهداف توجه به نكات زير ضروري است : </vt:lpstr>
      <vt:lpstr>4-اهميت وضرورت موضوع تحقيق  </vt:lpstr>
      <vt:lpstr>5-اهداف تحقيق</vt:lpstr>
      <vt:lpstr>6-چارچوب نظري تحقيق</vt:lpstr>
      <vt:lpstr>اجزاءچارچوب نظري تحقيق</vt:lpstr>
      <vt:lpstr>كاركردهاي چارچوب نظري تحقيق</vt:lpstr>
      <vt:lpstr>چگونگي انتخاب چارچوب نظري تحقيق</vt:lpstr>
      <vt:lpstr>6-1-مفهوم چيست ؟</vt:lpstr>
      <vt:lpstr>انواع مفاهيم</vt:lpstr>
      <vt:lpstr>روشهاي توسعه مفاهيم</vt:lpstr>
      <vt:lpstr>ملاكهاي ارزشيابي مفاهيم نظري</vt:lpstr>
      <vt:lpstr>ملاكهاي ارزشيابي مفاهيم تجربي</vt:lpstr>
      <vt:lpstr>كاركردها ونقش مفاهيم</vt:lpstr>
      <vt:lpstr>6-2-سازه چيست ؟</vt:lpstr>
      <vt:lpstr>تعاريف مفهوم سازي وعملياتي كردن</vt:lpstr>
      <vt:lpstr>فرايند مفهوم سازي وعملياتي كردن</vt:lpstr>
      <vt:lpstr>نتيجه گيري</vt:lpstr>
      <vt:lpstr>6-3-تعريف چيست ؟</vt:lpstr>
      <vt:lpstr>انواع تعريف</vt:lpstr>
      <vt:lpstr>ادامه</vt:lpstr>
      <vt:lpstr>6-4-متغير چيست ؟</vt:lpstr>
      <vt:lpstr>طبقه بندي متغيرها</vt:lpstr>
      <vt:lpstr>طبقه بندي نوع اول :</vt:lpstr>
      <vt:lpstr>اسلاید 40</vt:lpstr>
      <vt:lpstr>اسلاید 41</vt:lpstr>
      <vt:lpstr> </vt:lpstr>
      <vt:lpstr>  </vt:lpstr>
      <vt:lpstr>ارتباط بين متغيرها</vt:lpstr>
      <vt:lpstr>طبقه بندي نوع دوم :</vt:lpstr>
      <vt:lpstr>طبقه بندي نوع سوم :</vt:lpstr>
      <vt:lpstr>طبقه بندي نوع چهارم :</vt:lpstr>
      <vt:lpstr>طبقه بندي نوع پنجم :</vt:lpstr>
      <vt:lpstr>7- مدل تحليلي تحقيق</vt:lpstr>
      <vt:lpstr>مدل تحليلي راچگونه مي توان ساخت ؟</vt:lpstr>
      <vt:lpstr>معرف يا شاخص چيست ؟</vt:lpstr>
      <vt:lpstr>مراحل چهار گانه لاتسارسفلد</vt:lpstr>
      <vt:lpstr>ارتباط بين مفهوم، بعد ،مولفه و شاخص  </vt:lpstr>
      <vt:lpstr>انواع طبقه بندي معرف ها يا شاخص ها</vt:lpstr>
      <vt:lpstr>طبقه بندي نوع اول : </vt:lpstr>
      <vt:lpstr>طبقه بندي نوع دوم : </vt:lpstr>
      <vt:lpstr>طبقه بندي نوع سوم :</vt:lpstr>
      <vt:lpstr>ويژگي هاي يك معرف يا شاخص منا سب </vt:lpstr>
      <vt:lpstr>8-فرضيه تحقيق:</vt:lpstr>
      <vt:lpstr>تعاريفي براي فرضيه</vt:lpstr>
      <vt:lpstr>انواع روابط موجود در ساختار فرضيه </vt:lpstr>
      <vt:lpstr>الف ) رابطه تغييرات با هم(همپوشان):</vt:lpstr>
      <vt:lpstr>اسلاید 63</vt:lpstr>
      <vt:lpstr>اسلاید 64</vt:lpstr>
      <vt:lpstr>اسلاید 65</vt:lpstr>
      <vt:lpstr>ب) رابطه علي : </vt:lpstr>
      <vt:lpstr>تعريف رابطه علي :</vt:lpstr>
      <vt:lpstr>اسلاید 68</vt:lpstr>
      <vt:lpstr>ويژگيهاي رابطه علت ومعلولي</vt:lpstr>
      <vt:lpstr>انواع طبقه بندي فرضيه ها</vt:lpstr>
      <vt:lpstr>اسلاید 71</vt:lpstr>
      <vt:lpstr>نقش فرضيه درپژوهش</vt:lpstr>
      <vt:lpstr>اسلاید 73</vt:lpstr>
      <vt:lpstr>اسلاید 74</vt:lpstr>
      <vt:lpstr>اسلاید 75</vt:lpstr>
      <vt:lpstr>شيوه فرضيه سازي</vt:lpstr>
      <vt:lpstr>اسلاید 77</vt:lpstr>
      <vt:lpstr>ارتباط روش ها با مدل ،فرضيه ها....</vt:lpstr>
      <vt:lpstr>تفاوت هاي فرضيه هاي آماري و پژوهشي </vt:lpstr>
      <vt:lpstr>اسلاید 80</vt:lpstr>
      <vt:lpstr>انواع فرضيه هاي آماري  :</vt:lpstr>
      <vt:lpstr>چگونگي تبديل فرضيه هاي پژوهشي به  فرضيه هاي آماري : </vt:lpstr>
      <vt:lpstr>اسلاید 83</vt:lpstr>
      <vt:lpstr>انواع فرضيه آماري  </vt:lpstr>
      <vt:lpstr>اسلاید 85</vt:lpstr>
      <vt:lpstr>اسلاید 86</vt:lpstr>
      <vt:lpstr>9-روش تحقيق</vt:lpstr>
      <vt:lpstr>10- قلمرو مكاني تحقيق (جامعه آماري)</vt:lpstr>
      <vt:lpstr>11- قلمرو زماني تحقيق</vt:lpstr>
      <vt:lpstr>12- روش نمونه گيري وتعيين حجم نمونه</vt:lpstr>
      <vt:lpstr>13- ابزارهاي گردآوري داده ها (اطلاعات)</vt:lpstr>
      <vt:lpstr>14- روش تجزيه وتحليل داده ها</vt:lpstr>
      <vt:lpstr>15- محدوديتهاي تحقيق</vt:lpstr>
      <vt:lpstr>16- شرح مفاهيم ،اصطلاحات ومتغيرهاي بكاررفته درتحقيق</vt:lpstr>
      <vt:lpstr>فصل دوم </vt:lpstr>
      <vt:lpstr>ضرورت مروري بر ادبيات موضوع</vt:lpstr>
      <vt:lpstr>بررسي پيشينه پژوهش مي تواند در كسب اين اطلاعات مفيد باشد:</vt:lpstr>
      <vt:lpstr>كاركردهاي پيشينه تحقيق</vt:lpstr>
      <vt:lpstr>معيارهايي براي قضاوت پيرامون پيشينه تحقيق</vt:lpstr>
      <vt:lpstr>فصل سوم </vt:lpstr>
      <vt:lpstr>ضرورت ايجاد شناخت از جامعه آماري</vt:lpstr>
      <vt:lpstr>فصل چهارم</vt:lpstr>
      <vt:lpstr>روش تحقيق</vt:lpstr>
      <vt:lpstr>اسلاید 104</vt:lpstr>
      <vt:lpstr>اسلاید 105</vt:lpstr>
      <vt:lpstr>اسلاید 106</vt:lpstr>
      <vt:lpstr>تحقيق چيست؟</vt:lpstr>
      <vt:lpstr>اسلاید 108</vt:lpstr>
      <vt:lpstr>تعاريف نظريه (تئوري)</vt:lpstr>
      <vt:lpstr>اسلاید 110</vt:lpstr>
      <vt:lpstr>اسلاید 111</vt:lpstr>
      <vt:lpstr>اسلاید 112</vt:lpstr>
      <vt:lpstr>اسلاید 113</vt:lpstr>
      <vt:lpstr>ويژگيهاي نظريه :</vt:lpstr>
      <vt:lpstr>اسلاید 115</vt:lpstr>
      <vt:lpstr>نقش نظريه در تحقيق</vt:lpstr>
      <vt:lpstr>اسلاید 117</vt:lpstr>
      <vt:lpstr>اسلاید 118</vt:lpstr>
      <vt:lpstr>اسلاید 119</vt:lpstr>
      <vt:lpstr>بطور کلي مي توان نتيجه گيري کرد:</vt:lpstr>
      <vt:lpstr>فرآيندهاي نظريه پردازي و نظريه آزمايي :</vt:lpstr>
      <vt:lpstr>الف: نظريه پردازي</vt:lpstr>
      <vt:lpstr>ب: نظريه آزمايي</vt:lpstr>
      <vt:lpstr>اسلاید 124</vt:lpstr>
      <vt:lpstr>اسلاید 125</vt:lpstr>
      <vt:lpstr>روش شناسي</vt:lpstr>
      <vt:lpstr>اسلاید 127</vt:lpstr>
      <vt:lpstr>روش علمي و ويژگيهاي آن :</vt:lpstr>
      <vt:lpstr>روش :</vt:lpstr>
      <vt:lpstr>اسلاید 130</vt:lpstr>
      <vt:lpstr>ويژگيهاي كلي روش</vt:lpstr>
      <vt:lpstr>اسلاید 132</vt:lpstr>
      <vt:lpstr>اسلاید 133</vt:lpstr>
      <vt:lpstr>اسلاید 134</vt:lpstr>
      <vt:lpstr>اسلاید 135</vt:lpstr>
      <vt:lpstr>اسلاید 136</vt:lpstr>
      <vt:lpstr>اسلاید 137</vt:lpstr>
      <vt:lpstr>پرده هاي سه گانه روش علمي </vt:lpstr>
      <vt:lpstr>اسلاید 139</vt:lpstr>
      <vt:lpstr>اسلاید 140</vt:lpstr>
      <vt:lpstr>اسلاید 141</vt:lpstr>
      <vt:lpstr>اسلاید 142</vt:lpstr>
      <vt:lpstr>1- طبقه بندي تحقيق  بر مبناي هدف</vt:lpstr>
      <vt:lpstr>اسلاید 144</vt:lpstr>
      <vt:lpstr>اسلاید 145</vt:lpstr>
      <vt:lpstr>اسلاید 146</vt:lpstr>
      <vt:lpstr>رابطه تحقيقات پايه وكاربردي</vt:lpstr>
      <vt:lpstr>رابطه تحقيقات پايه وكاربردي</vt:lpstr>
      <vt:lpstr>1-3- تحقيقات ارزيابي</vt:lpstr>
      <vt:lpstr>1-4- تحقيق وتوسعه</vt:lpstr>
      <vt:lpstr>1-5- تحقيق عملي</vt:lpstr>
      <vt:lpstr>2- طبقه بندي تحقيق  بر حسب روش  </vt:lpstr>
      <vt:lpstr>اسلاید 153</vt:lpstr>
      <vt:lpstr>2-1- تحقيق تاريخي</vt:lpstr>
      <vt:lpstr>2-2 - تحقيق توصيفي  </vt:lpstr>
      <vt:lpstr>2-3- تحقيق پيما يشي (زمينه يابي) </vt:lpstr>
      <vt:lpstr>2-4- روش تحليل محتوا </vt:lpstr>
      <vt:lpstr>شروط تحليل محتوا</vt:lpstr>
      <vt:lpstr>هدفهاي تحليل محتوا</vt:lpstr>
      <vt:lpstr>2-5- تحقيق ميداني</vt:lpstr>
      <vt:lpstr>انواع مطالعات وتحقيقات ميداني</vt:lpstr>
      <vt:lpstr>قوت ها وضعف هاي مطالعات ميداني</vt:lpstr>
      <vt:lpstr>مورد كا وي</vt:lpstr>
      <vt:lpstr>2-7- تحقيق همبستگي</vt:lpstr>
      <vt:lpstr>نمونه هايي از تحقيقات همبستگي </vt:lpstr>
      <vt:lpstr>2-8- تحقيق علي (آزمايشي ) </vt:lpstr>
      <vt:lpstr>2-8-1-آزمايش ميداني</vt:lpstr>
      <vt:lpstr>مزيت هاي آزمايش ميداني</vt:lpstr>
      <vt:lpstr>محدوديت هاي آزمايش ميداني</vt:lpstr>
      <vt:lpstr>2-8-2-آزمايش آزمايشگاهي</vt:lpstr>
      <vt:lpstr>اهداف آزمايش آزمايشگاهي</vt:lpstr>
      <vt:lpstr>تفاوت  آزمايش هاي ميداني و آزمايشگاهي</vt:lpstr>
      <vt:lpstr>9-  تحقيق تجربي (طرح آزمايش)</vt:lpstr>
      <vt:lpstr>انواع طرح هاي آزمايشي</vt:lpstr>
      <vt:lpstr>موانع اعتبار آزمايش </vt:lpstr>
      <vt:lpstr>نمونه هايي از مطالعات متعارف تجربي (آزمايشي)</vt:lpstr>
      <vt:lpstr>10- تحقيق علّي- تطبيقي  </vt:lpstr>
      <vt:lpstr>نمونه هايي از مطالعات متعارف علي - تطبيقي</vt:lpstr>
      <vt:lpstr>رابطه تحقيقات توصيفي،علي ومطالعات اكتشافي</vt:lpstr>
      <vt:lpstr>اسلاید 180</vt:lpstr>
      <vt:lpstr>اسلاید 181</vt:lpstr>
      <vt:lpstr>اسلاید 182</vt:lpstr>
      <vt:lpstr>درخت تصميم گيري براي انتخاب روشهاي تحقيق </vt:lpstr>
      <vt:lpstr>كدامين روش براي تحقيق</vt:lpstr>
      <vt:lpstr>اسلاید 185</vt:lpstr>
      <vt:lpstr>ابزارهاي جمع آوري داده ها:</vt:lpstr>
      <vt:lpstr>انواع ابزارها </vt:lpstr>
      <vt:lpstr>انواع ابزارها</vt:lpstr>
      <vt:lpstr>‌1ـ بررسي (مراجعه به) مدارك و اسناد</vt:lpstr>
      <vt:lpstr>اسلاید 190</vt:lpstr>
      <vt:lpstr> نكات قابل توجه در به كارگيري مدارك و اسناد </vt:lpstr>
      <vt:lpstr>2- مشاهده</vt:lpstr>
      <vt:lpstr>اسلاید 193</vt:lpstr>
      <vt:lpstr>○ نكات قابل توجه در به كارگيري مشاهده</vt:lpstr>
      <vt:lpstr>3- مصاحبه</vt:lpstr>
      <vt:lpstr>اسلاید 196</vt:lpstr>
      <vt:lpstr>○ نكات قابل توجه در به كارگيري مصاحبه </vt:lpstr>
      <vt:lpstr>4ـ پرسشنامه </vt:lpstr>
      <vt:lpstr>در ساختن يك پرسشنامه بايد به چهار جنبه توجه شود: </vt:lpstr>
      <vt:lpstr>اسلاید 200</vt:lpstr>
      <vt:lpstr>اسلاید 201</vt:lpstr>
      <vt:lpstr>اسلاید 202</vt:lpstr>
      <vt:lpstr>اسلاید 203</vt:lpstr>
      <vt:lpstr>اسلاید 204</vt:lpstr>
      <vt:lpstr>اسلاید 205</vt:lpstr>
      <vt:lpstr>انواع داده ها در يك پرسشنامه</vt:lpstr>
      <vt:lpstr>دستورالعمل تكميل پرسشنامه </vt:lpstr>
      <vt:lpstr>انتخاب نوع سؤال</vt:lpstr>
      <vt:lpstr>ابزارها و اندازه گيري آزمود نيها: </vt:lpstr>
      <vt:lpstr>مقياسها : </vt:lpstr>
      <vt:lpstr>1ـ مقياسها </vt:lpstr>
      <vt:lpstr>الف ـ مقياس اسمي </vt:lpstr>
      <vt:lpstr>اسلاید 213</vt:lpstr>
      <vt:lpstr>ب ـ مقياس ترتيبي (رتبه اي) </vt:lpstr>
      <vt:lpstr>اسلاید 215</vt:lpstr>
      <vt:lpstr>ج ـ مقياس فاصله اي </vt:lpstr>
      <vt:lpstr>اسلاید 217</vt:lpstr>
      <vt:lpstr>د ـ مقياس نسبي </vt:lpstr>
      <vt:lpstr>اسلاید 219</vt:lpstr>
      <vt:lpstr>اسلاید 220</vt:lpstr>
      <vt:lpstr>اسلاید 221</vt:lpstr>
      <vt:lpstr>- طيف ها 2</vt:lpstr>
      <vt:lpstr>1/2 - طيف بوگاردوس </vt:lpstr>
      <vt:lpstr>نحوه كاربرد:</vt:lpstr>
      <vt:lpstr>چارچوب استخراج داده ها</vt:lpstr>
      <vt:lpstr>اسلاید 226</vt:lpstr>
      <vt:lpstr>2-2- طيف ترستون</vt:lpstr>
      <vt:lpstr>اسلاید 228</vt:lpstr>
      <vt:lpstr>اسلاید 229</vt:lpstr>
      <vt:lpstr>2-3- طيف ليكرت (مجموع) </vt:lpstr>
      <vt:lpstr>نمونه اي از طيف ليكرت </vt:lpstr>
      <vt:lpstr>نحوه ارزش گذاري </vt:lpstr>
      <vt:lpstr>اسلاید 233</vt:lpstr>
      <vt:lpstr>2-5- طيف گاتمن </vt:lpstr>
      <vt:lpstr>اسلاید 235</vt:lpstr>
      <vt:lpstr>داده هاي طيف گاتمن </vt:lpstr>
      <vt:lpstr>اسلاید 237</vt:lpstr>
      <vt:lpstr>2-5- طيف اوگوزد </vt:lpstr>
      <vt:lpstr>2-5-1-صفات دو قطبي </vt:lpstr>
      <vt:lpstr>اسلاید 240</vt:lpstr>
      <vt:lpstr>اسلاید 241</vt:lpstr>
      <vt:lpstr>2-5-2-تحليل معنايي </vt:lpstr>
      <vt:lpstr>2-5-3-تحليل عبارات </vt:lpstr>
      <vt:lpstr>2-5-4- مقايسه هاي زوجي </vt:lpstr>
      <vt:lpstr>اسلاید 245</vt:lpstr>
      <vt:lpstr>اسلاید 246</vt:lpstr>
      <vt:lpstr>2-6- طيف تركيبي </vt:lpstr>
      <vt:lpstr>نتيجه گيري و پيشنهاد </vt:lpstr>
      <vt:lpstr>اسلاید 249</vt:lpstr>
      <vt:lpstr>اسلاید 250</vt:lpstr>
      <vt:lpstr>اسلاید 251</vt:lpstr>
      <vt:lpstr>اسلاید 252</vt:lpstr>
      <vt:lpstr>اسلاید 253</vt:lpstr>
      <vt:lpstr>اسلاید 254</vt:lpstr>
      <vt:lpstr>نمونه گيري</vt:lpstr>
      <vt:lpstr>نمونه برداري اصولا با توجه به دلايل زير صورت مي گيرد:</vt:lpstr>
      <vt:lpstr>شيوه هاي نمونه گيري تصادفي</vt:lpstr>
      <vt:lpstr>فرايند نمونه گيري </vt:lpstr>
      <vt:lpstr>1- نمونه ا نبا شته يا كومه</vt:lpstr>
      <vt:lpstr>2- نمونه نظري يا قضاوتي</vt:lpstr>
      <vt:lpstr>3- نمونه گيري تصادفي</vt:lpstr>
      <vt:lpstr>جامعه آماري ونمونه آماري </vt:lpstr>
      <vt:lpstr>برداشت ها از تصا د في بودن </vt:lpstr>
      <vt:lpstr>تعيين ساختار جامعه آماري وويژگي هاي آن </vt:lpstr>
      <vt:lpstr>1- تجا نس ويكپارچگي جمعيت آماري</vt:lpstr>
      <vt:lpstr>2- وجود قشرها وطبقات مختلف جمعيت آماري </vt:lpstr>
      <vt:lpstr>3- وجود نسبتها يا درصدها درجمعيت آماري</vt:lpstr>
      <vt:lpstr>4- مختلط بودن ويژگي ها درجمعيت آماري  </vt:lpstr>
      <vt:lpstr>سوگيري (جهت گيري )</vt:lpstr>
      <vt:lpstr>عوامل مؤثر در تعيين حجم يا اندازه نمونه</vt:lpstr>
      <vt:lpstr>حجم نمونه</vt:lpstr>
      <vt:lpstr>اسلاید 272</vt:lpstr>
      <vt:lpstr>روايي / اعتبار</vt:lpstr>
      <vt:lpstr>طبقه بندي هاي روايي يا اعتبار</vt:lpstr>
      <vt:lpstr>طبقه بندي نوع اول: </vt:lpstr>
      <vt:lpstr>طبقه بندي نوع دوم: </vt:lpstr>
      <vt:lpstr>اسلاید 277</vt:lpstr>
      <vt:lpstr>جدول انواع روايي</vt:lpstr>
      <vt:lpstr>پايايي</vt:lpstr>
      <vt:lpstr>روشهاي عمده برآورد ضريب پا يا يي</vt:lpstr>
      <vt:lpstr>1- برآورد پايايي از طريق بازآزمايي</vt:lpstr>
      <vt:lpstr>2- برآورد پايايي شكل هاي موازي وهمتا </vt:lpstr>
      <vt:lpstr>3- برآورد پايايي ثبات دروني  </vt:lpstr>
      <vt:lpstr>عوامل مؤثربر پا يا يي وروا يي</vt:lpstr>
      <vt:lpstr>پيش آزمون</vt:lpstr>
      <vt:lpstr>فوايد پيش آزمون</vt:lpstr>
      <vt:lpstr>فصل پنجم</vt:lpstr>
      <vt:lpstr>تجزيه وتحليل داده ها</vt:lpstr>
      <vt:lpstr>آماده كردن متغيرها</vt:lpstr>
      <vt:lpstr>قواعد تجزيه وتحليل</vt:lpstr>
      <vt:lpstr>روش هاي خلاصه سازي داده ها</vt:lpstr>
      <vt:lpstr>انواع تجزيه وتحليل</vt:lpstr>
      <vt:lpstr>جدول سازي </vt:lpstr>
      <vt:lpstr>جداول يك بعدي </vt:lpstr>
      <vt:lpstr>جداول دو بعدي</vt:lpstr>
      <vt:lpstr>جدول سه بعدي</vt:lpstr>
      <vt:lpstr>طريقه كلي خواندن جدول</vt:lpstr>
      <vt:lpstr>نمودار</vt:lpstr>
      <vt:lpstr>نمونه هايي از نمودارها</vt:lpstr>
      <vt:lpstr>فرارفتن از تحليل مقدماتي </vt:lpstr>
      <vt:lpstr>انواع آمار</vt:lpstr>
      <vt:lpstr>درتحليل استنباطي ازدونوع آمار بهره گرفته شده است:</vt:lpstr>
      <vt:lpstr>اسلاید 303</vt:lpstr>
      <vt:lpstr>محدوديت هاي آمار پارامتريك  </vt:lpstr>
      <vt:lpstr>مدل ناپارامتريك </vt:lpstr>
      <vt:lpstr>اسلاید 306</vt:lpstr>
      <vt:lpstr>1-فرضيه پوچ  </vt:lpstr>
      <vt:lpstr>اسلاید 308</vt:lpstr>
      <vt:lpstr>2- انتخاب آزمون آماري </vt:lpstr>
      <vt:lpstr>3- سطح معني دار بودن و حجم نمونه </vt:lpstr>
      <vt:lpstr>اسلاید 311</vt:lpstr>
      <vt:lpstr>اسلاید 312</vt:lpstr>
      <vt:lpstr>اسلاید 313</vt:lpstr>
      <vt:lpstr>اسلاید 314</vt:lpstr>
      <vt:lpstr>4- توزيع نمونه گيري</vt:lpstr>
      <vt:lpstr>شرايط انتخاب مدل آماري مناسب</vt:lpstr>
      <vt:lpstr>اسلاید 317</vt:lpstr>
      <vt:lpstr>اسلاید 318</vt:lpstr>
      <vt:lpstr>اسلاید 319</vt:lpstr>
      <vt:lpstr>تحليل داده هاي كمي در طرحهاي غير آزمايشي</vt:lpstr>
      <vt:lpstr>1- تحليل داده هاي كمي در تحقيق پيمايشي</vt:lpstr>
      <vt:lpstr>2- تحليل داده هاي كمي در تحقيق همبستگي</vt:lpstr>
      <vt:lpstr>2-1- تحليل رابطه همزماني متغيرها</vt:lpstr>
      <vt:lpstr>2-2-1- شاخصهاي اندازه گيري رابطه در تحليلهاي پارامتري </vt:lpstr>
      <vt:lpstr>2-2-2- شاخصهاي  اندازه گيري رابطه در تحليلهاي ناپارامتري</vt:lpstr>
      <vt:lpstr>2-2- تحليل رگرسيون</vt:lpstr>
      <vt:lpstr>2 -3- تحليل داده هاي ماتريس كواريانس </vt:lpstr>
      <vt:lpstr>2-3-1- مد ل معادلات ساختاري</vt:lpstr>
      <vt:lpstr>2-3-2- تحليل عاملي  </vt:lpstr>
      <vt:lpstr>مراحل اجراي تحليل عاملي</vt:lpstr>
      <vt:lpstr>مدل هاي علي</vt:lpstr>
      <vt:lpstr>تعامل</vt:lpstr>
      <vt:lpstr>تحليل داده هاي كمي در طرحهاي آزمايشي</vt:lpstr>
      <vt:lpstr>آزمون فرض در تحليلهاي پارامتري</vt:lpstr>
      <vt:lpstr>ب) آزمون فرض در تحليلهاي ناپارامتري</vt:lpstr>
      <vt:lpstr>داده هاي كيفي وتجزيه وتحليل آنها</vt:lpstr>
      <vt:lpstr>تنظيم و تحليل داده هاي كيفي مستلزم انجام  فعاليت هاي زير است :</vt:lpstr>
      <vt:lpstr>داده هاي كيفي را مي توان به يكي از حالتهاي زيردرماتريس نمايش داد:</vt:lpstr>
      <vt:lpstr>روشهايي براي رسيدگي به ارزشهاي مفقوده</vt:lpstr>
      <vt:lpstr>فصل ششم</vt:lpstr>
      <vt:lpstr>ويژگي هاي يك خلاصه خوب</vt:lpstr>
      <vt:lpstr>اسلاید 342</vt:lpstr>
      <vt:lpstr>به طور كلي منابع تحقيق به دو دسته زير تقسيم مي شوند:</vt:lpstr>
      <vt:lpstr>مستند سازي تحقيق</vt:lpstr>
      <vt:lpstr>انواع پانويسي و آدرس دهي در متن :</vt:lpstr>
      <vt:lpstr>اسلاید 346</vt:lpstr>
      <vt:lpstr>اسلاید 347</vt:lpstr>
      <vt:lpstr>شيوه هاي پانويسي جديد و معمول (در زبان فارسي و خارجي):</vt:lpstr>
      <vt:lpstr>اسلاید 349</vt:lpstr>
      <vt:lpstr>كتاب شناسي (كتابنامه) بزبان فارسي :</vt:lpstr>
      <vt:lpstr>اسلاید 351</vt:lpstr>
      <vt:lpstr>اسلاید 352</vt:lpstr>
      <vt:lpstr>اسلاید 353</vt:lpstr>
      <vt:lpstr>كتاب شناسي فارسي</vt:lpstr>
      <vt:lpstr>كتاب شناسي انگليسي</vt:lpstr>
      <vt:lpstr>پروما  دانلود</vt:lpstr>
    </vt:vector>
  </TitlesOfParts>
  <Manager>PromaD;.Com</Manager>
  <Company>- ETH0 -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PromaDL.Com</dc:creator>
  <cp:keywords>روش تحقیق دکتر خاکی,دانلود کتاب روش تحقیق,کتاب روش تحقیق دکتر خاکی</cp:keywords>
  <cp:lastModifiedBy>User</cp:lastModifiedBy>
  <cp:revision>861</cp:revision>
  <dcterms:created xsi:type="dcterms:W3CDTF">2008-07-06T06:03:34Z</dcterms:created>
  <dcterms:modified xsi:type="dcterms:W3CDTF">2012-10-17T11:32:05Z</dcterms:modified>
  <cp:contentType>PromaDL.Com</cp:contentType>
  <cp:contentStatus>PromaDL.Com</cp:contentStatus>
</cp:coreProperties>
</file>