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6" r:id="rId2"/>
    <p:sldId id="257" r:id="rId3"/>
    <p:sldId id="258" r:id="rId4"/>
    <p:sldId id="275" r:id="rId5"/>
    <p:sldId id="259" r:id="rId6"/>
    <p:sldId id="260" r:id="rId7"/>
    <p:sldId id="261" r:id="rId8"/>
    <p:sldId id="262" r:id="rId9"/>
    <p:sldId id="263" r:id="rId10"/>
    <p:sldId id="264" r:id="rId11"/>
    <p:sldId id="279" r:id="rId12"/>
    <p:sldId id="265" r:id="rId13"/>
    <p:sldId id="272" r:id="rId14"/>
    <p:sldId id="271" r:id="rId15"/>
    <p:sldId id="274" r:id="rId16"/>
    <p:sldId id="266" r:id="rId17"/>
    <p:sldId id="273" r:id="rId18"/>
    <p:sldId id="270" r:id="rId19"/>
    <p:sldId id="269" r:id="rId20"/>
    <p:sldId id="268" r:id="rId21"/>
    <p:sldId id="267" r:id="rId22"/>
    <p:sldId id="276" r:id="rId23"/>
    <p:sldId id="277" r:id="rId24"/>
    <p:sldId id="283" r:id="rId25"/>
    <p:sldId id="278" r:id="rId26"/>
    <p:sldId id="280"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00FF"/>
    <a:srgbClr val="993300"/>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26A5B-CD09-442C-96E4-07C4C671D028}" type="datetimeFigureOut">
              <a:rPr lang="en-US" smtClean="0"/>
              <a:pPr/>
              <a:t>1/29/2016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D0211-7C57-4759-9D10-613C015256C7}" type="slidenum">
              <a:rPr lang="en-US" smtClean="0"/>
              <a:pPr/>
              <a:t>‹#›</a:t>
            </a:fld>
            <a:endParaRPr lang="en-US"/>
          </a:p>
        </p:txBody>
      </p:sp>
    </p:spTree>
    <p:extLst>
      <p:ext uri="{BB962C8B-B14F-4D97-AF65-F5344CB8AC3E}">
        <p14:creationId xmlns:p14="http://schemas.microsoft.com/office/powerpoint/2010/main" xmlns="" val="13215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0211-7C57-4759-9D10-613C015256C7}" type="slidenum">
              <a:rPr lang="en-US" smtClean="0"/>
              <a:pPr/>
              <a:t>1</a:t>
            </a:fld>
            <a:endParaRPr lang="en-US"/>
          </a:p>
        </p:txBody>
      </p:sp>
    </p:spTree>
    <p:extLst>
      <p:ext uri="{BB962C8B-B14F-4D97-AF65-F5344CB8AC3E}">
        <p14:creationId xmlns:p14="http://schemas.microsoft.com/office/powerpoint/2010/main" xmlns="" val="144448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7C3C29F-6A80-4ECE-A1C9-6ED89625DD6A}" type="datetime1">
              <a:rPr lang="en-US" smtClean="0"/>
              <a:pPr/>
              <a:t>1/29/2016</a:t>
            </a:fld>
            <a:endParaRPr lang="en-US"/>
          </a:p>
        </p:txBody>
      </p:sp>
      <p:sp>
        <p:nvSpPr>
          <p:cNvPr id="19" name="Footer Placeholder 18"/>
          <p:cNvSpPr>
            <a:spLocks noGrp="1"/>
          </p:cNvSpPr>
          <p:nvPr>
            <p:ph type="ftr" sz="quarter" idx="11"/>
          </p:nvPr>
        </p:nvSpPr>
        <p:spPr/>
        <p:txBody>
          <a:bodyPr/>
          <a:lstStyle/>
          <a:p>
            <a:r>
              <a:rPr lang="en-US" smtClean="0"/>
              <a:t>www.Prozhe.com</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E953C0-3E34-4EB6-97E9-CB68D63F8234}" type="datetime1">
              <a:rPr lang="en-US" smtClean="0"/>
              <a:pPr/>
              <a:t>1/29/2016</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F055CC-524E-4D82-98E8-3081070F8F06}" type="datetime1">
              <a:rPr lang="en-US" smtClean="0"/>
              <a:pPr/>
              <a:t>1/29/2016</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4FD0D-712B-44FC-A83C-792DE7ED110B}" type="datetime1">
              <a:rPr lang="en-US" smtClean="0"/>
              <a:pPr/>
              <a:t>1/29/2016</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027638-78D2-43A8-AF3E-F4A5561A6399}" type="datetime1">
              <a:rPr lang="en-US" smtClean="0"/>
              <a:pPr/>
              <a:t>1/29/2016</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C5A519-6BA0-4E98-87BC-D510EBE366C0}" type="datetime1">
              <a:rPr lang="en-US" smtClean="0"/>
              <a:pPr/>
              <a:t>1/29/2016</a:t>
            </a:fld>
            <a:endParaRPr lang="en-US"/>
          </a:p>
        </p:txBody>
      </p:sp>
      <p:sp>
        <p:nvSpPr>
          <p:cNvPr id="6" name="Footer Placeholder 5"/>
          <p:cNvSpPr>
            <a:spLocks noGrp="1"/>
          </p:cNvSpPr>
          <p:nvPr>
            <p:ph type="ftr" sz="quarter" idx="11"/>
          </p:nvPr>
        </p:nvSpPr>
        <p:spPr/>
        <p:txBody>
          <a:bodyPr/>
          <a:lstStyle/>
          <a:p>
            <a:r>
              <a:rPr lang="en-US" smtClean="0"/>
              <a:t>www.Prozhe.com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EAEA9A-4F1B-4FBD-96E1-D7F8065D1046}" type="datetime1">
              <a:rPr lang="en-US" smtClean="0"/>
              <a:pPr/>
              <a:t>1/29/2016</a:t>
            </a:fld>
            <a:endParaRPr lang="en-US"/>
          </a:p>
        </p:txBody>
      </p:sp>
      <p:sp>
        <p:nvSpPr>
          <p:cNvPr id="8" name="Footer Placeholder 7"/>
          <p:cNvSpPr>
            <a:spLocks noGrp="1"/>
          </p:cNvSpPr>
          <p:nvPr>
            <p:ph type="ftr" sz="quarter" idx="11"/>
          </p:nvPr>
        </p:nvSpPr>
        <p:spPr/>
        <p:txBody>
          <a:bodyPr/>
          <a:lstStyle/>
          <a:p>
            <a:r>
              <a:rPr lang="en-US" smtClean="0"/>
              <a:t>www.Prozhe.com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9ACDC7-518A-4835-8F0D-4D5008D6B0D9}" type="datetime1">
              <a:rPr lang="en-US" smtClean="0"/>
              <a:pPr/>
              <a:t>1/29/2016</a:t>
            </a:fld>
            <a:endParaRPr lang="en-US"/>
          </a:p>
        </p:txBody>
      </p:sp>
      <p:sp>
        <p:nvSpPr>
          <p:cNvPr id="4" name="Footer Placeholder 3"/>
          <p:cNvSpPr>
            <a:spLocks noGrp="1"/>
          </p:cNvSpPr>
          <p:nvPr>
            <p:ph type="ftr" sz="quarter" idx="11"/>
          </p:nvPr>
        </p:nvSpPr>
        <p:spPr/>
        <p:txBody>
          <a:bodyPr/>
          <a:lstStyle/>
          <a:p>
            <a:r>
              <a:rPr lang="en-US" smtClean="0"/>
              <a:t>www.Prozhe.com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4E072-1F27-4733-96BF-E4F2241E62ED}" type="datetime1">
              <a:rPr lang="en-US" smtClean="0"/>
              <a:pPr/>
              <a:t>1/29/2016</a:t>
            </a:fld>
            <a:endParaRPr lang="en-US"/>
          </a:p>
        </p:txBody>
      </p:sp>
      <p:sp>
        <p:nvSpPr>
          <p:cNvPr id="3" name="Footer Placeholder 2"/>
          <p:cNvSpPr>
            <a:spLocks noGrp="1"/>
          </p:cNvSpPr>
          <p:nvPr>
            <p:ph type="ftr" sz="quarter" idx="11"/>
          </p:nvPr>
        </p:nvSpPr>
        <p:spPr/>
        <p:txBody>
          <a:bodyPr/>
          <a:lstStyle/>
          <a:p>
            <a:r>
              <a:rPr lang="en-US" smtClean="0"/>
              <a:t>www.Prozhe.com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33EE02-EAE5-4013-BA8B-7F3333908DCD}" type="datetime1">
              <a:rPr lang="en-US" smtClean="0"/>
              <a:pPr/>
              <a:t>1/29/2016</a:t>
            </a:fld>
            <a:endParaRPr lang="en-US"/>
          </a:p>
        </p:txBody>
      </p:sp>
      <p:sp>
        <p:nvSpPr>
          <p:cNvPr id="6" name="Footer Placeholder 5"/>
          <p:cNvSpPr>
            <a:spLocks noGrp="1"/>
          </p:cNvSpPr>
          <p:nvPr>
            <p:ph type="ftr" sz="quarter" idx="11"/>
          </p:nvPr>
        </p:nvSpPr>
        <p:spPr/>
        <p:txBody>
          <a:bodyPr/>
          <a:lstStyle/>
          <a:p>
            <a:r>
              <a:rPr lang="en-US" smtClean="0"/>
              <a:t>www.Prozhe.com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7A7CA5-7D67-4C11-87A2-649913CF8542}" type="datetime1">
              <a:rPr lang="en-US" smtClean="0"/>
              <a:pPr/>
              <a:t>1/29/2016</a:t>
            </a:fld>
            <a:endParaRPr lang="en-US"/>
          </a:p>
        </p:txBody>
      </p:sp>
      <p:sp>
        <p:nvSpPr>
          <p:cNvPr id="6" name="Footer Placeholder 5"/>
          <p:cNvSpPr>
            <a:spLocks noGrp="1"/>
          </p:cNvSpPr>
          <p:nvPr>
            <p:ph type="ftr" sz="quarter" idx="11"/>
          </p:nvPr>
        </p:nvSpPr>
        <p:spPr/>
        <p:txBody>
          <a:bodyPr/>
          <a:lstStyle/>
          <a:p>
            <a:r>
              <a:rPr lang="en-US" smtClean="0"/>
              <a:t>www.Prozhe.com</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5A2F71-2982-4742-B6C1-69360F624B8E}" type="datetime1">
              <a:rPr lang="en-US" smtClean="0"/>
              <a:pPr/>
              <a:t>1/29/2016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www.Prozhe.com</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iscohome.ir/wp-content/uploads/2013/12/mobile-internet-is-rapidly-falling-prices-according-to-cisco-ceo.jp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a.wikipedia.org/wiki/%D9%BE%D8%B1%D9%88%D9%86%D8%AF%D9%87:Cisco-Logo.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fa.wikipedia.org/wiki/%D9%BE%D8%B1%D9%88%D9%86%D8%AF%D9%87:Cisco-Logo.pn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llegeprozheh.i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iscohome.ir/wp-content/uploads/2013/12/s1jxgf0a-copy.jp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9" name="Picture 8" descr="بسم الله.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458200" cy="4389120"/>
          </a:xfrm>
        </p:spPr>
        <p:txBody>
          <a:bodyPr>
            <a:normAutofit fontScale="92500"/>
          </a:bodyPr>
          <a:lstStyle/>
          <a:p>
            <a:pPr marL="0" indent="0" algn="just" rtl="1">
              <a:buNone/>
            </a:pPr>
            <a:r>
              <a:rPr lang="fa-IR" b="1" dirty="0" smtClean="0">
                <a:solidFill>
                  <a:srgbClr val="FF0000"/>
                </a:solidFill>
                <a:cs typeface="B Nazanin" pitchFamily="2" charset="-78"/>
              </a:rPr>
              <a:t>مدیر موفق</a:t>
            </a:r>
          </a:p>
          <a:p>
            <a:pPr marL="0" indent="0" algn="just" rtl="1">
              <a:buNone/>
            </a:pPr>
            <a:r>
              <a:rPr lang="ar-SA" dirty="0" smtClean="0">
                <a:cs typeface="B Nazanin" pitchFamily="2" charset="-78"/>
              </a:rPr>
              <a:t>بدون شک فعالیت‌های موفق این شرکت ریشه در مدیریت فرد قدرتمندی دارد و بسیاری از مسئولان این شرکت معتقدند که فعالیت‌های این مدیر باعث شده است که سیسکو به رشد و شکوفایی سحرآمیزی دست پیدا کند و این موضوع علاوه بر این که سیسکو را در جهان مطرح کرده است، باعث شده است که مدیر آن یعنی جان چمبرز</a:t>
            </a:r>
            <a:r>
              <a:rPr lang="en-US" dirty="0" smtClean="0">
                <a:cs typeface="B Nazanin" pitchFamily="2" charset="-78"/>
              </a:rPr>
              <a:t> </a:t>
            </a:r>
            <a:r>
              <a:rPr lang="en-US" sz="2200" dirty="0" smtClean="0">
                <a:cs typeface="B Nazanin" pitchFamily="2" charset="-78"/>
              </a:rPr>
              <a:t>John T. Chambers </a:t>
            </a:r>
            <a:r>
              <a:rPr lang="ar-SA" dirty="0" smtClean="0">
                <a:cs typeface="B Nazanin" pitchFamily="2" charset="-78"/>
              </a:rPr>
              <a:t>هم از نظر مالی به جایگاه بسیار خوبی دست پیدا کند</a:t>
            </a:r>
            <a:r>
              <a:rPr lang="en-US" dirty="0" smtClean="0">
                <a:cs typeface="B Nazanin" pitchFamily="2" charset="-78"/>
              </a:rPr>
              <a:t>. </a:t>
            </a:r>
            <a:r>
              <a:rPr lang="ar-SA" dirty="0" smtClean="0">
                <a:cs typeface="B Nazanin" pitchFamily="2" charset="-78"/>
              </a:rPr>
              <a:t>به صورتی که در حال حاضر در جایگاه نهمین مدیران ثروتمند تکنولوژی جهان باشد</a:t>
            </a:r>
            <a:r>
              <a:rPr lang="en-US" dirty="0" smtClean="0">
                <a:cs typeface="B Nazanin" pitchFamily="2" charset="-78"/>
              </a:rPr>
              <a:t>.</a:t>
            </a:r>
            <a:br>
              <a:rPr lang="en-US" dirty="0" smtClean="0">
                <a:cs typeface="B Nazanin" pitchFamily="2" charset="-78"/>
              </a:rPr>
            </a:br>
            <a:r>
              <a:rPr lang="ar-SA" dirty="0" smtClean="0">
                <a:cs typeface="B Nazanin" pitchFamily="2" charset="-78"/>
              </a:rPr>
              <a:t>جان چمبرز مدیر عامل بسیار موفق و شناخته شده‌ای است که شرکت</a:t>
            </a:r>
            <a:r>
              <a:rPr lang="en-US" dirty="0" smtClean="0">
                <a:cs typeface="B Nazanin" pitchFamily="2" charset="-78"/>
              </a:rPr>
              <a:t> </a:t>
            </a:r>
            <a:r>
              <a:rPr lang="en-US" sz="2200" dirty="0" smtClean="0">
                <a:cs typeface="B Nazanin" pitchFamily="2" charset="-78"/>
              </a:rPr>
              <a:t>Cisco Systems </a:t>
            </a:r>
            <a:r>
              <a:rPr lang="ar-SA" dirty="0" smtClean="0">
                <a:cs typeface="B Nazanin" pitchFamily="2" charset="-78"/>
              </a:rPr>
              <a:t>را به جایگاه بسیار خوبی رسانده است و او در حالی که الان در آستانه </a:t>
            </a:r>
            <a:r>
              <a:rPr lang="fa-IR" dirty="0" smtClean="0">
                <a:cs typeface="B Nazanin" pitchFamily="2" charset="-78"/>
              </a:rPr>
              <a:t>۶۱</a:t>
            </a:r>
            <a:r>
              <a:rPr lang="ar-SA" dirty="0" smtClean="0">
                <a:cs typeface="B Nazanin" pitchFamily="2" charset="-78"/>
              </a:rPr>
              <a:t> سالگی قرار دارد، در حدود </a:t>
            </a:r>
            <a:r>
              <a:rPr lang="fa-IR" dirty="0" smtClean="0">
                <a:cs typeface="B Nazanin" pitchFamily="2" charset="-78"/>
              </a:rPr>
              <a:t>۱۶</a:t>
            </a:r>
            <a:r>
              <a:rPr lang="ar-SA" dirty="0" smtClean="0">
                <a:cs typeface="B Nazanin" pitchFamily="2" charset="-78"/>
              </a:rPr>
              <a:t> سال است که سکان هدایت سیسکو را در دست داشته و این شرکت را به یکی از بزرگترین و بهترین شرکت‌های حوزه فناوری‌های مدرن در جهان تبدیل کرده است</a:t>
            </a:r>
            <a:r>
              <a:rPr lang="fa-IR" dirty="0" smtClean="0">
                <a:cs typeface="B Nazanin" pitchFamily="2" charset="-78"/>
              </a:rPr>
              <a:t>.</a:t>
            </a:r>
            <a:endParaRPr lang="en-US" dirty="0">
              <a:cs typeface="B Nazanin" pitchFamily="2" charset="-78"/>
            </a:endParaRPr>
          </a:p>
        </p:txBody>
      </p:sp>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pic>
        <p:nvPicPr>
          <p:cNvPr id="6" name="Picture 5" descr="mobile-internet-is-rapidly-falling-prices-according-to-cisco-ceo">
            <a:hlinkClick r:id="rId3"/>
          </p:cNvPr>
          <p:cNvPicPr/>
          <p:nvPr/>
        </p:nvPicPr>
        <p:blipFill>
          <a:blip r:embed="rId4" cstate="print"/>
          <a:srcRect/>
          <a:stretch>
            <a:fillRect/>
          </a:stretch>
        </p:blipFill>
        <p:spPr bwMode="auto">
          <a:xfrm>
            <a:off x="2667000" y="838200"/>
            <a:ext cx="3886200" cy="1905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389120"/>
          </a:xfrm>
        </p:spPr>
        <p:txBody>
          <a:bodyPr/>
          <a:lstStyle/>
          <a:p>
            <a:pPr algn="r" rtl="1">
              <a:buNone/>
            </a:pPr>
            <a:r>
              <a:rPr lang="fa-IR" b="1" dirty="0" smtClean="0">
                <a:solidFill>
                  <a:srgbClr val="C00000"/>
                </a:solidFill>
                <a:cs typeface="B Nazanin" pitchFamily="2" charset="-78"/>
              </a:rPr>
              <a:t>نکته قابل توجه</a:t>
            </a:r>
          </a:p>
          <a:p>
            <a:pPr algn="ctr" rtl="1">
              <a:buNone/>
            </a:pPr>
            <a:r>
              <a:rPr lang="ar-SA" b="1" dirty="0" smtClean="0">
                <a:solidFill>
                  <a:schemeClr val="bg2">
                    <a:lumMod val="50000"/>
                  </a:schemeClr>
                </a:solidFill>
                <a:cs typeface="B Nazanin" pitchFamily="2" charset="-78"/>
              </a:rPr>
              <a:t>معاون ارشد شرکت سیسکو یک ایرانی‌تبار به نام محسن معظمی</a:t>
            </a:r>
            <a:r>
              <a:rPr lang="fa-IR" b="1" dirty="0" smtClean="0">
                <a:solidFill>
                  <a:schemeClr val="bg2">
                    <a:lumMod val="50000"/>
                  </a:schemeClr>
                </a:solidFill>
                <a:cs typeface="B Nazanin" pitchFamily="2" charset="-78"/>
              </a:rPr>
              <a:t> </a:t>
            </a:r>
            <a:r>
              <a:rPr lang="en-US" b="1" dirty="0" smtClean="0">
                <a:solidFill>
                  <a:schemeClr val="bg2">
                    <a:lumMod val="50000"/>
                  </a:schemeClr>
                </a:solidFill>
                <a:cs typeface="B Nazanin" pitchFamily="2" charset="-78"/>
              </a:rPr>
              <a:t> </a:t>
            </a:r>
            <a:r>
              <a:rPr lang="ar-SA" b="1" dirty="0" smtClean="0">
                <a:solidFill>
                  <a:schemeClr val="bg2">
                    <a:lumMod val="50000"/>
                  </a:schemeClr>
                </a:solidFill>
                <a:cs typeface="B Nazanin" pitchFamily="2" charset="-78"/>
              </a:rPr>
              <a:t>است</a:t>
            </a:r>
            <a:r>
              <a:rPr lang="fa-IR" b="1" dirty="0" smtClean="0">
                <a:solidFill>
                  <a:schemeClr val="bg2">
                    <a:lumMod val="50000"/>
                  </a:schemeClr>
                </a:solidFill>
                <a:cs typeface="B Nazanin" pitchFamily="2" charset="-78"/>
              </a:rPr>
              <a:t>   </a:t>
            </a:r>
            <a:endParaRPr lang="en-US" b="1" dirty="0" smtClean="0">
              <a:solidFill>
                <a:schemeClr val="bg2">
                  <a:lumMod val="50000"/>
                </a:schemeClr>
              </a:solidFill>
              <a:cs typeface="B Nazanin" pitchFamily="2" charset="-78"/>
            </a:endParaRPr>
          </a:p>
          <a:p>
            <a:pPr algn="ctr" rtl="1">
              <a:buNone/>
            </a:pPr>
            <a:r>
              <a:rPr lang="ar-SA" b="1" dirty="0" smtClean="0">
                <a:solidFill>
                  <a:schemeClr val="bg2">
                    <a:lumMod val="50000"/>
                  </a:schemeClr>
                </a:solidFill>
                <a:cs typeface="B Nazanin" pitchFamily="2" charset="-78"/>
              </a:rPr>
              <a:t> </a:t>
            </a:r>
            <a:endParaRPr lang="en-US" b="1" dirty="0" smtClean="0">
              <a:solidFill>
                <a:schemeClr val="bg2">
                  <a:lumMod val="50000"/>
                </a:schemeClr>
              </a:solidFill>
              <a:cs typeface="B Nazanin" pitchFamily="2" charset="-78"/>
            </a:endParaRPr>
          </a:p>
          <a:p>
            <a:pPr algn="ctr">
              <a:buNone/>
            </a:pPr>
            <a:endParaRPr lang="en-US" b="1" dirty="0">
              <a:solidFill>
                <a:schemeClr val="bg2">
                  <a:lumMod val="50000"/>
                </a:schemeClr>
              </a:solidFill>
              <a:cs typeface="B Nazanin" pitchFamily="2" charset="-78"/>
            </a:endParaRPr>
          </a:p>
        </p:txBody>
      </p:sp>
      <p:pic>
        <p:nvPicPr>
          <p:cNvPr id="4" name="Picture 3" descr="محسن معظمی.jpg"/>
          <p:cNvPicPr>
            <a:picLocks noChangeAspect="1"/>
          </p:cNvPicPr>
          <p:nvPr/>
        </p:nvPicPr>
        <p:blipFill>
          <a:blip r:embed="rId2" cstate="print"/>
          <a:stretch>
            <a:fillRect/>
          </a:stretch>
        </p:blipFill>
        <p:spPr>
          <a:xfrm>
            <a:off x="3124200" y="3124200"/>
            <a:ext cx="2382628" cy="3352800"/>
          </a:xfrm>
          <a:prstGeom prst="rect">
            <a:avLst/>
          </a:prstGeom>
        </p:spPr>
      </p:pic>
      <p:pic>
        <p:nvPicPr>
          <p:cNvPr id="5" name="Picture 4" descr="200px-Cisco_logo_2006.png"/>
          <p:cNvPicPr>
            <a:picLocks noChangeAspect="1"/>
          </p:cNvPicPr>
          <p:nvPr/>
        </p:nvPicPr>
        <p:blipFill>
          <a:blip r:embed="rId3" cstate="print"/>
          <a:stretch>
            <a:fillRect/>
          </a:stretch>
        </p:blipFill>
        <p:spPr>
          <a:xfrm>
            <a:off x="533400" y="685800"/>
            <a:ext cx="1953848" cy="1143000"/>
          </a:xfrm>
          <a:prstGeom prst="rect">
            <a:avLst/>
          </a:prstGeom>
        </p:spPr>
      </p:pic>
      <p:pic>
        <p:nvPicPr>
          <p:cNvPr id="6" name="Picture 5" descr="200px-Cisco_logo_2006.png"/>
          <p:cNvPicPr>
            <a:picLocks noChangeAspect="1"/>
          </p:cNvPicPr>
          <p:nvPr/>
        </p:nvPicPr>
        <p:blipFill>
          <a:blip r:embed="rId3" cstate="print"/>
          <a:stretch>
            <a:fillRect/>
          </a:stretch>
        </p:blipFill>
        <p:spPr>
          <a:xfrm>
            <a:off x="6705600" y="762000"/>
            <a:ext cx="1953848" cy="1143000"/>
          </a:xfrm>
          <a:prstGeom prst="rect">
            <a:avLst/>
          </a:prstGeom>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770120"/>
          </a:xfrm>
        </p:spPr>
        <p:txBody>
          <a:bodyPr>
            <a:normAutofit fontScale="92500" lnSpcReduction="20000"/>
          </a:bodyPr>
          <a:lstStyle/>
          <a:p>
            <a:pPr algn="just" rtl="1">
              <a:buNone/>
            </a:pPr>
            <a:r>
              <a:rPr lang="fa-IR" sz="3000" b="1" dirty="0" smtClean="0">
                <a:solidFill>
                  <a:srgbClr val="FF0000"/>
                </a:solidFill>
                <a:cs typeface="B Nazanin" pitchFamily="2" charset="-78"/>
              </a:rPr>
              <a:t>شعار سیسکو</a:t>
            </a:r>
          </a:p>
          <a:p>
            <a:pPr marL="0" indent="0" algn="just" rtl="1">
              <a:lnSpc>
                <a:spcPct val="150000"/>
              </a:lnSpc>
              <a:buNone/>
            </a:pPr>
            <a:r>
              <a:rPr lang="ar-SA" b="1" dirty="0" smtClean="0">
                <a:cs typeface="B Nazanin" pitchFamily="2" charset="-78"/>
              </a:rPr>
              <a:t>شرکت سیسکو سیستمز در ابتدا فقط روترهای</a:t>
            </a:r>
            <a:r>
              <a:rPr lang="en-US" b="1" dirty="0" smtClean="0">
                <a:cs typeface="B Nazanin" pitchFamily="2" charset="-78"/>
              </a:rPr>
              <a:t> </a:t>
            </a:r>
            <a:r>
              <a:rPr lang="ar-SA" b="1" dirty="0" smtClean="0">
                <a:cs typeface="B Nazanin" pitchFamily="2" charset="-78"/>
              </a:rPr>
              <a:t>چند پروتکل تولید می‌کرد ولی امروز محصولات سیسکو را در همه جا از اتاق نشیمن گرفته تا شرکت‌های ارائه دهنده خدمات شبکه می‌توان پیدا کرد. دید سیسکو این است </a:t>
            </a:r>
            <a:r>
              <a:rPr lang="ar-SA" b="1" dirty="0" smtClean="0">
                <a:solidFill>
                  <a:srgbClr val="0000FF"/>
                </a:solidFill>
                <a:cs typeface="B Nazanin" pitchFamily="2" charset="-78"/>
              </a:rPr>
              <a:t>تغییر روش زندگی، کار، بازی و آموزش.</a:t>
            </a:r>
            <a:endParaRPr lang="en-US" b="1" dirty="0" smtClean="0">
              <a:solidFill>
                <a:srgbClr val="0000FF"/>
              </a:solidFill>
              <a:cs typeface="B Nazanin" pitchFamily="2" charset="-78"/>
            </a:endParaRPr>
          </a:p>
          <a:p>
            <a:pPr algn="ctr" rtl="1">
              <a:lnSpc>
                <a:spcPct val="150000"/>
              </a:lnSpc>
              <a:buNone/>
            </a:pPr>
            <a:r>
              <a:rPr lang="fa-IR" b="1" dirty="0" smtClean="0">
                <a:cs typeface="B Nazanin" pitchFamily="2" charset="-78"/>
              </a:rPr>
              <a:t>« </a:t>
            </a:r>
            <a:r>
              <a:rPr lang="ar-SA" b="1" dirty="0" smtClean="0">
                <a:cs typeface="B Nazanin" pitchFamily="2" charset="-78"/>
              </a:rPr>
              <a:t>شعار فعلی سیسکو</a:t>
            </a:r>
            <a:r>
              <a:rPr lang="fa-IR" b="1" dirty="0" smtClean="0">
                <a:cs typeface="B Nazanin" pitchFamily="2" charset="-78"/>
              </a:rPr>
              <a:t> »</a:t>
            </a:r>
            <a:endParaRPr lang="en-US" b="1" dirty="0" smtClean="0">
              <a:cs typeface="B Nazanin" pitchFamily="2" charset="-78"/>
            </a:endParaRPr>
          </a:p>
          <a:p>
            <a:pPr algn="ctr" rtl="1">
              <a:lnSpc>
                <a:spcPct val="150000"/>
              </a:lnSpc>
              <a:buNone/>
            </a:pPr>
            <a:r>
              <a:rPr lang="ar-SA" sz="3200" b="1" dirty="0" smtClean="0">
                <a:solidFill>
                  <a:srgbClr val="FF6600"/>
                </a:solidFill>
                <a:cs typeface="B Nazanin" pitchFamily="2" charset="-78"/>
              </a:rPr>
              <a:t>به شبکه انسان خوش آمدید</a:t>
            </a:r>
            <a:r>
              <a:rPr lang="en-US" sz="3200" b="1" dirty="0" smtClean="0">
                <a:solidFill>
                  <a:srgbClr val="FF6600"/>
                </a:solidFill>
                <a:cs typeface="B Nazanin" pitchFamily="2" charset="-78"/>
              </a:rPr>
              <a:t> </a:t>
            </a:r>
          </a:p>
          <a:p>
            <a:pPr marL="0" indent="0" algn="just" rtl="1">
              <a:lnSpc>
                <a:spcPct val="150000"/>
              </a:lnSpc>
              <a:buNone/>
            </a:pPr>
            <a:r>
              <a:rPr lang="ar-SA" b="1" dirty="0" smtClean="0">
                <a:cs typeface="B Nazanin" pitchFamily="2" charset="-78"/>
              </a:rPr>
              <a:t>شرکت سیسکو در سال </a:t>
            </a:r>
            <a:r>
              <a:rPr lang="fa-IR" b="1" dirty="0" smtClean="0">
                <a:cs typeface="B Nazanin" pitchFamily="2" charset="-78"/>
              </a:rPr>
              <a:t>۲۰۰۳</a:t>
            </a:r>
            <a:r>
              <a:rPr lang="ar-SA" b="1" dirty="0" smtClean="0">
                <a:cs typeface="B Nazanin" pitchFamily="2" charset="-78"/>
              </a:rPr>
              <a:t> موفق به دریافت جایزه ریاست جمهوری</a:t>
            </a:r>
            <a:r>
              <a:rPr lang="en-US" b="1" dirty="0" smtClean="0">
                <a:cs typeface="B Nazanin" pitchFamily="2" charset="-78"/>
              </a:rPr>
              <a:t> </a:t>
            </a:r>
            <a:r>
              <a:rPr lang="ar-SA" b="1" dirty="0" smtClean="0">
                <a:cs typeface="B Nazanin" pitchFamily="2" charset="-78"/>
              </a:rPr>
              <a:t>ران براون</a:t>
            </a:r>
            <a:r>
              <a:rPr lang="en-US" b="1" dirty="0" smtClean="0">
                <a:cs typeface="B Nazanin" pitchFamily="2" charset="-78"/>
              </a:rPr>
              <a:t> </a:t>
            </a:r>
            <a:r>
              <a:rPr lang="ar-SA" b="1" dirty="0" smtClean="0">
                <a:cs typeface="B Nazanin" pitchFamily="2" charset="-78"/>
              </a:rPr>
              <a:t>برای کیفیت عالی در روابط کارمندان و جامعه گردید.</a:t>
            </a:r>
            <a:endParaRPr lang="en-US" b="1" dirty="0" smtClean="0">
              <a:cs typeface="B Nazanin" pitchFamily="2" charset="-78"/>
            </a:endParaRPr>
          </a:p>
          <a:p>
            <a:pPr algn="just" rtl="1">
              <a:buNone/>
            </a:pPr>
            <a:endParaRPr lang="en-US" b="1" dirty="0" smtClean="0">
              <a:solidFill>
                <a:srgbClr val="0000FF"/>
              </a:solidFill>
              <a:cs typeface="B Nazanin" pitchFamily="2" charset="-78"/>
            </a:endParaRPr>
          </a:p>
          <a:p>
            <a:pPr algn="r" rtl="1">
              <a:buNone/>
            </a:pPr>
            <a:endParaRPr lang="en-US" dirty="0"/>
          </a:p>
        </p:txBody>
      </p:sp>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685800"/>
            <a:ext cx="1953848" cy="1143000"/>
          </a:xfrm>
          <a:prstGeom prst="rect">
            <a:avLst/>
          </a:prstGeom>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343400"/>
          </a:xfrm>
        </p:spPr>
        <p:txBody>
          <a:bodyPr>
            <a:normAutofit lnSpcReduction="10000"/>
          </a:bodyPr>
          <a:lstStyle/>
          <a:p>
            <a:pPr algn="just" rtl="1">
              <a:buNone/>
            </a:pPr>
            <a:r>
              <a:rPr lang="ar-SA" sz="2800" b="1" dirty="0" smtClean="0">
                <a:solidFill>
                  <a:srgbClr val="FF0000"/>
                </a:solidFill>
                <a:cs typeface="B Nazanin" pitchFamily="2" charset="-78"/>
              </a:rPr>
              <a:t>لوگوی سیسکو سیستمز</a:t>
            </a:r>
            <a:r>
              <a:rPr lang="fa-IR" sz="2800" b="1" dirty="0" smtClean="0">
                <a:solidFill>
                  <a:srgbClr val="FF0000"/>
                </a:solidFill>
                <a:cs typeface="B Nazanin" pitchFamily="2" charset="-78"/>
              </a:rPr>
              <a:t>:</a:t>
            </a:r>
            <a:endParaRPr lang="en-US" sz="2800" b="1" dirty="0" smtClean="0">
              <a:solidFill>
                <a:srgbClr val="FF0000"/>
              </a:solidFill>
              <a:cs typeface="B Nazanin" pitchFamily="2" charset="-78"/>
            </a:endParaRPr>
          </a:p>
          <a:p>
            <a:pPr marL="0" indent="0" algn="just" rtl="1">
              <a:lnSpc>
                <a:spcPct val="150000"/>
              </a:lnSpc>
              <a:buNone/>
            </a:pPr>
            <a:r>
              <a:rPr lang="ar-SA" sz="2400" dirty="0" smtClean="0">
                <a:cs typeface="B Nazanin" pitchFamily="2" charset="-78"/>
              </a:rPr>
              <a:t>اسم «</a:t>
            </a:r>
            <a:r>
              <a:rPr lang="ar-SA" sz="2400" dirty="0" smtClean="0">
                <a:solidFill>
                  <a:srgbClr val="FF0000"/>
                </a:solidFill>
                <a:cs typeface="B Nazanin" pitchFamily="2" charset="-78"/>
              </a:rPr>
              <a:t>سیسکو</a:t>
            </a:r>
            <a:r>
              <a:rPr lang="ar-SA" sz="2400" dirty="0" smtClean="0">
                <a:cs typeface="B Nazanin" pitchFamily="2" charset="-78"/>
              </a:rPr>
              <a:t>» مخفف سانفرانسیسکو</a:t>
            </a:r>
            <a:r>
              <a:rPr lang="fa-IR" sz="2400" dirty="0" smtClean="0">
                <a:cs typeface="B Nazanin" pitchFamily="2" charset="-78"/>
              </a:rPr>
              <a:t> </a:t>
            </a:r>
            <a:r>
              <a:rPr lang="ar-SA" sz="2400" dirty="0" smtClean="0">
                <a:cs typeface="B Nazanin" pitchFamily="2" charset="-78"/>
              </a:rPr>
              <a:t>است. با توجه به اظهارات جان مرگریج، کارمند </a:t>
            </a:r>
            <a:r>
              <a:rPr lang="fa-IR" sz="2400" dirty="0" smtClean="0">
                <a:cs typeface="B Nazanin" pitchFamily="2" charset="-78"/>
              </a:rPr>
              <a:t>۳۴</a:t>
            </a:r>
            <a:r>
              <a:rPr lang="ar-SA" sz="2400" dirty="0" smtClean="0">
                <a:cs typeface="B Nazanin" pitchFamily="2" charset="-78"/>
              </a:rPr>
              <a:t> ساله و مدیر پیشین شرکت، موسسان شرکت زمانی که داشتند به سمت ساکرامنتو رانندگی می‌کردند تا شرکت را به ثبت برسانند، با تصویر پل گلدن گیت</a:t>
            </a:r>
            <a:r>
              <a:rPr lang="fa-IR" sz="2400" dirty="0" smtClean="0">
                <a:cs typeface="B Nazanin" pitchFamily="2" charset="-78"/>
              </a:rPr>
              <a:t> </a:t>
            </a:r>
            <a:r>
              <a:rPr lang="ar-SA" sz="2400" dirty="0" smtClean="0">
                <a:cs typeface="B Nazanin" pitchFamily="2" charset="-78"/>
              </a:rPr>
              <a:t>در نور آفتاب مواجه می‌شوند و اسم و نماد شرکت را بر این اساس انتخاب می‌کنند. نماد شرکت منعکس کننده اصلیت سان فرانسیسکویی آن است، که نشان دهنده پل گلدن گیت است که به سبک خاصی طراحی شده‌است. در اکتبر </a:t>
            </a:r>
            <a:r>
              <a:rPr lang="fa-IR" sz="2400" dirty="0" smtClean="0">
                <a:cs typeface="B Nazanin" pitchFamily="2" charset="-78"/>
              </a:rPr>
              <a:t>۲۰۰۶</a:t>
            </a:r>
            <a:r>
              <a:rPr lang="ar-SA" sz="2400" dirty="0" smtClean="0">
                <a:cs typeface="B Nazanin" pitchFamily="2" charset="-78"/>
              </a:rPr>
              <a:t>، سیسکو نماد جدید خود را که از نماد قبلی ساده تر و ساخت یافته تر بود به نمایش گذاشت</a:t>
            </a:r>
            <a:r>
              <a:rPr lang="fa-IR" sz="2400" dirty="0" smtClean="0">
                <a:cs typeface="B Nazanin" pitchFamily="2" charset="-78"/>
              </a:rPr>
              <a:t>.</a:t>
            </a:r>
            <a:endParaRPr lang="en-US" sz="1800" dirty="0">
              <a:cs typeface="B Nazanin" pitchFamily="2" charset="-78"/>
            </a:endParaRPr>
          </a:p>
        </p:txBody>
      </p:sp>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pic>
        <p:nvPicPr>
          <p:cNvPr id="6" name="Picture 5" descr="https://upload.wikimedia.org/wikipedia/fa/thumb/a/ab/Cisco-Logo.png/220px-Cisco-Logo.png">
            <a:hlinkClick r:id="rId3"/>
          </p:cNvPr>
          <p:cNvPicPr/>
          <p:nvPr/>
        </p:nvPicPr>
        <p:blipFill>
          <a:blip r:embed="rId4" cstate="print"/>
          <a:srcRect/>
          <a:stretch>
            <a:fillRect/>
          </a:stretch>
        </p:blipFill>
        <p:spPr bwMode="auto">
          <a:xfrm>
            <a:off x="2895600" y="609600"/>
            <a:ext cx="3352800" cy="1403866"/>
          </a:xfrm>
          <a:prstGeom prst="rect">
            <a:avLst/>
          </a:prstGeom>
          <a:noFill/>
          <a:ln w="9525">
            <a:noFill/>
            <a:miter lim="800000"/>
            <a:headEnd/>
            <a:tailEnd/>
          </a:ln>
        </p:spPr>
      </p:pic>
      <p:sp>
        <p:nvSpPr>
          <p:cNvPr id="7" name="Rectangle 6"/>
          <p:cNvSpPr/>
          <p:nvPr/>
        </p:nvSpPr>
        <p:spPr>
          <a:xfrm>
            <a:off x="3058847" y="1981200"/>
            <a:ext cx="3113353" cy="369332"/>
          </a:xfrm>
          <a:prstGeom prst="rect">
            <a:avLst/>
          </a:prstGeom>
        </p:spPr>
        <p:txBody>
          <a:bodyPr wrap="none">
            <a:spAutoFit/>
          </a:bodyPr>
          <a:lstStyle/>
          <a:p>
            <a:r>
              <a:rPr lang="ar-SA" b="1" dirty="0" smtClean="0">
                <a:solidFill>
                  <a:schemeClr val="bg2">
                    <a:lumMod val="25000"/>
                  </a:schemeClr>
                </a:solidFill>
                <a:cs typeface="B Nazanin" pitchFamily="2" charset="-78"/>
              </a:rPr>
              <a:t>لوگوی سیسکو سیستمز تا سال </a:t>
            </a:r>
            <a:r>
              <a:rPr lang="fa-IR" b="1" dirty="0" smtClean="0">
                <a:solidFill>
                  <a:schemeClr val="bg2">
                    <a:lumMod val="25000"/>
                  </a:schemeClr>
                </a:solidFill>
                <a:cs typeface="B Nazanin" pitchFamily="2" charset="-78"/>
              </a:rPr>
              <a:t>۲۰۰۶</a:t>
            </a:r>
            <a:endParaRPr lang="en-US" b="1" dirty="0">
              <a:solidFill>
                <a:schemeClr val="bg2">
                  <a:lumMod val="25000"/>
                </a:schemeClr>
              </a:solidFill>
              <a:cs typeface="B Nazanin" pitchFamily="2" charset="-78"/>
            </a:endParaRPr>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pic>
        <p:nvPicPr>
          <p:cNvPr id="6" name="Content Placeholder 5" descr="Cisco logo 2006.png"/>
          <p:cNvPicPr>
            <a:picLocks noGrp="1"/>
          </p:cNvPicPr>
          <p:nvPr>
            <p:ph idx="1"/>
          </p:nvPr>
        </p:nvPicPr>
        <p:blipFill>
          <a:blip r:embed="rId2" cstate="print"/>
          <a:srcRect/>
          <a:stretch>
            <a:fillRect/>
          </a:stretch>
        </p:blipFill>
        <p:spPr bwMode="auto">
          <a:xfrm>
            <a:off x="3352800" y="4953000"/>
            <a:ext cx="2438400" cy="1333314"/>
          </a:xfrm>
          <a:prstGeom prst="rect">
            <a:avLst/>
          </a:prstGeom>
          <a:noFill/>
          <a:ln w="9525">
            <a:noFill/>
            <a:miter lim="800000"/>
            <a:headEnd/>
            <a:tailEnd/>
          </a:ln>
        </p:spPr>
      </p:pic>
      <p:pic>
        <p:nvPicPr>
          <p:cNvPr id="9" name="Picture 8" descr="https://upload.wikimedia.org/wikipedia/fa/thumb/a/ab/Cisco-Logo.png/220px-Cisco-Logo.png">
            <a:hlinkClick r:id="rId3"/>
          </p:cNvPr>
          <p:cNvPicPr/>
          <p:nvPr/>
        </p:nvPicPr>
        <p:blipFill>
          <a:blip r:embed="rId4" cstate="print"/>
          <a:srcRect/>
          <a:stretch>
            <a:fillRect/>
          </a:stretch>
        </p:blipFill>
        <p:spPr bwMode="auto">
          <a:xfrm>
            <a:off x="3352800" y="609600"/>
            <a:ext cx="2209800" cy="1524000"/>
          </a:xfrm>
          <a:prstGeom prst="rect">
            <a:avLst/>
          </a:prstGeom>
          <a:noFill/>
          <a:ln w="9525">
            <a:noFill/>
            <a:miter lim="800000"/>
            <a:headEnd/>
            <a:tailEnd/>
          </a:ln>
        </p:spPr>
      </p:pic>
      <p:sp>
        <p:nvSpPr>
          <p:cNvPr id="11" name="Rectangle 10"/>
          <p:cNvSpPr/>
          <p:nvPr/>
        </p:nvSpPr>
        <p:spPr>
          <a:xfrm>
            <a:off x="2982647" y="2133600"/>
            <a:ext cx="3113353" cy="369332"/>
          </a:xfrm>
          <a:prstGeom prst="rect">
            <a:avLst/>
          </a:prstGeom>
        </p:spPr>
        <p:txBody>
          <a:bodyPr wrap="none">
            <a:spAutoFit/>
          </a:bodyPr>
          <a:lstStyle/>
          <a:p>
            <a:r>
              <a:rPr lang="ar-SA" b="1" dirty="0" smtClean="0">
                <a:solidFill>
                  <a:schemeClr val="bg2">
                    <a:lumMod val="25000"/>
                  </a:schemeClr>
                </a:solidFill>
                <a:cs typeface="B Nazanin" pitchFamily="2" charset="-78"/>
              </a:rPr>
              <a:t>لوگوی سیسکو سیستمز تا سال </a:t>
            </a:r>
            <a:r>
              <a:rPr lang="fa-IR" b="1" dirty="0" smtClean="0">
                <a:solidFill>
                  <a:schemeClr val="bg2">
                    <a:lumMod val="25000"/>
                  </a:schemeClr>
                </a:solidFill>
                <a:cs typeface="B Nazanin" pitchFamily="2" charset="-78"/>
              </a:rPr>
              <a:t>۲۰۰۶</a:t>
            </a:r>
            <a:endParaRPr lang="en-US" b="1" dirty="0">
              <a:solidFill>
                <a:schemeClr val="bg2">
                  <a:lumMod val="25000"/>
                </a:schemeClr>
              </a:solidFill>
              <a:cs typeface="B Nazanin" pitchFamily="2" charset="-78"/>
            </a:endParaRPr>
          </a:p>
        </p:txBody>
      </p:sp>
      <p:sp>
        <p:nvSpPr>
          <p:cNvPr id="12" name="TextBox 11"/>
          <p:cNvSpPr txBox="1"/>
          <p:nvPr/>
        </p:nvSpPr>
        <p:spPr>
          <a:xfrm flipH="1">
            <a:off x="6019800" y="4953000"/>
            <a:ext cx="2133600" cy="369332"/>
          </a:xfrm>
          <a:prstGeom prst="rect">
            <a:avLst/>
          </a:prstGeom>
          <a:noFill/>
        </p:spPr>
        <p:txBody>
          <a:bodyPr wrap="square" rtlCol="0">
            <a:spAutoFit/>
          </a:bodyPr>
          <a:lstStyle/>
          <a:p>
            <a:r>
              <a:rPr lang="fa-IR" b="1" dirty="0" smtClean="0">
                <a:solidFill>
                  <a:schemeClr val="bg2">
                    <a:lumMod val="25000"/>
                  </a:schemeClr>
                </a:solidFill>
                <a:cs typeface="B Nazanin" pitchFamily="2" charset="-78"/>
              </a:rPr>
              <a:t>نمایی از پل گلدن گیت</a:t>
            </a:r>
            <a:endParaRPr lang="en-US" b="1" dirty="0">
              <a:solidFill>
                <a:schemeClr val="bg2">
                  <a:lumMod val="25000"/>
                </a:schemeClr>
              </a:solidFill>
              <a:cs typeface="B Nazanin" pitchFamily="2" charset="-78"/>
            </a:endParaRPr>
          </a:p>
        </p:txBody>
      </p:sp>
      <p:sp>
        <p:nvSpPr>
          <p:cNvPr id="13" name="TextBox 12"/>
          <p:cNvSpPr txBox="1"/>
          <p:nvPr/>
        </p:nvSpPr>
        <p:spPr>
          <a:xfrm flipH="1">
            <a:off x="1143000" y="4953000"/>
            <a:ext cx="2438400" cy="369332"/>
          </a:xfrm>
          <a:prstGeom prst="rect">
            <a:avLst/>
          </a:prstGeom>
          <a:noFill/>
        </p:spPr>
        <p:txBody>
          <a:bodyPr wrap="square" rtlCol="0">
            <a:spAutoFit/>
          </a:bodyPr>
          <a:lstStyle/>
          <a:p>
            <a:r>
              <a:rPr lang="fa-IR" b="1" dirty="0" smtClean="0">
                <a:solidFill>
                  <a:schemeClr val="bg2">
                    <a:lumMod val="25000"/>
                  </a:schemeClr>
                </a:solidFill>
                <a:cs typeface="B Nazanin" pitchFamily="2" charset="-78"/>
              </a:rPr>
              <a:t>نمایی دیگراز پل گلدن گیت</a:t>
            </a:r>
            <a:endParaRPr lang="en-US" b="1" dirty="0">
              <a:solidFill>
                <a:schemeClr val="bg2">
                  <a:lumMod val="25000"/>
                </a:schemeClr>
              </a:solidFill>
              <a:cs typeface="B Nazanin" pitchFamily="2" charset="-78"/>
            </a:endParaRPr>
          </a:p>
        </p:txBody>
      </p:sp>
      <p:pic>
        <p:nvPicPr>
          <p:cNvPr id="14" name="Picture 13" descr="Golden-Gate-Silhouette.jpg"/>
          <p:cNvPicPr>
            <a:picLocks noChangeAspect="1"/>
          </p:cNvPicPr>
          <p:nvPr/>
        </p:nvPicPr>
        <p:blipFill>
          <a:blip r:embed="rId5" cstate="print"/>
          <a:stretch>
            <a:fillRect/>
          </a:stretch>
        </p:blipFill>
        <p:spPr>
          <a:xfrm>
            <a:off x="5076468" y="2819400"/>
            <a:ext cx="3076932" cy="1987676"/>
          </a:xfrm>
          <a:prstGeom prst="rect">
            <a:avLst/>
          </a:prstGeom>
        </p:spPr>
      </p:pic>
      <p:sp>
        <p:nvSpPr>
          <p:cNvPr id="16" name="Rectangle 15"/>
          <p:cNvSpPr/>
          <p:nvPr/>
        </p:nvSpPr>
        <p:spPr>
          <a:xfrm>
            <a:off x="2971800" y="6248400"/>
            <a:ext cx="3595856" cy="369332"/>
          </a:xfrm>
          <a:prstGeom prst="rect">
            <a:avLst/>
          </a:prstGeom>
        </p:spPr>
        <p:txBody>
          <a:bodyPr wrap="none">
            <a:spAutoFit/>
          </a:bodyPr>
          <a:lstStyle/>
          <a:p>
            <a:r>
              <a:rPr lang="ar-SA" b="1" dirty="0" smtClean="0">
                <a:solidFill>
                  <a:schemeClr val="bg2">
                    <a:lumMod val="25000"/>
                  </a:schemeClr>
                </a:solidFill>
                <a:cs typeface="B Nazanin" pitchFamily="2" charset="-78"/>
              </a:rPr>
              <a:t>لوگوی سیسکو سیستمز </a:t>
            </a:r>
            <a:r>
              <a:rPr lang="fa-IR" b="1" dirty="0" smtClean="0">
                <a:solidFill>
                  <a:schemeClr val="bg2">
                    <a:lumMod val="25000"/>
                  </a:schemeClr>
                </a:solidFill>
                <a:cs typeface="B Nazanin" pitchFamily="2" charset="-78"/>
              </a:rPr>
              <a:t>از سال 2006 به بعد</a:t>
            </a:r>
            <a:endParaRPr lang="en-US" dirty="0"/>
          </a:p>
        </p:txBody>
      </p:sp>
      <p:pic>
        <p:nvPicPr>
          <p:cNvPr id="18" name="Picture 17" descr="golden-gate.jpg"/>
          <p:cNvPicPr>
            <a:picLocks noChangeAspect="1"/>
          </p:cNvPicPr>
          <p:nvPr/>
        </p:nvPicPr>
        <p:blipFill>
          <a:blip r:embed="rId6" cstate="print"/>
          <a:stretch>
            <a:fillRect/>
          </a:stretch>
        </p:blipFill>
        <p:spPr>
          <a:xfrm>
            <a:off x="838200" y="2819400"/>
            <a:ext cx="3052762" cy="1961098"/>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a:bodyPr>
          <a:lstStyle/>
          <a:p>
            <a:pPr algn="r">
              <a:buNone/>
            </a:pPr>
            <a:r>
              <a:rPr lang="fa-IR" sz="2400" dirty="0" smtClean="0">
                <a:cs typeface="B Nazanin" pitchFamily="2" charset="-78"/>
              </a:rPr>
              <a:t> </a:t>
            </a:r>
          </a:p>
          <a:p>
            <a:pPr lvl="0" algn="r" rtl="1">
              <a:buNone/>
            </a:pPr>
            <a:r>
              <a:rPr lang="ar-SA" sz="2400" dirty="0" smtClean="0">
                <a:cs typeface="B Nazanin" pitchFamily="2" charset="-78"/>
              </a:rPr>
              <a:t>مدیریت مرکز داده ها و اتوماسیون</a:t>
            </a:r>
            <a:endParaRPr lang="en-US" sz="2400" dirty="0" smtClean="0">
              <a:cs typeface="B Nazanin" pitchFamily="2" charset="-78"/>
            </a:endParaRPr>
          </a:p>
          <a:p>
            <a:pPr lvl="0" algn="r" rtl="1">
              <a:buNone/>
            </a:pPr>
            <a:r>
              <a:rPr lang="ar-SA" sz="2400" dirty="0" smtClean="0">
                <a:cs typeface="B Nazanin" pitchFamily="2" charset="-78"/>
              </a:rPr>
              <a:t>زیرساخت نرم افزاری رابط ها و ماژول ها</a:t>
            </a:r>
            <a:endParaRPr lang="en-US" sz="2400" dirty="0" smtClean="0">
              <a:cs typeface="B Nazanin" pitchFamily="2" charset="-78"/>
            </a:endParaRPr>
          </a:p>
          <a:p>
            <a:pPr lvl="0" algn="r" rtl="1">
              <a:buNone/>
            </a:pPr>
            <a:r>
              <a:rPr lang="ar-SA" sz="2400" dirty="0" smtClean="0">
                <a:cs typeface="B Nazanin" pitchFamily="2" charset="-78"/>
              </a:rPr>
              <a:t>شبکه نرم افزار</a:t>
            </a:r>
            <a:endParaRPr lang="en-US" sz="2400" dirty="0" smtClean="0">
              <a:cs typeface="B Nazanin" pitchFamily="2" charset="-78"/>
            </a:endParaRPr>
          </a:p>
          <a:p>
            <a:pPr lvl="0" algn="r" rtl="1">
              <a:buNone/>
            </a:pPr>
            <a:r>
              <a:rPr lang="ar-SA" sz="2400" dirty="0" smtClean="0">
                <a:cs typeface="B Nazanin" pitchFamily="2" charset="-78"/>
              </a:rPr>
              <a:t>شبکه های نوری</a:t>
            </a:r>
            <a:endParaRPr lang="en-US" sz="2400" dirty="0" smtClean="0">
              <a:cs typeface="B Nazanin" pitchFamily="2" charset="-78"/>
            </a:endParaRPr>
          </a:p>
          <a:p>
            <a:pPr lvl="0" algn="r" rtl="1">
              <a:buNone/>
            </a:pPr>
            <a:r>
              <a:rPr lang="ar-SA" sz="2400" dirty="0" smtClean="0">
                <a:cs typeface="B Nazanin" pitchFamily="2" charset="-78"/>
              </a:rPr>
              <a:t>روتر</a:t>
            </a:r>
            <a:endParaRPr lang="en-US" sz="2400" dirty="0" smtClean="0">
              <a:cs typeface="B Nazanin" pitchFamily="2" charset="-78"/>
            </a:endParaRPr>
          </a:p>
          <a:p>
            <a:pPr lvl="0" algn="r" rtl="1">
              <a:buNone/>
            </a:pPr>
            <a:r>
              <a:rPr lang="ar-SA" sz="2400" dirty="0" smtClean="0">
                <a:cs typeface="B Nazanin" pitchFamily="2" charset="-78"/>
              </a:rPr>
              <a:t>سوئیچ</a:t>
            </a:r>
            <a:endParaRPr lang="en-US" sz="2400" dirty="0" smtClean="0">
              <a:cs typeface="B Nazanin" pitchFamily="2" charset="-78"/>
            </a:endParaRPr>
          </a:p>
          <a:p>
            <a:pPr lvl="0" algn="r" rtl="1">
              <a:buNone/>
            </a:pPr>
            <a:r>
              <a:rPr lang="ar-SA" sz="2400" dirty="0" smtClean="0">
                <a:cs typeface="B Nazanin" pitchFamily="2" charset="-78"/>
              </a:rPr>
              <a:t>امنیت</a:t>
            </a:r>
            <a:endParaRPr lang="en-US" sz="2400" dirty="0" smtClean="0">
              <a:cs typeface="B Nazanin" pitchFamily="2" charset="-78"/>
            </a:endParaRPr>
          </a:p>
          <a:p>
            <a:pPr lvl="0" algn="r" rtl="1">
              <a:buNone/>
            </a:pPr>
            <a:endParaRPr lang="fa-IR" sz="2400" dirty="0" smtClean="0">
              <a:cs typeface="B Nazanin" pitchFamily="2" charset="-78"/>
            </a:endParaRPr>
          </a:p>
          <a:p>
            <a:pPr lvl="0" algn="r" rtl="1">
              <a:buNone/>
            </a:pPr>
            <a:endParaRPr lang="en-US" sz="2400" dirty="0" smtClean="0">
              <a:cs typeface="B Nazanin" pitchFamily="2" charset="-78"/>
            </a:endParaRPr>
          </a:p>
          <a:p>
            <a:pPr lvl="0" algn="r" rtl="1">
              <a:buNone/>
            </a:pPr>
            <a:r>
              <a:rPr lang="ar-SA" sz="2400" dirty="0" smtClean="0">
                <a:cs typeface="B Nazanin" pitchFamily="2" charset="-78"/>
              </a:rPr>
              <a:t>تجزیه و تحلیل و نرم افزار اتوماسیون</a:t>
            </a:r>
            <a:endParaRPr lang="en-US" sz="2400" dirty="0" smtClean="0">
              <a:cs typeface="B Nazanin" pitchFamily="2" charset="-78"/>
            </a:endParaRPr>
          </a:p>
          <a:p>
            <a:pPr lvl="0" algn="r" rtl="1">
              <a:buNone/>
            </a:pPr>
            <a:r>
              <a:rPr lang="ar-SA" sz="2400" dirty="0" smtClean="0">
                <a:cs typeface="B Nazanin" pitchFamily="2" charset="-78"/>
              </a:rPr>
              <a:t>نرم افزار شبکه های خدمات</a:t>
            </a:r>
            <a:endParaRPr lang="en-US" sz="2400" dirty="0" smtClean="0">
              <a:cs typeface="B Nazanin" pitchFamily="2" charset="-78"/>
            </a:endParaRPr>
          </a:p>
          <a:p>
            <a:pPr lvl="0" algn="r" rtl="1">
              <a:buNone/>
            </a:pPr>
            <a:r>
              <a:rPr lang="ar-SA" sz="2400" dirty="0" smtClean="0">
                <a:cs typeface="B Nazanin" pitchFamily="2" charset="-78"/>
              </a:rPr>
              <a:t>ابر و سیستم های مدیریت</a:t>
            </a:r>
            <a:endParaRPr lang="en-US" sz="2400" dirty="0" smtClean="0">
              <a:cs typeface="B Nazanin" pitchFamily="2" charset="-78"/>
            </a:endParaRPr>
          </a:p>
          <a:p>
            <a:pPr lvl="0" algn="r" rtl="1">
              <a:buNone/>
            </a:pPr>
            <a:r>
              <a:rPr lang="ar-SA" sz="2400" dirty="0" smtClean="0">
                <a:cs typeface="B Nazanin" pitchFamily="2" charset="-78"/>
              </a:rPr>
              <a:t>نقطه انتهایی همکاری</a:t>
            </a:r>
            <a:endParaRPr lang="en-US" sz="2400" dirty="0" smtClean="0">
              <a:cs typeface="B Nazanin" pitchFamily="2" charset="-78"/>
            </a:endParaRPr>
          </a:p>
          <a:p>
            <a:pPr lvl="0" algn="r" rtl="1">
              <a:buNone/>
            </a:pPr>
            <a:r>
              <a:rPr lang="ar-SA" sz="2400" dirty="0" smtClean="0">
                <a:cs typeface="B Nazanin" pitchFamily="2" charset="-78"/>
              </a:rPr>
              <a:t>کنفرانس</a:t>
            </a:r>
            <a:endParaRPr lang="en-US" sz="2400" dirty="0" smtClean="0">
              <a:cs typeface="B Nazanin" pitchFamily="2" charset="-78"/>
            </a:endParaRPr>
          </a:p>
          <a:p>
            <a:pPr lvl="0" algn="r" rtl="1">
              <a:buNone/>
            </a:pPr>
            <a:r>
              <a:rPr lang="ar-SA" sz="2400" dirty="0" smtClean="0">
                <a:cs typeface="B Nazanin" pitchFamily="2" charset="-78"/>
              </a:rPr>
              <a:t>متصل ایمنی و امنیت</a:t>
            </a:r>
            <a:endParaRPr lang="en-US" sz="2400" dirty="0" smtClean="0">
              <a:cs typeface="B Nazanin" pitchFamily="2" charset="-78"/>
            </a:endParaRPr>
          </a:p>
          <a:p>
            <a:pPr algn="r" rtl="1">
              <a:buNone/>
            </a:pPr>
            <a:r>
              <a:rPr lang="ar-SA" sz="2400" dirty="0" smtClean="0">
                <a:cs typeface="B Nazanin" pitchFamily="2" charset="-78"/>
              </a:rPr>
              <a:t>همکاری</a:t>
            </a:r>
            <a:r>
              <a:rPr lang="en-US" sz="2400" dirty="0" smtClean="0">
                <a:cs typeface="B Nazanin" pitchFamily="2" charset="-78"/>
              </a:rPr>
              <a:t> </a:t>
            </a:r>
            <a:r>
              <a:rPr lang="fa-IR" sz="2400" dirty="0" smtClean="0">
                <a:cs typeface="B Nazanin" pitchFamily="2" charset="-78"/>
              </a:rPr>
              <a:t>و ضوابط</a:t>
            </a:r>
            <a:endParaRPr lang="en-US" sz="2400" dirty="0">
              <a:cs typeface="B Nazanin" pitchFamily="2" charset="-78"/>
            </a:endParaRPr>
          </a:p>
        </p:txBody>
      </p:sp>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sp>
        <p:nvSpPr>
          <p:cNvPr id="6" name="TextBox 5"/>
          <p:cNvSpPr txBox="1"/>
          <p:nvPr/>
        </p:nvSpPr>
        <p:spPr>
          <a:xfrm>
            <a:off x="3810000" y="1219200"/>
            <a:ext cx="1393330" cy="523220"/>
          </a:xfrm>
          <a:prstGeom prst="rect">
            <a:avLst/>
          </a:prstGeom>
          <a:noFill/>
        </p:spPr>
        <p:txBody>
          <a:bodyPr wrap="none" rtlCol="0">
            <a:spAutoFit/>
          </a:bodyPr>
          <a:lstStyle/>
          <a:p>
            <a:r>
              <a:rPr lang="fa-IR" sz="2800" b="1" dirty="0">
                <a:solidFill>
                  <a:srgbClr val="FF0000"/>
                </a:solidFill>
                <a:cs typeface="B Nazanin" pitchFamily="2" charset="-78"/>
              </a:rPr>
              <a:t>محصولات</a:t>
            </a:r>
            <a:endParaRPr lang="en-US" sz="2800" b="1" dirty="0"/>
          </a:p>
        </p:txBody>
      </p:sp>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543" y="2029918"/>
            <a:ext cx="8229600" cy="4904282"/>
          </a:xfrm>
        </p:spPr>
        <p:txBody>
          <a:bodyPr>
            <a:normAutofit fontScale="77500" lnSpcReduction="20000"/>
          </a:bodyPr>
          <a:lstStyle/>
          <a:p>
            <a:pPr algn="r" rtl="1">
              <a:buNone/>
            </a:pPr>
            <a:r>
              <a:rPr lang="ar-SA" sz="3100" b="1" dirty="0" smtClean="0">
                <a:solidFill>
                  <a:srgbClr val="FF0000"/>
                </a:solidFill>
                <a:cs typeface="B Nazanin" pitchFamily="2" charset="-78"/>
              </a:rPr>
              <a:t>آموزش</a:t>
            </a:r>
            <a:r>
              <a:rPr lang="ar-SA" sz="3100" b="1" dirty="0" smtClean="0"/>
              <a:t> </a:t>
            </a:r>
            <a:endParaRPr lang="fa-IR" sz="3100" b="1" dirty="0" smtClean="0"/>
          </a:p>
          <a:p>
            <a:pPr marL="0" indent="0" algn="just" rtl="1">
              <a:lnSpc>
                <a:spcPct val="170000"/>
              </a:lnSpc>
              <a:buNone/>
            </a:pPr>
            <a:r>
              <a:rPr lang="ar-SA" sz="2800" b="1" dirty="0" smtClean="0">
                <a:cs typeface="B Nazanin" pitchFamily="2" charset="-78"/>
              </a:rPr>
              <a:t>سیسکو در </a:t>
            </a:r>
            <a:r>
              <a:rPr lang="fa-IR" sz="2800" b="1" dirty="0" smtClean="0">
                <a:cs typeface="B Nazanin" pitchFamily="2" charset="-78"/>
              </a:rPr>
              <a:t>۱۵۰</a:t>
            </a:r>
            <a:r>
              <a:rPr lang="ar-SA" sz="2800" b="1" dirty="0" smtClean="0">
                <a:cs typeface="B Nazanin" pitchFamily="2" charset="-78"/>
              </a:rPr>
              <a:t> کشور دنیا مرکزهای آموزشی به منظور تعلیم افراد برای طراحی و نگهداری شبکه‌های کامپیوتری</a:t>
            </a:r>
            <a:r>
              <a:rPr lang="fa-IR" sz="2800" b="1" dirty="0" smtClean="0">
                <a:cs typeface="B Nazanin" pitchFamily="2" charset="-78"/>
              </a:rPr>
              <a:t> </a:t>
            </a:r>
            <a:r>
              <a:rPr lang="ar-SA" sz="2800" b="1" dirty="0" smtClean="0">
                <a:cs typeface="B Nazanin" pitchFamily="2" charset="-78"/>
              </a:rPr>
              <a:t>تأسیس کرده‌است. سیسکو مدارکی را برای متخصصین در زمینه‌های مختلف شبکه ارائه می‌کند. که شامل این مدارک می‌شود</a:t>
            </a:r>
            <a:r>
              <a:rPr lang="fa-IR" sz="2800" b="1" dirty="0" smtClean="0">
                <a:cs typeface="B Nazanin" pitchFamily="2" charset="-78"/>
              </a:rPr>
              <a:t>:</a:t>
            </a:r>
            <a:endParaRPr lang="en-US" sz="2800" b="1" dirty="0" smtClean="0">
              <a:cs typeface="B Nazanin" pitchFamily="2" charset="-78"/>
            </a:endParaRPr>
          </a:p>
          <a:p>
            <a:pPr algn="r" rtl="1">
              <a:buNone/>
            </a:pPr>
            <a:endParaRPr lang="en-US" sz="900" b="1" dirty="0" smtClean="0">
              <a:solidFill>
                <a:srgbClr val="FF0000"/>
              </a:solidFill>
              <a:cs typeface="B Nazanin" pitchFamily="2" charset="-78"/>
            </a:endParaRPr>
          </a:p>
          <a:p>
            <a:pPr lvl="0">
              <a:lnSpc>
                <a:spcPct val="120000"/>
              </a:lnSpc>
              <a:buNone/>
            </a:pPr>
            <a:r>
              <a:rPr lang="en-US" sz="2100" b="1" dirty="0" smtClean="0">
                <a:cs typeface="B Nazanin" pitchFamily="2" charset="-78"/>
              </a:rPr>
              <a:t>CIE</a:t>
            </a:r>
            <a:r>
              <a:rPr lang="en-US" sz="2100" dirty="0" smtClean="0">
                <a:cs typeface="B Nazanin" pitchFamily="2" charset="-78"/>
              </a:rPr>
              <a:t> </a:t>
            </a:r>
            <a:r>
              <a:rPr lang="en-US" sz="2100" b="1" dirty="0" smtClean="0">
                <a:cs typeface="B Nazanin" pitchFamily="2" charset="-78"/>
              </a:rPr>
              <a:t>- </a:t>
            </a:r>
            <a:r>
              <a:rPr lang="en-US" sz="2100" b="1" dirty="0" err="1" smtClean="0">
                <a:cs typeface="B Nazanin" pitchFamily="2" charset="-78"/>
              </a:rPr>
              <a:t>Cico</a:t>
            </a:r>
            <a:r>
              <a:rPr lang="en-US" sz="2100" b="1" dirty="0" smtClean="0">
                <a:cs typeface="B Nazanin" pitchFamily="2" charset="-78"/>
              </a:rPr>
              <a:t> Certified Internetwork Expert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متخصص شبکه بندی سیسکو</a:t>
            </a:r>
            <a:r>
              <a:rPr lang="en-US" sz="2100" b="1" dirty="0" smtClean="0">
                <a:cs typeface="B Nazanin" pitchFamily="2" charset="-78"/>
              </a:rPr>
              <a:t>)</a:t>
            </a:r>
          </a:p>
          <a:p>
            <a:pPr lvl="0">
              <a:lnSpc>
                <a:spcPct val="120000"/>
              </a:lnSpc>
              <a:buNone/>
            </a:pPr>
            <a:r>
              <a:rPr lang="en-US" sz="2100" b="1" dirty="0" smtClean="0">
                <a:cs typeface="B Nazanin" pitchFamily="2" charset="-78"/>
              </a:rPr>
              <a:t>CCNP - Cisco Certified Network Professional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حرفه‌ای شبکه سیسکو</a:t>
            </a:r>
            <a:r>
              <a:rPr lang="en-US" sz="2100" b="1" dirty="0" smtClean="0">
                <a:cs typeface="B Nazanin" pitchFamily="2" charset="-78"/>
              </a:rPr>
              <a:t>)</a:t>
            </a:r>
          </a:p>
          <a:p>
            <a:pPr lvl="0">
              <a:lnSpc>
                <a:spcPct val="120000"/>
              </a:lnSpc>
              <a:buNone/>
            </a:pPr>
            <a:r>
              <a:rPr lang="en-US" sz="2100" b="1" dirty="0" smtClean="0">
                <a:cs typeface="B Nazanin" pitchFamily="2" charset="-78"/>
              </a:rPr>
              <a:t>CCDP - Cisco Certified Design Professional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حرفه‌ای طراحی سیسکو</a:t>
            </a:r>
            <a:r>
              <a:rPr lang="en-US" sz="2100" b="1" dirty="0" smtClean="0">
                <a:cs typeface="B Nazanin" pitchFamily="2" charset="-78"/>
              </a:rPr>
              <a:t>)</a:t>
            </a:r>
          </a:p>
          <a:p>
            <a:pPr marL="0" lvl="0" indent="0">
              <a:lnSpc>
                <a:spcPct val="120000"/>
              </a:lnSpc>
              <a:buNone/>
            </a:pPr>
            <a:r>
              <a:rPr lang="en-US" sz="2100" b="1" dirty="0" smtClean="0">
                <a:cs typeface="B Nazanin" pitchFamily="2" charset="-78"/>
              </a:rPr>
              <a:t>CCIP - Cisco Certified Internetwork Professional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حرفه‌ای شبکه بندی سیسکو</a:t>
            </a:r>
            <a:r>
              <a:rPr lang="en-US" sz="2100" b="1" dirty="0" smtClean="0">
                <a:cs typeface="B Nazanin" pitchFamily="2" charset="-78"/>
              </a:rPr>
              <a:t>)</a:t>
            </a:r>
          </a:p>
          <a:p>
            <a:pPr lvl="0">
              <a:lnSpc>
                <a:spcPct val="120000"/>
              </a:lnSpc>
              <a:buNone/>
            </a:pPr>
            <a:r>
              <a:rPr lang="en-US" sz="2100" b="1" dirty="0" smtClean="0">
                <a:cs typeface="B Nazanin" pitchFamily="2" charset="-78"/>
              </a:rPr>
              <a:t>CCSP - Cisco Certified Security Professional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حرفه‌ای امنیت سیسکو</a:t>
            </a:r>
            <a:r>
              <a:rPr lang="en-US" sz="2100" b="1" dirty="0" smtClean="0">
                <a:cs typeface="B Nazanin" pitchFamily="2" charset="-78"/>
              </a:rPr>
              <a:t>)</a:t>
            </a:r>
          </a:p>
          <a:p>
            <a:pPr lvl="0">
              <a:lnSpc>
                <a:spcPct val="120000"/>
              </a:lnSpc>
              <a:buNone/>
            </a:pPr>
            <a:r>
              <a:rPr lang="en-US" sz="2100" b="1" dirty="0" smtClean="0">
                <a:cs typeface="B Nazanin" pitchFamily="2" charset="-78"/>
              </a:rPr>
              <a:t>CCVP - Cisco Certified Voice Professional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حرفه‌ای تلفن اینترنتی سیسکو</a:t>
            </a:r>
            <a:r>
              <a:rPr lang="en-US" sz="2100" b="1" dirty="0" smtClean="0">
                <a:cs typeface="B Nazanin" pitchFamily="2" charset="-78"/>
              </a:rPr>
              <a:t>)</a:t>
            </a:r>
          </a:p>
          <a:p>
            <a:pPr lvl="0">
              <a:lnSpc>
                <a:spcPct val="120000"/>
              </a:lnSpc>
              <a:buNone/>
            </a:pPr>
            <a:r>
              <a:rPr lang="en-US" sz="2100" b="1" dirty="0" smtClean="0">
                <a:cs typeface="B Nazanin" pitchFamily="2" charset="-78"/>
              </a:rPr>
              <a:t>CCDA - Cisco Certified Design Associate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همکار طراحی سیسکو</a:t>
            </a:r>
            <a:r>
              <a:rPr lang="en-US" sz="2100" b="1" dirty="0" smtClean="0">
                <a:cs typeface="B Nazanin" pitchFamily="2" charset="-78"/>
              </a:rPr>
              <a:t>)</a:t>
            </a:r>
          </a:p>
          <a:p>
            <a:pPr lvl="0">
              <a:lnSpc>
                <a:spcPct val="120000"/>
              </a:lnSpc>
              <a:buNone/>
              <a:tabLst>
                <a:tab pos="8004175" algn="l"/>
              </a:tabLst>
            </a:pPr>
            <a:r>
              <a:rPr lang="en-US" sz="2100" b="1" dirty="0" smtClean="0">
                <a:cs typeface="B Nazanin" pitchFamily="2" charset="-78"/>
              </a:rPr>
              <a:t>CCNA - Cisco Certified Network Associate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همکار شبکه سیسکو</a:t>
            </a:r>
            <a:r>
              <a:rPr lang="en-US" sz="2100" b="1" dirty="0" smtClean="0">
                <a:cs typeface="B Nazanin" pitchFamily="2" charset="-78"/>
              </a:rPr>
              <a:t>)</a:t>
            </a:r>
          </a:p>
          <a:p>
            <a:pPr>
              <a:lnSpc>
                <a:spcPct val="120000"/>
              </a:lnSpc>
              <a:buNone/>
            </a:pPr>
            <a:r>
              <a:rPr lang="en-US" b="1" dirty="0" smtClean="0">
                <a:cs typeface="B Nazanin" pitchFamily="2" charset="-78"/>
              </a:rPr>
              <a:t>CCS</a:t>
            </a:r>
            <a:r>
              <a:rPr lang="en-US" sz="2100" b="1" dirty="0" smtClean="0">
                <a:cs typeface="B Nazanin" pitchFamily="2" charset="-78"/>
              </a:rPr>
              <a:t>I - Cisco Certified Systems Instructor </a:t>
            </a:r>
            <a:r>
              <a:rPr lang="fa-IR" sz="2100" b="1" dirty="0" smtClean="0">
                <a:cs typeface="B Nazanin" pitchFamily="2" charset="-78"/>
              </a:rPr>
              <a:t>                               </a:t>
            </a:r>
            <a:r>
              <a:rPr lang="en-US" sz="2100" b="1" dirty="0" smtClean="0">
                <a:cs typeface="B Nazanin" pitchFamily="2" charset="-78"/>
              </a:rPr>
              <a:t>(</a:t>
            </a:r>
            <a:r>
              <a:rPr lang="ar-SA" sz="2100" b="1" dirty="0" smtClean="0">
                <a:cs typeface="B Nazanin" pitchFamily="2" charset="-78"/>
              </a:rPr>
              <a:t>آموزش دهنده سیستم‌های سیسکو</a:t>
            </a:r>
            <a:r>
              <a:rPr lang="en-US" sz="2100" dirty="0" smtClean="0">
                <a:cs typeface="B Nazanin" pitchFamily="2" charset="-78"/>
              </a:rPr>
              <a:t>)</a:t>
            </a:r>
          </a:p>
          <a:p>
            <a:pPr algn="r" rtl="1">
              <a:buNone/>
            </a:pPr>
            <a:endParaRPr lang="en-US" dirty="0"/>
          </a:p>
        </p:txBody>
      </p:sp>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isco.JPG"/>
          <p:cNvPicPr>
            <a:picLocks noGrp="1" noChangeAspect="1"/>
          </p:cNvPicPr>
          <p:nvPr>
            <p:ph idx="1"/>
          </p:nvPr>
        </p:nvPicPr>
        <p:blipFill>
          <a:blip r:embed="rId2" cstate="print"/>
          <a:stretch>
            <a:fillRect/>
          </a:stretch>
        </p:blipFill>
        <p:spPr>
          <a:xfrm>
            <a:off x="310761" y="1828800"/>
            <a:ext cx="8582222" cy="4648200"/>
          </a:xfrm>
          <a:ln>
            <a:solidFill>
              <a:srgbClr val="FFFF00"/>
            </a:solidFill>
          </a:ln>
        </p:spPr>
      </p:pic>
      <p:pic>
        <p:nvPicPr>
          <p:cNvPr id="4" name="Picture 3" descr="200px-Cisco_logo_2006.png"/>
          <p:cNvPicPr>
            <a:picLocks noChangeAspect="1"/>
          </p:cNvPicPr>
          <p:nvPr/>
        </p:nvPicPr>
        <p:blipFill>
          <a:blip r:embed="rId3"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3" cstate="print"/>
          <a:stretch>
            <a:fillRect/>
          </a:stretch>
        </p:blipFill>
        <p:spPr>
          <a:xfrm>
            <a:off x="6705600" y="762000"/>
            <a:ext cx="1953848" cy="1143000"/>
          </a:xfrm>
          <a:prstGeom prst="rect">
            <a:avLst/>
          </a:prstGeom>
        </p:spPr>
      </p:pic>
      <p:sp>
        <p:nvSpPr>
          <p:cNvPr id="7" name="TextBox 6"/>
          <p:cNvSpPr txBox="1"/>
          <p:nvPr/>
        </p:nvSpPr>
        <p:spPr>
          <a:xfrm>
            <a:off x="3101301" y="1066800"/>
            <a:ext cx="3001143" cy="461665"/>
          </a:xfrm>
          <a:prstGeom prst="rect">
            <a:avLst/>
          </a:prstGeom>
          <a:noFill/>
        </p:spPr>
        <p:txBody>
          <a:bodyPr wrap="none" rtlCol="0">
            <a:spAutoFit/>
          </a:bodyPr>
          <a:lstStyle/>
          <a:p>
            <a:pPr algn="ctr"/>
            <a:r>
              <a:rPr lang="fa-IR" sz="2400" b="1" dirty="0" smtClean="0">
                <a:solidFill>
                  <a:srgbClr val="FF0000"/>
                </a:solidFill>
                <a:cs typeface="B Nazanin" pitchFamily="2" charset="-78"/>
              </a:rPr>
              <a:t>صفحه اصلی سایت سیسکو</a:t>
            </a:r>
            <a:endParaRPr lang="en-US" sz="2400" b="1" dirty="0">
              <a:solidFill>
                <a:srgbClr val="FF0000"/>
              </a:solidFill>
              <a:cs typeface="B Nazanin" pitchFamily="2" charset="-78"/>
            </a:endParaRPr>
          </a:p>
        </p:txBody>
      </p:sp>
      <p:sp>
        <p:nvSpPr>
          <p:cNvPr id="9" name="Oval 8"/>
          <p:cNvSpPr/>
          <p:nvPr/>
        </p:nvSpPr>
        <p:spPr>
          <a:xfrm>
            <a:off x="3199716" y="1524000"/>
            <a:ext cx="990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512047" y="2479772"/>
            <a:ext cx="1145553" cy="246221"/>
          </a:xfrm>
          <a:prstGeom prst="rect">
            <a:avLst/>
          </a:prstGeom>
          <a:noFill/>
        </p:spPr>
        <p:txBody>
          <a:bodyPr wrap="square" rtlCol="0">
            <a:spAutoFit/>
          </a:bodyPr>
          <a:lstStyle/>
          <a:p>
            <a:r>
              <a:rPr lang="fa-IR" sz="1000" b="1" dirty="0" smtClean="0">
                <a:solidFill>
                  <a:srgbClr val="FF0000"/>
                </a:solidFill>
                <a:cs typeface="B Nazanin" pitchFamily="2" charset="-78"/>
              </a:rPr>
              <a:t>محصولات و خدمات</a:t>
            </a:r>
            <a:endParaRPr lang="en-US" sz="1000" b="1" dirty="0">
              <a:solidFill>
                <a:srgbClr val="FF0000"/>
              </a:solidFill>
              <a:cs typeface="B Nazanin" pitchFamily="2" charset="-78"/>
            </a:endParaRPr>
          </a:p>
        </p:txBody>
      </p:sp>
      <p:sp>
        <p:nvSpPr>
          <p:cNvPr id="12" name="Oval 11"/>
          <p:cNvSpPr/>
          <p:nvPr/>
        </p:nvSpPr>
        <p:spPr>
          <a:xfrm>
            <a:off x="4601872" y="1524000"/>
            <a:ext cx="990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487248" y="2363419"/>
            <a:ext cx="990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351380" y="2400299"/>
            <a:ext cx="116372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886200" y="2363419"/>
            <a:ext cx="990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flipV="1">
            <a:off x="3632801" y="1981200"/>
            <a:ext cx="0" cy="152400"/>
          </a:xfrm>
          <a:prstGeom prst="straightConnector1">
            <a:avLst/>
          </a:prstGeom>
          <a:ln>
            <a:solidFill>
              <a:srgbClr val="FFFF00"/>
            </a:solidFill>
            <a:tailEnd type="arrow"/>
          </a:ln>
        </p:spPr>
        <p:style>
          <a:lnRef idx="1">
            <a:schemeClr val="accent3"/>
          </a:lnRef>
          <a:fillRef idx="0">
            <a:schemeClr val="accent3"/>
          </a:fillRef>
          <a:effectRef idx="0">
            <a:schemeClr val="accent3"/>
          </a:effectRef>
          <a:fontRef idx="minor">
            <a:schemeClr val="tx1"/>
          </a:fontRef>
        </p:style>
      </p:cxnSp>
      <p:cxnSp>
        <p:nvCxnSpPr>
          <p:cNvPr id="22" name="Straight Arrow Connector 21"/>
          <p:cNvCxnSpPr/>
          <p:nvPr/>
        </p:nvCxnSpPr>
        <p:spPr>
          <a:xfrm>
            <a:off x="2982548" y="2133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82548" y="2133600"/>
            <a:ext cx="0" cy="229819"/>
          </a:xfrm>
          <a:prstGeom prst="straightConnector1">
            <a:avLst/>
          </a:prstGeom>
          <a:ln>
            <a:solidFill>
              <a:srgbClr val="FFFF00"/>
            </a:solidFill>
            <a:tailEnd type="arrow"/>
          </a:ln>
        </p:spPr>
        <p:style>
          <a:lnRef idx="1">
            <a:schemeClr val="accent3"/>
          </a:lnRef>
          <a:fillRef idx="0">
            <a:schemeClr val="accent3"/>
          </a:fillRef>
          <a:effectRef idx="0">
            <a:schemeClr val="accent3"/>
          </a:effectRef>
          <a:fontRef idx="minor">
            <a:schemeClr val="tx1"/>
          </a:fontRef>
        </p:style>
      </p:cxnSp>
      <p:cxnSp>
        <p:nvCxnSpPr>
          <p:cNvPr id="34" name="Straight Arrow Connector 33"/>
          <p:cNvCxnSpPr>
            <a:endCxn id="15" idx="0"/>
          </p:cNvCxnSpPr>
          <p:nvPr/>
        </p:nvCxnSpPr>
        <p:spPr>
          <a:xfrm>
            <a:off x="4381500" y="2057400"/>
            <a:ext cx="0" cy="30601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2" idx="4"/>
          </p:cNvCxnSpPr>
          <p:nvPr/>
        </p:nvCxnSpPr>
        <p:spPr>
          <a:xfrm flipV="1">
            <a:off x="5097172" y="1981200"/>
            <a:ext cx="0" cy="152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398300" y="1629489"/>
            <a:ext cx="593432" cy="246221"/>
          </a:xfrm>
          <a:prstGeom prst="rect">
            <a:avLst/>
          </a:prstGeom>
          <a:noFill/>
        </p:spPr>
        <p:txBody>
          <a:bodyPr wrap="none" rtlCol="0">
            <a:spAutoFit/>
          </a:bodyPr>
          <a:lstStyle/>
          <a:p>
            <a:r>
              <a:rPr lang="fa-IR" sz="1000" b="1" dirty="0">
                <a:solidFill>
                  <a:srgbClr val="FF0000"/>
                </a:solidFill>
                <a:cs typeface="B Nazanin" pitchFamily="2" charset="-78"/>
              </a:rPr>
              <a:t>پشتیبانی</a:t>
            </a:r>
            <a:endParaRPr lang="en-US" sz="1000" b="1" dirty="0">
              <a:solidFill>
                <a:srgbClr val="FF0000"/>
              </a:solidFill>
              <a:cs typeface="B Nazanin" pitchFamily="2" charset="-78"/>
            </a:endParaRPr>
          </a:p>
        </p:txBody>
      </p:sp>
      <p:sp>
        <p:nvSpPr>
          <p:cNvPr id="41" name="TextBox 40"/>
          <p:cNvSpPr txBox="1"/>
          <p:nvPr/>
        </p:nvSpPr>
        <p:spPr>
          <a:xfrm>
            <a:off x="4055930" y="2479771"/>
            <a:ext cx="651140" cy="246221"/>
          </a:xfrm>
          <a:prstGeom prst="rect">
            <a:avLst/>
          </a:prstGeom>
          <a:noFill/>
        </p:spPr>
        <p:txBody>
          <a:bodyPr wrap="none" rtlCol="0">
            <a:spAutoFit/>
          </a:bodyPr>
          <a:lstStyle/>
          <a:p>
            <a:r>
              <a:rPr lang="fa-IR" sz="1000" b="1" dirty="0">
                <a:solidFill>
                  <a:srgbClr val="FF0000"/>
                </a:solidFill>
                <a:cs typeface="B Nazanin" pitchFamily="2" charset="-78"/>
              </a:rPr>
              <a:t>نحوه خرید</a:t>
            </a:r>
            <a:endParaRPr lang="en-US" sz="1000" b="1" dirty="0">
              <a:solidFill>
                <a:srgbClr val="FF0000"/>
              </a:solidFill>
              <a:cs typeface="B Nazanin" pitchFamily="2" charset="-78"/>
            </a:endParaRPr>
          </a:p>
        </p:txBody>
      </p:sp>
      <p:sp>
        <p:nvSpPr>
          <p:cNvPr id="42" name="TextBox 41"/>
          <p:cNvSpPr txBox="1"/>
          <p:nvPr/>
        </p:nvSpPr>
        <p:spPr>
          <a:xfrm>
            <a:off x="4582845" y="1623712"/>
            <a:ext cx="979755" cy="246221"/>
          </a:xfrm>
          <a:prstGeom prst="rect">
            <a:avLst/>
          </a:prstGeom>
          <a:noFill/>
        </p:spPr>
        <p:txBody>
          <a:bodyPr wrap="none" rtlCol="0">
            <a:spAutoFit/>
          </a:bodyPr>
          <a:lstStyle/>
          <a:p>
            <a:r>
              <a:rPr lang="fa-IR" sz="1000" b="1" dirty="0">
                <a:solidFill>
                  <a:srgbClr val="FF0000"/>
                </a:solidFill>
                <a:cs typeface="B Nazanin" pitchFamily="2" charset="-78"/>
              </a:rPr>
              <a:t>آموزش و مسابقات</a:t>
            </a:r>
            <a:endParaRPr lang="en-US" sz="1000" b="1" dirty="0">
              <a:solidFill>
                <a:srgbClr val="FF0000"/>
              </a:solidFill>
              <a:cs typeface="B Nazanin" pitchFamily="2" charset="-78"/>
            </a:endParaRPr>
          </a:p>
        </p:txBody>
      </p:sp>
      <p:sp>
        <p:nvSpPr>
          <p:cNvPr id="43" name="TextBox 42"/>
          <p:cNvSpPr txBox="1"/>
          <p:nvPr/>
        </p:nvSpPr>
        <p:spPr>
          <a:xfrm>
            <a:off x="5351380" y="2493991"/>
            <a:ext cx="1354220" cy="246221"/>
          </a:xfrm>
          <a:prstGeom prst="rect">
            <a:avLst/>
          </a:prstGeom>
          <a:noFill/>
        </p:spPr>
        <p:txBody>
          <a:bodyPr wrap="square" rtlCol="0">
            <a:spAutoFit/>
          </a:bodyPr>
          <a:lstStyle/>
          <a:p>
            <a:r>
              <a:rPr lang="fa-IR" sz="1000" b="1" dirty="0">
                <a:solidFill>
                  <a:srgbClr val="FF0000"/>
                </a:solidFill>
                <a:cs typeface="B Nazanin" pitchFamily="2" charset="-78"/>
              </a:rPr>
              <a:t>شرکا- واحدهای جانبی</a:t>
            </a:r>
            <a:endParaRPr lang="en-US" sz="1000" b="1" dirty="0">
              <a:solidFill>
                <a:srgbClr val="FF0000"/>
              </a:solidFill>
              <a:cs typeface="B Nazanin" pitchFamily="2" charset="-78"/>
            </a:endParaRPr>
          </a:p>
        </p:txBody>
      </p:sp>
      <p:cxnSp>
        <p:nvCxnSpPr>
          <p:cNvPr id="46" name="Straight Arrow Connector 45"/>
          <p:cNvCxnSpPr/>
          <p:nvPr/>
        </p:nvCxnSpPr>
        <p:spPr>
          <a:xfrm>
            <a:off x="5933240" y="2133600"/>
            <a:ext cx="0" cy="22981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udacts.JPG"/>
          <p:cNvPicPr>
            <a:picLocks noGrp="1" noChangeAspect="1"/>
          </p:cNvPicPr>
          <p:nvPr>
            <p:ph idx="1"/>
          </p:nvPr>
        </p:nvPicPr>
        <p:blipFill>
          <a:blip r:embed="rId2" cstate="print"/>
          <a:stretch>
            <a:fillRect/>
          </a:stretch>
        </p:blipFill>
        <p:spPr>
          <a:xfrm>
            <a:off x="228600" y="1828800"/>
            <a:ext cx="8659176" cy="4876800"/>
          </a:xfrm>
        </p:spPr>
      </p:pic>
      <p:pic>
        <p:nvPicPr>
          <p:cNvPr id="4" name="Picture 3" descr="200px-Cisco_logo_2006.png"/>
          <p:cNvPicPr>
            <a:picLocks noChangeAspect="1"/>
          </p:cNvPicPr>
          <p:nvPr/>
        </p:nvPicPr>
        <p:blipFill>
          <a:blip r:embed="rId3"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3" cstate="print"/>
          <a:stretch>
            <a:fillRect/>
          </a:stretch>
        </p:blipFill>
        <p:spPr>
          <a:xfrm>
            <a:off x="6705600" y="685800"/>
            <a:ext cx="1953848" cy="1143000"/>
          </a:xfrm>
          <a:prstGeom prst="rect">
            <a:avLst/>
          </a:prstGeom>
        </p:spPr>
      </p:pic>
      <p:sp>
        <p:nvSpPr>
          <p:cNvPr id="2" name="Rectangle 1"/>
          <p:cNvSpPr/>
          <p:nvPr/>
        </p:nvSpPr>
        <p:spPr>
          <a:xfrm>
            <a:off x="3488803" y="1144586"/>
            <a:ext cx="2076209" cy="461665"/>
          </a:xfrm>
          <a:prstGeom prst="rect">
            <a:avLst/>
          </a:prstGeom>
        </p:spPr>
        <p:txBody>
          <a:bodyPr wrap="none">
            <a:spAutoFit/>
          </a:bodyPr>
          <a:lstStyle/>
          <a:p>
            <a:r>
              <a:rPr lang="fa-IR" b="1" dirty="0">
                <a:solidFill>
                  <a:srgbClr val="FF0000"/>
                </a:solidFill>
                <a:cs typeface="B Nazanin" pitchFamily="2" charset="-78"/>
              </a:rPr>
              <a:t>محصو</a:t>
            </a:r>
            <a:r>
              <a:rPr lang="fa-IR" sz="2400" b="1" dirty="0">
                <a:solidFill>
                  <a:srgbClr val="FF0000"/>
                </a:solidFill>
                <a:cs typeface="B Nazanin" pitchFamily="2" charset="-78"/>
              </a:rPr>
              <a:t>لات و خدمات</a:t>
            </a:r>
            <a:endParaRPr lang="en-US" sz="2400" b="1" dirty="0">
              <a:solidFill>
                <a:srgbClr val="FF0000"/>
              </a:solidFill>
              <a:cs typeface="B Nazanin" pitchFamily="2" charset="-78"/>
            </a:endParaRPr>
          </a:p>
        </p:txBody>
      </p:sp>
      <p:sp>
        <p:nvSpPr>
          <p:cNvPr id="3" name="Oval 2"/>
          <p:cNvSpPr/>
          <p:nvPr/>
        </p:nvSpPr>
        <p:spPr>
          <a:xfrm>
            <a:off x="2362200" y="1752600"/>
            <a:ext cx="83820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upport.JPG"/>
          <p:cNvPicPr>
            <a:picLocks noGrp="1" noChangeAspect="1"/>
          </p:cNvPicPr>
          <p:nvPr>
            <p:ph idx="1"/>
          </p:nvPr>
        </p:nvPicPr>
        <p:blipFill>
          <a:blip r:embed="rId2" cstate="print"/>
          <a:stretch>
            <a:fillRect/>
          </a:stretch>
        </p:blipFill>
        <p:spPr>
          <a:xfrm>
            <a:off x="146152" y="1981200"/>
            <a:ext cx="8769248" cy="4648200"/>
          </a:xfrm>
        </p:spPr>
      </p:pic>
      <p:pic>
        <p:nvPicPr>
          <p:cNvPr id="4" name="Picture 3" descr="200px-Cisco_logo_2006.png"/>
          <p:cNvPicPr>
            <a:picLocks noChangeAspect="1"/>
          </p:cNvPicPr>
          <p:nvPr/>
        </p:nvPicPr>
        <p:blipFill>
          <a:blip r:embed="rId3"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3" cstate="print"/>
          <a:stretch>
            <a:fillRect/>
          </a:stretch>
        </p:blipFill>
        <p:spPr>
          <a:xfrm>
            <a:off x="6705600" y="762000"/>
            <a:ext cx="1953848" cy="1143000"/>
          </a:xfrm>
          <a:prstGeom prst="rect">
            <a:avLst/>
          </a:prstGeom>
        </p:spPr>
      </p:pic>
      <p:sp>
        <p:nvSpPr>
          <p:cNvPr id="2" name="Rectangle 1"/>
          <p:cNvSpPr/>
          <p:nvPr/>
        </p:nvSpPr>
        <p:spPr>
          <a:xfrm>
            <a:off x="3930192" y="1219200"/>
            <a:ext cx="1327608" cy="523220"/>
          </a:xfrm>
          <a:prstGeom prst="rect">
            <a:avLst/>
          </a:prstGeom>
        </p:spPr>
        <p:txBody>
          <a:bodyPr wrap="none">
            <a:spAutoFit/>
          </a:bodyPr>
          <a:lstStyle/>
          <a:p>
            <a:r>
              <a:rPr lang="fa-IR" sz="2800" b="1" dirty="0">
                <a:solidFill>
                  <a:srgbClr val="FF0000"/>
                </a:solidFill>
                <a:cs typeface="B Nazanin" pitchFamily="2" charset="-78"/>
              </a:rPr>
              <a:t>پشتیبانی</a:t>
            </a:r>
            <a:endParaRPr lang="en-US" b="1" dirty="0">
              <a:solidFill>
                <a:srgbClr val="FF0000"/>
              </a:solidFill>
              <a:cs typeface="B Nazanin" pitchFamily="2" charset="-78"/>
            </a:endParaRPr>
          </a:p>
        </p:txBody>
      </p:sp>
      <p:sp>
        <p:nvSpPr>
          <p:cNvPr id="3" name="Oval 2"/>
          <p:cNvSpPr/>
          <p:nvPr/>
        </p:nvSpPr>
        <p:spPr>
          <a:xfrm>
            <a:off x="3124200" y="1922362"/>
            <a:ext cx="805992" cy="533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7.jpg"/>
          <p:cNvPicPr>
            <a:picLocks noChangeAspect="1"/>
          </p:cNvPicPr>
          <p:nvPr/>
        </p:nvPicPr>
        <p:blipFill>
          <a:blip r:embed="rId2" cstate="print"/>
          <a:stretch>
            <a:fillRect/>
          </a:stretch>
        </p:blipFill>
        <p:spPr>
          <a:xfrm>
            <a:off x="762000" y="685800"/>
            <a:ext cx="7696200" cy="2895600"/>
          </a:xfrm>
          <a:prstGeom prst="rect">
            <a:avLst/>
          </a:prstGeom>
        </p:spPr>
      </p:pic>
      <p:sp>
        <p:nvSpPr>
          <p:cNvPr id="2" name="Title 1"/>
          <p:cNvSpPr>
            <a:spLocks noGrp="1"/>
          </p:cNvSpPr>
          <p:nvPr>
            <p:ph type="title"/>
          </p:nvPr>
        </p:nvSpPr>
        <p:spPr>
          <a:xfrm>
            <a:off x="1524000" y="-76200"/>
            <a:ext cx="6019800" cy="609600"/>
          </a:xfrm>
        </p:spPr>
        <p:txBody>
          <a:bodyPr>
            <a:normAutofit fontScale="90000"/>
          </a:bodyPr>
          <a:lstStyle/>
          <a:p>
            <a:pPr algn="ctr"/>
            <a:r>
              <a:rPr lang="ar-SA" sz="4000" b="1" dirty="0" smtClean="0">
                <a:solidFill>
                  <a:srgbClr val="FF0000"/>
                </a:solidFill>
                <a:cs typeface="B Nazanin" pitchFamily="2" charset="-78"/>
              </a:rPr>
              <a:t>کلام رهبری در مورد علم</a:t>
            </a:r>
            <a:r>
              <a:rPr lang="fa-IR" sz="4000" b="1" dirty="0" smtClean="0">
                <a:solidFill>
                  <a:srgbClr val="FF0000"/>
                </a:solidFill>
                <a:cs typeface="B Nazanin" pitchFamily="2" charset="-78"/>
              </a:rPr>
              <a:t> و اقتصاد</a:t>
            </a:r>
            <a:r>
              <a:rPr lang="ar-SA" sz="4000" b="1" dirty="0" smtClean="0">
                <a:solidFill>
                  <a:srgbClr val="FF0000"/>
                </a:solidFill>
                <a:cs typeface="B Nazanin" pitchFamily="2" charset="-78"/>
              </a:rPr>
              <a:t> </a:t>
            </a:r>
            <a:endParaRPr lang="en-US" sz="4800" b="1" dirty="0">
              <a:solidFill>
                <a:srgbClr val="FF0000"/>
              </a:solidFill>
              <a:cs typeface="B Nazanin" pitchFamily="2" charset="-78"/>
            </a:endParaRPr>
          </a:p>
        </p:txBody>
      </p:sp>
      <p:sp>
        <p:nvSpPr>
          <p:cNvPr id="3" name="Content Placeholder 2"/>
          <p:cNvSpPr>
            <a:spLocks noGrp="1"/>
          </p:cNvSpPr>
          <p:nvPr>
            <p:ph idx="1"/>
          </p:nvPr>
        </p:nvSpPr>
        <p:spPr>
          <a:xfrm>
            <a:off x="228600" y="3733800"/>
            <a:ext cx="8763000" cy="3200400"/>
          </a:xfrm>
        </p:spPr>
        <p:txBody>
          <a:bodyPr>
            <a:normAutofit/>
          </a:bodyPr>
          <a:lstStyle/>
          <a:p>
            <a:pPr algn="ctr" rtl="1">
              <a:buNone/>
            </a:pPr>
            <a:r>
              <a:rPr lang="ar-SA" sz="2500" b="1" dirty="0" smtClean="0">
                <a:solidFill>
                  <a:srgbClr val="0000FF"/>
                </a:solidFill>
                <a:cs typeface="B Nazanin" pitchFamily="2" charset="-78"/>
              </a:rPr>
              <a:t>رهبر انقلاب در بیانات ابتدای سال 1393 در جوار حریم رضوی</a:t>
            </a:r>
            <a:r>
              <a:rPr lang="fa-IR" sz="2500" b="1" dirty="0" smtClean="0">
                <a:solidFill>
                  <a:srgbClr val="0000FF"/>
                </a:solidFill>
                <a:cs typeface="B Nazanin" pitchFamily="2" charset="-78"/>
              </a:rPr>
              <a:t> فرمودند : </a:t>
            </a:r>
          </a:p>
          <a:p>
            <a:pPr marL="0" indent="0" algn="just" rtl="1">
              <a:buNone/>
            </a:pPr>
            <a:r>
              <a:rPr lang="ar-SA" sz="2000" b="1" dirty="0" smtClean="0">
                <a:cs typeface="B Nazanin" pitchFamily="2" charset="-78"/>
              </a:rPr>
              <a:t>ما در بسیاری از مسائل دیگر هم در عین تحریم توانستیم به نقطه‌های بسیار برجسته و بالا دست پیدا</a:t>
            </a:r>
            <a:r>
              <a:rPr lang="en-US" sz="2000" b="1" dirty="0" smtClean="0">
                <a:cs typeface="B Nazanin" pitchFamily="2" charset="-78"/>
              </a:rPr>
              <a:t> </a:t>
            </a:r>
            <a:r>
              <a:rPr lang="ar-SA" sz="2000" b="1" dirty="0" smtClean="0">
                <a:cs typeface="B Nazanin" pitchFamily="2" charset="-78"/>
              </a:rPr>
              <a:t>کنیم، یک مثال آن "تولید علم" است، یک مثال صنعت و فناوری است. در این‌ها ما تحریم بودیم اما الان هم تحریم هستیم. در مورد علم دانش‌های پیشرفته و روز، درهای مراکز مهم علمی دنیا به روی دانشجوی ایرانی بسته است اما در عین حال در نانو، سلول‌های بنیادی، </a:t>
            </a:r>
            <a:r>
              <a:rPr lang="en-US" sz="2000" b="1" dirty="0" smtClean="0">
                <a:cs typeface="B Nazanin" pitchFamily="2" charset="-78"/>
              </a:rPr>
              <a:t> </a:t>
            </a:r>
            <a:r>
              <a:rPr lang="ar-SA" sz="2000" b="1" dirty="0" smtClean="0">
                <a:cs typeface="B Nazanin" pitchFamily="2" charset="-78"/>
              </a:rPr>
              <a:t>در صنایع</a:t>
            </a:r>
            <a:r>
              <a:rPr lang="fa-IR" sz="2000" b="1" dirty="0" smtClean="0">
                <a:cs typeface="B Nazanin" pitchFamily="2" charset="-78"/>
              </a:rPr>
              <a:t> </a:t>
            </a:r>
            <a:r>
              <a:rPr lang="ar-SA" sz="2000" b="1" dirty="0" smtClean="0">
                <a:cs typeface="B Nazanin" pitchFamily="2" charset="-78"/>
              </a:rPr>
              <a:t>دفاعی و در صنایع پهپاد و موشکی به کوری چشم دشمنان پیشرفت کردیم</a:t>
            </a:r>
            <a:r>
              <a:rPr lang="fa-IR" sz="2000" b="1" dirty="0">
                <a:cs typeface="B Nazanin" pitchFamily="2" charset="-78"/>
              </a:rPr>
              <a:t> </a:t>
            </a:r>
            <a:r>
              <a:rPr lang="ar-SA" sz="2000" b="1" dirty="0" smtClean="0">
                <a:cs typeface="B Nazanin" pitchFamily="2" charset="-78"/>
              </a:rPr>
              <a:t>چرا </a:t>
            </a:r>
            <a:r>
              <a:rPr lang="fa-IR" sz="2000" b="1" dirty="0" smtClean="0">
                <a:cs typeface="B Nazanin" pitchFamily="2" charset="-78"/>
              </a:rPr>
              <a:t> </a:t>
            </a:r>
            <a:r>
              <a:rPr lang="ar-SA" sz="2000" b="1" dirty="0" smtClean="0">
                <a:cs typeface="B Nazanin" pitchFamily="2" charset="-78"/>
              </a:rPr>
              <a:t>در اقتصاد نتوانیم پیشرفت کنیم؟ اگر در این عرصه هم عزممان را جزم کرده و دست به دست هم دهیم می توانیم اقتصاد را شکوفا کنیم، چشممان به دست دشمن نباشد که کی تحریم را بر‌می‌دارد. به درک!! نگاه کنیم ببینیم خودمان چه کار می‌توانیم انجام دهیم</a:t>
            </a:r>
            <a:r>
              <a:rPr lang="en-US" sz="2000" b="1" dirty="0" smtClean="0">
                <a:cs typeface="B Nazanin" pitchFamily="2" charset="-78"/>
              </a:rPr>
              <a:t>.</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w to buy.JPG"/>
          <p:cNvPicPr>
            <a:picLocks noGrp="1" noChangeAspect="1"/>
          </p:cNvPicPr>
          <p:nvPr>
            <p:ph idx="1"/>
          </p:nvPr>
        </p:nvPicPr>
        <p:blipFill>
          <a:blip r:embed="rId2" cstate="print"/>
          <a:stretch>
            <a:fillRect/>
          </a:stretch>
        </p:blipFill>
        <p:spPr>
          <a:xfrm>
            <a:off x="228600" y="1981199"/>
            <a:ext cx="8686800" cy="4648201"/>
          </a:xfrm>
        </p:spPr>
      </p:pic>
      <p:pic>
        <p:nvPicPr>
          <p:cNvPr id="4" name="Picture 3" descr="200px-Cisco_logo_2006.png"/>
          <p:cNvPicPr>
            <a:picLocks noChangeAspect="1"/>
          </p:cNvPicPr>
          <p:nvPr/>
        </p:nvPicPr>
        <p:blipFill>
          <a:blip r:embed="rId3"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3" cstate="print"/>
          <a:stretch>
            <a:fillRect/>
          </a:stretch>
        </p:blipFill>
        <p:spPr>
          <a:xfrm>
            <a:off x="6705600" y="762000"/>
            <a:ext cx="1953848" cy="1143000"/>
          </a:xfrm>
          <a:prstGeom prst="rect">
            <a:avLst/>
          </a:prstGeom>
        </p:spPr>
      </p:pic>
      <p:sp>
        <p:nvSpPr>
          <p:cNvPr id="2" name="Rectangle 1"/>
          <p:cNvSpPr/>
          <p:nvPr/>
        </p:nvSpPr>
        <p:spPr>
          <a:xfrm>
            <a:off x="3886200" y="1257300"/>
            <a:ext cx="1303562" cy="461665"/>
          </a:xfrm>
          <a:prstGeom prst="rect">
            <a:avLst/>
          </a:prstGeom>
        </p:spPr>
        <p:txBody>
          <a:bodyPr wrap="none">
            <a:spAutoFit/>
          </a:bodyPr>
          <a:lstStyle/>
          <a:p>
            <a:r>
              <a:rPr lang="fa-IR" sz="2400" b="1" dirty="0">
                <a:solidFill>
                  <a:srgbClr val="FF0000"/>
                </a:solidFill>
                <a:cs typeface="B Nazanin" pitchFamily="2" charset="-78"/>
              </a:rPr>
              <a:t>نحوه خرید</a:t>
            </a:r>
            <a:endParaRPr lang="en-US" sz="2400" b="1" dirty="0">
              <a:solidFill>
                <a:srgbClr val="FF0000"/>
              </a:solidFill>
              <a:cs typeface="B Nazanin" pitchFamily="2" charset="-78"/>
            </a:endParaRPr>
          </a:p>
        </p:txBody>
      </p:sp>
      <p:sp>
        <p:nvSpPr>
          <p:cNvPr id="3" name="Oval 2"/>
          <p:cNvSpPr/>
          <p:nvPr/>
        </p:nvSpPr>
        <p:spPr>
          <a:xfrm>
            <a:off x="3886200" y="1981200"/>
            <a:ext cx="838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raining.JPG"/>
          <p:cNvPicPr>
            <a:picLocks noGrp="1" noChangeAspect="1"/>
          </p:cNvPicPr>
          <p:nvPr>
            <p:ph idx="1"/>
          </p:nvPr>
        </p:nvPicPr>
        <p:blipFill>
          <a:blip r:embed="rId2" cstate="print"/>
          <a:stretch>
            <a:fillRect/>
          </a:stretch>
        </p:blipFill>
        <p:spPr>
          <a:xfrm>
            <a:off x="168380" y="1981200"/>
            <a:ext cx="8747020" cy="4648200"/>
          </a:xfrm>
        </p:spPr>
      </p:pic>
      <p:pic>
        <p:nvPicPr>
          <p:cNvPr id="4" name="Picture 3" descr="200px-Cisco_logo_2006.png"/>
          <p:cNvPicPr>
            <a:picLocks noChangeAspect="1"/>
          </p:cNvPicPr>
          <p:nvPr/>
        </p:nvPicPr>
        <p:blipFill>
          <a:blip r:embed="rId3"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3" cstate="print"/>
          <a:stretch>
            <a:fillRect/>
          </a:stretch>
        </p:blipFill>
        <p:spPr>
          <a:xfrm>
            <a:off x="6705600" y="762000"/>
            <a:ext cx="1953848" cy="1143000"/>
          </a:xfrm>
          <a:prstGeom prst="rect">
            <a:avLst/>
          </a:prstGeom>
        </p:spPr>
      </p:pic>
      <p:sp>
        <p:nvSpPr>
          <p:cNvPr id="2" name="Rectangle 1"/>
          <p:cNvSpPr/>
          <p:nvPr/>
        </p:nvSpPr>
        <p:spPr>
          <a:xfrm>
            <a:off x="3581400" y="1333500"/>
            <a:ext cx="2085827" cy="461665"/>
          </a:xfrm>
          <a:prstGeom prst="rect">
            <a:avLst/>
          </a:prstGeom>
        </p:spPr>
        <p:txBody>
          <a:bodyPr wrap="none">
            <a:spAutoFit/>
          </a:bodyPr>
          <a:lstStyle/>
          <a:p>
            <a:r>
              <a:rPr lang="fa-IR" sz="2400" b="1" dirty="0">
                <a:solidFill>
                  <a:srgbClr val="FF0000"/>
                </a:solidFill>
                <a:cs typeface="B Nazanin" pitchFamily="2" charset="-78"/>
              </a:rPr>
              <a:t>آموزش و مسابقات</a:t>
            </a:r>
            <a:endParaRPr lang="en-US" sz="2400" b="1" dirty="0">
              <a:solidFill>
                <a:srgbClr val="FF0000"/>
              </a:solidFill>
              <a:cs typeface="B Nazanin" pitchFamily="2" charset="-78"/>
            </a:endParaRPr>
          </a:p>
        </p:txBody>
      </p:sp>
      <p:sp>
        <p:nvSpPr>
          <p:cNvPr id="3" name="Oval 2"/>
          <p:cNvSpPr/>
          <p:nvPr/>
        </p:nvSpPr>
        <p:spPr>
          <a:xfrm>
            <a:off x="4572000" y="1905000"/>
            <a:ext cx="1042914"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artners.JPG"/>
          <p:cNvPicPr>
            <a:picLocks noGrp="1" noChangeAspect="1"/>
          </p:cNvPicPr>
          <p:nvPr>
            <p:ph idx="1"/>
          </p:nvPr>
        </p:nvPicPr>
        <p:blipFill>
          <a:blip r:embed="rId2" cstate="print"/>
          <a:stretch>
            <a:fillRect/>
          </a:stretch>
        </p:blipFill>
        <p:spPr>
          <a:xfrm>
            <a:off x="152400" y="1905001"/>
            <a:ext cx="8763480" cy="4724399"/>
          </a:xfrm>
        </p:spPr>
      </p:pic>
      <p:pic>
        <p:nvPicPr>
          <p:cNvPr id="4" name="Picture 3" descr="200px-Cisco_logo_2006.png"/>
          <p:cNvPicPr>
            <a:picLocks noChangeAspect="1"/>
          </p:cNvPicPr>
          <p:nvPr/>
        </p:nvPicPr>
        <p:blipFill>
          <a:blip r:embed="rId3"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3" cstate="print"/>
          <a:stretch>
            <a:fillRect/>
          </a:stretch>
        </p:blipFill>
        <p:spPr>
          <a:xfrm>
            <a:off x="6705600" y="762000"/>
            <a:ext cx="1953848" cy="1143000"/>
          </a:xfrm>
          <a:prstGeom prst="rect">
            <a:avLst/>
          </a:prstGeom>
        </p:spPr>
      </p:pic>
      <p:sp>
        <p:nvSpPr>
          <p:cNvPr id="2" name="Rectangle 1"/>
          <p:cNvSpPr/>
          <p:nvPr/>
        </p:nvSpPr>
        <p:spPr>
          <a:xfrm>
            <a:off x="3352800" y="1143000"/>
            <a:ext cx="2573140" cy="461665"/>
          </a:xfrm>
          <a:prstGeom prst="rect">
            <a:avLst/>
          </a:prstGeom>
        </p:spPr>
        <p:txBody>
          <a:bodyPr wrap="none">
            <a:spAutoFit/>
          </a:bodyPr>
          <a:lstStyle/>
          <a:p>
            <a:r>
              <a:rPr lang="fa-IR" sz="2400" b="1" dirty="0">
                <a:solidFill>
                  <a:srgbClr val="FF0000"/>
                </a:solidFill>
                <a:cs typeface="B Nazanin" pitchFamily="2" charset="-78"/>
              </a:rPr>
              <a:t>شرکا- واحدهای جانبی</a:t>
            </a:r>
            <a:endParaRPr lang="en-US" sz="2400" b="1" dirty="0">
              <a:solidFill>
                <a:srgbClr val="FF0000"/>
              </a:solidFill>
              <a:cs typeface="B Nazanin" pitchFamily="2" charset="-78"/>
            </a:endParaRPr>
          </a:p>
        </p:txBody>
      </p:sp>
      <p:sp>
        <p:nvSpPr>
          <p:cNvPr id="3" name="Oval 2"/>
          <p:cNvSpPr/>
          <p:nvPr/>
        </p:nvSpPr>
        <p:spPr>
          <a:xfrm>
            <a:off x="5486400" y="1905000"/>
            <a:ext cx="6858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sp>
        <p:nvSpPr>
          <p:cNvPr id="6" name="TextBox 5"/>
          <p:cNvSpPr txBox="1"/>
          <p:nvPr/>
        </p:nvSpPr>
        <p:spPr>
          <a:xfrm>
            <a:off x="2590800" y="1447800"/>
            <a:ext cx="4097597" cy="461665"/>
          </a:xfrm>
          <a:prstGeom prst="rect">
            <a:avLst/>
          </a:prstGeom>
          <a:noFill/>
        </p:spPr>
        <p:txBody>
          <a:bodyPr wrap="none" rtlCol="0">
            <a:spAutoFit/>
          </a:bodyPr>
          <a:lstStyle/>
          <a:p>
            <a:r>
              <a:rPr lang="fa-IR" sz="2400" b="1" dirty="0" smtClean="0">
                <a:solidFill>
                  <a:srgbClr val="FF0000"/>
                </a:solidFill>
                <a:cs typeface="B Nazanin" pitchFamily="2" charset="-78"/>
              </a:rPr>
              <a:t>نمایش گزیده ای از محصولات سیسکو</a:t>
            </a:r>
            <a:endParaRPr lang="en-US" sz="2400" b="1" dirty="0">
              <a:solidFill>
                <a:srgbClr val="FF0000"/>
              </a:solidFill>
              <a:cs typeface="B Nazanin" pitchFamily="2" charset="-78"/>
            </a:endParaRPr>
          </a:p>
        </p:txBody>
      </p:sp>
      <p:pic>
        <p:nvPicPr>
          <p:cNvPr id="14" name="Content Placeholder 13" descr="روتر سیسکو 1900 – Cisco ISR G2.jpg"/>
          <p:cNvPicPr>
            <a:picLocks noGrp="1" noChangeAspect="1"/>
          </p:cNvPicPr>
          <p:nvPr>
            <p:ph idx="1"/>
          </p:nvPr>
        </p:nvPicPr>
        <p:blipFill>
          <a:blip r:embed="rId3" cstate="print"/>
          <a:stretch>
            <a:fillRect/>
          </a:stretch>
        </p:blipFill>
        <p:spPr>
          <a:xfrm>
            <a:off x="2857484" y="1828800"/>
            <a:ext cx="3497864" cy="1676400"/>
          </a:xfrm>
        </p:spPr>
      </p:pic>
      <p:sp>
        <p:nvSpPr>
          <p:cNvPr id="10" name="Content Placeholder 13"/>
          <p:cNvSpPr txBox="1">
            <a:spLocks/>
          </p:cNvSpPr>
          <p:nvPr/>
        </p:nvSpPr>
        <p:spPr>
          <a:xfrm>
            <a:off x="553386" y="3276600"/>
            <a:ext cx="8106061" cy="33528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rtl="1">
              <a:lnSpc>
                <a:spcPct val="170000"/>
              </a:lnSpc>
              <a:buNone/>
            </a:pPr>
            <a:r>
              <a:rPr lang="fa-IR" sz="3100" b="1" dirty="0">
                <a:solidFill>
                  <a:srgbClr val="FF0000"/>
                </a:solidFill>
                <a:cs typeface="B Nazanin" pitchFamily="2" charset="-78"/>
              </a:rPr>
              <a:t>اکسس سرور:</a:t>
            </a:r>
          </a:p>
          <a:p>
            <a:pPr marL="0" indent="0" algn="just" rtl="1">
              <a:lnSpc>
                <a:spcPct val="170000"/>
              </a:lnSpc>
              <a:buNone/>
            </a:pPr>
            <a:r>
              <a:rPr lang="ar-SA" b="1" dirty="0" smtClean="0">
                <a:cs typeface="B Nazanin" pitchFamily="2" charset="-78"/>
              </a:rPr>
              <a:t>این </a:t>
            </a:r>
            <a:r>
              <a:rPr lang="ar-SA" b="1" dirty="0">
                <a:cs typeface="B Nazanin" pitchFamily="2" charset="-78"/>
              </a:rPr>
              <a:t>سرور نوعی پردازنده ارتباطات هست که دستگاه های ناهمزمان </a:t>
            </a:r>
            <a:r>
              <a:rPr lang="en-US" b="1" dirty="0">
                <a:cs typeface="B Nazanin" pitchFamily="2" charset="-78"/>
              </a:rPr>
              <a:t>(Asynchronous) </a:t>
            </a:r>
            <a:r>
              <a:rPr lang="ar-SA" b="1" dirty="0">
                <a:cs typeface="B Nazanin" pitchFamily="2" charset="-78"/>
              </a:rPr>
              <a:t>رو از طریق شبکه و نرم افزار شبیه ساز ترمینال، به</a:t>
            </a:r>
            <a:r>
              <a:rPr lang="en-US" b="1" dirty="0">
                <a:cs typeface="B Nazanin" pitchFamily="2" charset="-78"/>
              </a:rPr>
              <a:t> LAN </a:t>
            </a:r>
            <a:r>
              <a:rPr lang="ar-SA" b="1" dirty="0">
                <a:cs typeface="B Nazanin" pitchFamily="2" charset="-78"/>
              </a:rPr>
              <a:t>و یا </a:t>
            </a:r>
            <a:r>
              <a:rPr lang="en-US" b="1" dirty="0">
                <a:cs typeface="B Nazanin" pitchFamily="2" charset="-78"/>
              </a:rPr>
              <a:t>WAN </a:t>
            </a:r>
            <a:r>
              <a:rPr lang="ar-SA" b="1" dirty="0">
                <a:cs typeface="B Nazanin" pitchFamily="2" charset="-78"/>
              </a:rPr>
              <a:t>مرتبط میکنه. با استفاده از پروتکل هایی که پشتیبانی میشوند روتینگ های همزمان و غیر همزمان رو انجام میده. </a:t>
            </a:r>
            <a:r>
              <a:rPr lang="ar-SA" b="1" dirty="0" smtClean="0">
                <a:cs typeface="B Nazanin" pitchFamily="2" charset="-78"/>
              </a:rPr>
              <a:t>به</a:t>
            </a:r>
            <a:r>
              <a:rPr lang="fa-IR" b="1" dirty="0" smtClean="0">
                <a:cs typeface="B Nazanin" pitchFamily="2" charset="-78"/>
              </a:rPr>
              <a:t> </a:t>
            </a:r>
            <a:r>
              <a:rPr lang="en-US" b="1" dirty="0" smtClean="0">
                <a:cs typeface="B Nazanin" pitchFamily="2" charset="-78"/>
              </a:rPr>
              <a:t> (</a:t>
            </a:r>
            <a:r>
              <a:rPr lang="en-US" b="1" dirty="0" err="1" smtClean="0">
                <a:cs typeface="B Nazanin" pitchFamily="2" charset="-78"/>
              </a:rPr>
              <a:t>NASnetwork</a:t>
            </a:r>
            <a:r>
              <a:rPr lang="en-US" b="1" dirty="0">
                <a:cs typeface="B Nazanin" pitchFamily="2" charset="-78"/>
              </a:rPr>
              <a:t>)</a:t>
            </a:r>
            <a:r>
              <a:rPr lang="en-US" b="1" dirty="0" smtClean="0">
                <a:cs typeface="B Nazanin" pitchFamily="2" charset="-78"/>
              </a:rPr>
              <a:t> </a:t>
            </a:r>
            <a:r>
              <a:rPr lang="en-US" b="1" dirty="0">
                <a:cs typeface="B Nazanin" pitchFamily="2" charset="-78"/>
              </a:rPr>
              <a:t>Access Server </a:t>
            </a:r>
            <a:r>
              <a:rPr lang="ar-SA" b="1" dirty="0">
                <a:cs typeface="B Nazanin" pitchFamily="2" charset="-78"/>
              </a:rPr>
              <a:t>هم معروفه. </a:t>
            </a:r>
            <a:endParaRPr lang="en-US" b="1" dirty="0">
              <a:cs typeface="B Nazanin" pitchFamily="2" charset="-78"/>
            </a:endParaRPr>
          </a:p>
        </p:txBody>
      </p:sp>
      <p:sp>
        <p:nvSpPr>
          <p:cNvPr id="11" name="Content Placeholder 13"/>
          <p:cNvSpPr txBox="1">
            <a:spLocks/>
          </p:cNvSpPr>
          <p:nvPr/>
        </p:nvSpPr>
        <p:spPr>
          <a:xfrm>
            <a:off x="228600" y="5029200"/>
            <a:ext cx="8763000" cy="1600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rtl="1">
              <a:buFont typeface="Wingdings 2"/>
              <a:buNone/>
            </a:pPr>
            <a:endParaRPr lang="en-US" dirty="0" smtClean="0">
              <a:cs typeface="B Nazanin" pitchFamily="2" charset="-78"/>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اکسس سرور AS5200.jpg"/>
          <p:cNvPicPr>
            <a:picLocks noChangeAspect="1"/>
          </p:cNvPicPr>
          <p:nvPr/>
        </p:nvPicPr>
        <p:blipFill>
          <a:blip r:embed="rId2" cstate="print"/>
          <a:stretch>
            <a:fillRect/>
          </a:stretch>
        </p:blipFill>
        <p:spPr>
          <a:xfrm>
            <a:off x="2362200" y="1371600"/>
            <a:ext cx="4686300" cy="3124200"/>
          </a:xfrm>
          <a:prstGeom prst="rect">
            <a:avLst/>
          </a:prstGeom>
        </p:spPr>
      </p:pic>
      <p:sp>
        <p:nvSpPr>
          <p:cNvPr id="5" name="Content Placeholder 2"/>
          <p:cNvSpPr txBox="1">
            <a:spLocks/>
          </p:cNvSpPr>
          <p:nvPr/>
        </p:nvSpPr>
        <p:spPr>
          <a:xfrm>
            <a:off x="381000" y="3352800"/>
            <a:ext cx="8229600" cy="3048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rtl="1">
              <a:lnSpc>
                <a:spcPct val="150000"/>
              </a:lnSpc>
              <a:buNone/>
            </a:pPr>
            <a:r>
              <a:rPr lang="fa-IR" b="1" dirty="0">
                <a:solidFill>
                  <a:srgbClr val="FF0000"/>
                </a:solidFill>
                <a:cs typeface="B Nazanin" pitchFamily="2" charset="-78"/>
              </a:rPr>
              <a:t>روتر:</a:t>
            </a:r>
          </a:p>
          <a:p>
            <a:pPr marL="0" indent="0" algn="just" rtl="1">
              <a:buFont typeface="Wingdings 2"/>
              <a:buNone/>
            </a:pPr>
            <a:r>
              <a:rPr lang="fa-IR" sz="2400" b="1" dirty="0" smtClean="0">
                <a:cs typeface="B Nazanin" pitchFamily="2" charset="-78"/>
              </a:rPr>
              <a:t> </a:t>
            </a:r>
            <a:r>
              <a:rPr lang="fa-IR" sz="2400" dirty="0" smtClean="0">
                <a:cs typeface="B Nazanin" pitchFamily="2" charset="-78"/>
              </a:rPr>
              <a:t>روتر از نظر لغوی به معنا مسیر یاب . این روتر ها یا مسیر یاب ها تجهیزات فیزیکی هستند که چندین شبکه بی سیم یا کابلی را به یکدیگر متصل می کنند. و این همان تجهیزی است که در اینترنت مشخص می کند بسته های اطلاعاتی از کدام مسیر به مقصد برسند و در نهایت رسیدن آن به مقصد را کنترل می کند.</a:t>
            </a:r>
            <a:endParaRPr lang="en-US" sz="2400" dirty="0" smtClean="0">
              <a:cs typeface="B Nazanin" pitchFamily="2" charset="-78"/>
            </a:endParaRPr>
          </a:p>
          <a:p>
            <a:pPr marL="0" indent="0" algn="r" rtl="1">
              <a:buFont typeface="Wingdings 2"/>
              <a:buNone/>
            </a:pPr>
            <a:endParaRPr lang="en-US" dirty="0"/>
          </a:p>
        </p:txBody>
      </p:sp>
      <p:pic>
        <p:nvPicPr>
          <p:cNvPr id="7" name="Picture 6" descr="200px-Cisco_logo_2006.png"/>
          <p:cNvPicPr>
            <a:picLocks noChangeAspect="1"/>
          </p:cNvPicPr>
          <p:nvPr/>
        </p:nvPicPr>
        <p:blipFill>
          <a:blip r:embed="rId3" cstate="print"/>
          <a:stretch>
            <a:fillRect/>
          </a:stretch>
        </p:blipFill>
        <p:spPr>
          <a:xfrm>
            <a:off x="533400" y="685800"/>
            <a:ext cx="1953848" cy="1143000"/>
          </a:xfrm>
          <a:prstGeom prst="rect">
            <a:avLst/>
          </a:prstGeom>
        </p:spPr>
      </p:pic>
      <p:pic>
        <p:nvPicPr>
          <p:cNvPr id="8" name="Picture 7" descr="200px-Cisco_logo_2006.png"/>
          <p:cNvPicPr>
            <a:picLocks noChangeAspect="1"/>
          </p:cNvPicPr>
          <p:nvPr/>
        </p:nvPicPr>
        <p:blipFill>
          <a:blip r:embed="rId3" cstate="print"/>
          <a:stretch>
            <a:fillRect/>
          </a:stretch>
        </p:blipFill>
        <p:spPr>
          <a:xfrm>
            <a:off x="6662998" y="685800"/>
            <a:ext cx="1953848" cy="1143000"/>
          </a:xfrm>
          <a:prstGeom prst="rect">
            <a:avLst/>
          </a:prstGeom>
        </p:spPr>
      </p:pic>
    </p:spTree>
    <p:extLst>
      <p:ext uri="{BB962C8B-B14F-4D97-AF65-F5344CB8AC3E}">
        <p14:creationId xmlns:p14="http://schemas.microsoft.com/office/powerpoint/2010/main" xmlns="" val="4081742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سوئیچ سیسکو ۳۷۵۰جی ۱۲ اس اس.jpg"/>
          <p:cNvPicPr>
            <a:picLocks noChangeAspect="1"/>
          </p:cNvPicPr>
          <p:nvPr/>
        </p:nvPicPr>
        <p:blipFill>
          <a:blip r:embed="rId2" cstate="print"/>
          <a:stretch>
            <a:fillRect/>
          </a:stretch>
        </p:blipFill>
        <p:spPr>
          <a:xfrm>
            <a:off x="5181600" y="1418897"/>
            <a:ext cx="3810000" cy="3153103"/>
          </a:xfrm>
          <a:prstGeom prst="rect">
            <a:avLst/>
          </a:prstGeom>
        </p:spPr>
      </p:pic>
      <p:pic>
        <p:nvPicPr>
          <p:cNvPr id="13" name="Picture 12" descr="Switch Cisco WS-C3560-8PC-S.jpg"/>
          <p:cNvPicPr>
            <a:picLocks noChangeAspect="1"/>
          </p:cNvPicPr>
          <p:nvPr/>
        </p:nvPicPr>
        <p:blipFill>
          <a:blip r:embed="rId3" cstate="print"/>
          <a:stretch>
            <a:fillRect/>
          </a:stretch>
        </p:blipFill>
        <p:spPr>
          <a:xfrm>
            <a:off x="685800" y="1240442"/>
            <a:ext cx="3962400" cy="3407758"/>
          </a:xfrm>
          <a:prstGeom prst="rect">
            <a:avLst/>
          </a:prstGeom>
        </p:spPr>
      </p:pic>
      <p:sp>
        <p:nvSpPr>
          <p:cNvPr id="14" name="Content Placeholder 13"/>
          <p:cNvSpPr>
            <a:spLocks noGrp="1"/>
          </p:cNvSpPr>
          <p:nvPr>
            <p:ph idx="1"/>
          </p:nvPr>
        </p:nvSpPr>
        <p:spPr>
          <a:xfrm>
            <a:off x="457200" y="3733800"/>
            <a:ext cx="8382000" cy="2971800"/>
          </a:xfrm>
        </p:spPr>
        <p:txBody>
          <a:bodyPr>
            <a:normAutofit fontScale="92500"/>
          </a:bodyPr>
          <a:lstStyle/>
          <a:p>
            <a:pPr marL="0" indent="0" algn="just" rtl="1">
              <a:buNone/>
            </a:pPr>
            <a:r>
              <a:rPr lang="ar-SA" b="1" dirty="0">
                <a:solidFill>
                  <a:srgbClr val="FF0000"/>
                </a:solidFill>
                <a:cs typeface="B Nazanin" pitchFamily="2" charset="-78"/>
              </a:rPr>
              <a:t>سوئیچ</a:t>
            </a:r>
            <a:r>
              <a:rPr lang="fa-IR" b="1" dirty="0">
                <a:solidFill>
                  <a:srgbClr val="FF0000"/>
                </a:solidFill>
                <a:cs typeface="B Nazanin" pitchFamily="2" charset="-78"/>
              </a:rPr>
              <a:t>:</a:t>
            </a:r>
            <a:r>
              <a:rPr lang="ar-SA" b="1" dirty="0">
                <a:solidFill>
                  <a:srgbClr val="FF0000"/>
                </a:solidFill>
                <a:cs typeface="B Nazanin" pitchFamily="2" charset="-78"/>
              </a:rPr>
              <a:t> </a:t>
            </a:r>
            <a:endParaRPr lang="fa-IR" b="1" dirty="0" smtClean="0">
              <a:solidFill>
                <a:srgbClr val="FF0000"/>
              </a:solidFill>
              <a:cs typeface="B Nazanin" pitchFamily="2" charset="-78"/>
            </a:endParaRPr>
          </a:p>
          <a:p>
            <a:pPr marL="0" indent="0" algn="just" rtl="1">
              <a:buNone/>
            </a:pPr>
            <a:r>
              <a:rPr lang="ar-SA" dirty="0" smtClean="0">
                <a:cs typeface="B Nazanin" pitchFamily="2" charset="-78"/>
              </a:rPr>
              <a:t>یک وسیله‌ی ارتباط از راه دو</a:t>
            </a:r>
            <a:r>
              <a:rPr lang="fa-IR" dirty="0" smtClean="0">
                <a:cs typeface="B Nazanin" pitchFamily="2" charset="-78"/>
              </a:rPr>
              <a:t>ر</a:t>
            </a:r>
            <a:r>
              <a:rPr lang="en-US" dirty="0" smtClean="0">
                <a:cs typeface="B Nazanin" pitchFamily="2" charset="-78"/>
              </a:rPr>
              <a:t> </a:t>
            </a:r>
            <a:r>
              <a:rPr lang="ar-SA" dirty="0" smtClean="0">
                <a:cs typeface="B Nazanin" pitchFamily="2" charset="-78"/>
              </a:rPr>
              <a:t>است که پیام ها را از هر وسیله‌ای که به ان وصل شده دریافت میکند و سپس ان را تنها برای دستگاه هدف ارسال میکند.این کار سوئیچ را یک وسیله‌ی هوشمند تر نسبت به ها</a:t>
            </a:r>
            <a:r>
              <a:rPr lang="fa-IR" dirty="0" smtClean="0">
                <a:cs typeface="B Nazanin" pitchFamily="2" charset="-78"/>
              </a:rPr>
              <a:t>ب</a:t>
            </a:r>
            <a:r>
              <a:rPr lang="en-US" dirty="0" smtClean="0">
                <a:cs typeface="B Nazanin" pitchFamily="2" charset="-78"/>
              </a:rPr>
              <a:t> </a:t>
            </a:r>
            <a:r>
              <a:rPr lang="ar-SA" dirty="0" smtClean="0">
                <a:cs typeface="B Nazanin" pitchFamily="2" charset="-78"/>
              </a:rPr>
              <a:t>میکند (که پیغامی را دریافت میکند و </a:t>
            </a:r>
            <a:r>
              <a:rPr lang="fa-IR" dirty="0" smtClean="0">
                <a:cs typeface="B Nazanin" pitchFamily="2" charset="-78"/>
              </a:rPr>
              <a:t>آ</a:t>
            </a:r>
            <a:r>
              <a:rPr lang="ar-SA" dirty="0" smtClean="0">
                <a:cs typeface="B Nazanin" pitchFamily="2" charset="-78"/>
              </a:rPr>
              <a:t>ن را برای تمام دستگاه‌های موجود در شبکه ارسال میکند). سوئیچ شبکه، یک نقش کامل را در بیشتر شبکه‌های مدرن محلی شبکه محلی</a:t>
            </a:r>
            <a:r>
              <a:rPr lang="en-US" dirty="0" smtClean="0">
                <a:cs typeface="B Nazanin" pitchFamily="2" charset="-78"/>
              </a:rPr>
              <a:t> </a:t>
            </a:r>
            <a:r>
              <a:rPr lang="ar-SA" dirty="0" smtClean="0">
                <a:cs typeface="B Nazanin" pitchFamily="2" charset="-78"/>
              </a:rPr>
              <a:t>اجرا می‌کند. شبکه‌های متوسط به بزرگ معمولاً یک یا چند سوئیچ مدیریت شده را شامل می‌شوند</a:t>
            </a:r>
            <a:r>
              <a:rPr lang="en-US" dirty="0" smtClean="0">
                <a:cs typeface="B Nazanin" pitchFamily="2" charset="-78"/>
              </a:rPr>
              <a:t>.</a:t>
            </a:r>
          </a:p>
          <a:p>
            <a:endParaRPr lang="en-US" dirty="0"/>
          </a:p>
        </p:txBody>
      </p:sp>
      <p:pic>
        <p:nvPicPr>
          <p:cNvPr id="7" name="Picture 6" descr="200px-Cisco_logo_2006.png"/>
          <p:cNvPicPr>
            <a:picLocks noChangeAspect="1"/>
          </p:cNvPicPr>
          <p:nvPr/>
        </p:nvPicPr>
        <p:blipFill>
          <a:blip r:embed="rId4" cstate="print"/>
          <a:stretch>
            <a:fillRect/>
          </a:stretch>
        </p:blipFill>
        <p:spPr>
          <a:xfrm>
            <a:off x="381000" y="685800"/>
            <a:ext cx="1953848" cy="1143000"/>
          </a:xfrm>
          <a:prstGeom prst="rect">
            <a:avLst/>
          </a:prstGeom>
        </p:spPr>
      </p:pic>
      <p:pic>
        <p:nvPicPr>
          <p:cNvPr id="10" name="Picture 9" descr="200px-Cisco_logo_2006.png"/>
          <p:cNvPicPr>
            <a:picLocks noChangeAspect="1"/>
          </p:cNvPicPr>
          <p:nvPr/>
        </p:nvPicPr>
        <p:blipFill>
          <a:blip r:embed="rId4" cstate="print"/>
          <a:stretch>
            <a:fillRect/>
          </a:stretch>
        </p:blipFill>
        <p:spPr>
          <a:xfrm>
            <a:off x="6705600" y="685800"/>
            <a:ext cx="1953848" cy="1143000"/>
          </a:xfrm>
          <a:prstGeom prst="rect">
            <a:avLst/>
          </a:prstGeom>
        </p:spPr>
      </p:pic>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10" name="Content Placeholder 3" descr="آی پی فون سیسکو مدل CP-7965G.jpg"/>
          <p:cNvPicPr>
            <a:picLocks noChangeAspect="1"/>
          </p:cNvPicPr>
          <p:nvPr/>
        </p:nvPicPr>
        <p:blipFill>
          <a:blip r:embed="rId3" cstate="print"/>
          <a:stretch>
            <a:fillRect/>
          </a:stretch>
        </p:blipFill>
        <p:spPr>
          <a:xfrm>
            <a:off x="508000" y="2209800"/>
            <a:ext cx="2768600" cy="1297781"/>
          </a:xfrm>
          <a:prstGeom prst="rect">
            <a:avLst/>
          </a:prstGeom>
        </p:spPr>
      </p:pic>
      <p:pic>
        <p:nvPicPr>
          <p:cNvPr id="11" name="Picture 10" descr="ماژول شبکه سیسکو مدل GLC-SX-MMD.jpg"/>
          <p:cNvPicPr>
            <a:picLocks noChangeAspect="1"/>
          </p:cNvPicPr>
          <p:nvPr/>
        </p:nvPicPr>
        <p:blipFill>
          <a:blip r:embed="rId4" cstate="print"/>
          <a:stretch>
            <a:fillRect/>
          </a:stretch>
        </p:blipFill>
        <p:spPr>
          <a:xfrm>
            <a:off x="457200" y="4343400"/>
            <a:ext cx="2926080" cy="1371600"/>
          </a:xfrm>
          <a:prstGeom prst="rect">
            <a:avLst/>
          </a:prstGeom>
        </p:spPr>
      </p:pic>
      <p:pic>
        <p:nvPicPr>
          <p:cNvPr id="12" name="Picture 11" descr="ماژول شبکه سیسکو مدل.jpg"/>
          <p:cNvPicPr>
            <a:picLocks noChangeAspect="1"/>
          </p:cNvPicPr>
          <p:nvPr/>
        </p:nvPicPr>
        <p:blipFill>
          <a:blip r:embed="rId5" cstate="print"/>
          <a:stretch>
            <a:fillRect/>
          </a:stretch>
        </p:blipFill>
        <p:spPr>
          <a:xfrm>
            <a:off x="5372100" y="4572000"/>
            <a:ext cx="2552700" cy="1484451"/>
          </a:xfrm>
          <a:prstGeom prst="rect">
            <a:avLst/>
          </a:prstGeom>
        </p:spPr>
      </p:pic>
      <p:pic>
        <p:nvPicPr>
          <p:cNvPr id="13" name="Picture 12" descr="LifeSize Phone 2nd Generation- تلفن و میکروفن ویدئوکنفرانس لایف سایز.jpg"/>
          <p:cNvPicPr>
            <a:picLocks noChangeAspect="1"/>
          </p:cNvPicPr>
          <p:nvPr/>
        </p:nvPicPr>
        <p:blipFill>
          <a:blip r:embed="rId6" cstate="print"/>
          <a:stretch>
            <a:fillRect/>
          </a:stretch>
        </p:blipFill>
        <p:spPr>
          <a:xfrm>
            <a:off x="4648200" y="1524000"/>
            <a:ext cx="3832914" cy="2471738"/>
          </a:xfrm>
          <a:prstGeom prst="rect">
            <a:avLst/>
          </a:prstGeom>
        </p:spPr>
      </p:pic>
      <p:sp>
        <p:nvSpPr>
          <p:cNvPr id="14" name="TextBox 13"/>
          <p:cNvSpPr txBox="1"/>
          <p:nvPr/>
        </p:nvSpPr>
        <p:spPr>
          <a:xfrm>
            <a:off x="5638800" y="4114800"/>
            <a:ext cx="2042547" cy="369332"/>
          </a:xfrm>
          <a:prstGeom prst="rect">
            <a:avLst/>
          </a:prstGeom>
          <a:noFill/>
        </p:spPr>
        <p:txBody>
          <a:bodyPr wrap="none" rtlCol="0">
            <a:spAutoFit/>
          </a:bodyPr>
          <a:lstStyle/>
          <a:p>
            <a:r>
              <a:rPr lang="fa-IR" b="1" dirty="0" smtClean="0">
                <a:solidFill>
                  <a:srgbClr val="0000FF"/>
                </a:solidFill>
                <a:cs typeface="B Nazanin" pitchFamily="2" charset="-78"/>
              </a:rPr>
              <a:t>میکروفن ویدئوکنفرانس</a:t>
            </a:r>
            <a:endParaRPr lang="en-US" b="1" dirty="0">
              <a:solidFill>
                <a:srgbClr val="0000FF"/>
              </a:solidFill>
              <a:cs typeface="B Nazanin" pitchFamily="2" charset="-78"/>
            </a:endParaRPr>
          </a:p>
        </p:txBody>
      </p:sp>
      <p:sp>
        <p:nvSpPr>
          <p:cNvPr id="15" name="TextBox 14"/>
          <p:cNvSpPr txBox="1"/>
          <p:nvPr/>
        </p:nvSpPr>
        <p:spPr>
          <a:xfrm>
            <a:off x="990600" y="3733800"/>
            <a:ext cx="1713931" cy="369332"/>
          </a:xfrm>
          <a:prstGeom prst="rect">
            <a:avLst/>
          </a:prstGeom>
          <a:noFill/>
        </p:spPr>
        <p:txBody>
          <a:bodyPr wrap="none" rtlCol="0">
            <a:spAutoFit/>
          </a:bodyPr>
          <a:lstStyle/>
          <a:p>
            <a:r>
              <a:rPr lang="fa-IR" b="1" dirty="0" smtClean="0">
                <a:solidFill>
                  <a:srgbClr val="0000FF"/>
                </a:solidFill>
                <a:cs typeface="B Nazanin" pitchFamily="2" charset="-78"/>
              </a:rPr>
              <a:t>آی پی فون سیسکو</a:t>
            </a:r>
            <a:endParaRPr lang="en-US" b="1" dirty="0" smtClean="0">
              <a:solidFill>
                <a:srgbClr val="0000FF"/>
              </a:solidFill>
              <a:cs typeface="B Nazanin" pitchFamily="2" charset="-78"/>
            </a:endParaRPr>
          </a:p>
        </p:txBody>
      </p:sp>
      <p:sp>
        <p:nvSpPr>
          <p:cNvPr id="16" name="TextBox 15"/>
          <p:cNvSpPr txBox="1"/>
          <p:nvPr/>
        </p:nvSpPr>
        <p:spPr>
          <a:xfrm>
            <a:off x="914400" y="6019800"/>
            <a:ext cx="1850186" cy="369332"/>
          </a:xfrm>
          <a:prstGeom prst="rect">
            <a:avLst/>
          </a:prstGeom>
          <a:noFill/>
        </p:spPr>
        <p:txBody>
          <a:bodyPr wrap="none" rtlCol="0">
            <a:spAutoFit/>
          </a:bodyPr>
          <a:lstStyle/>
          <a:p>
            <a:r>
              <a:rPr lang="fa-IR" b="1" dirty="0" smtClean="0">
                <a:solidFill>
                  <a:srgbClr val="0000FF"/>
                </a:solidFill>
                <a:cs typeface="B Nazanin" pitchFamily="2" charset="-78"/>
              </a:rPr>
              <a:t>ماژول شبکه سیسکو </a:t>
            </a:r>
            <a:endParaRPr lang="en-US" b="1" dirty="0">
              <a:solidFill>
                <a:srgbClr val="0000FF"/>
              </a:solidFill>
              <a:cs typeface="B Nazanin" pitchFamily="2" charset="-78"/>
            </a:endParaRPr>
          </a:p>
        </p:txBody>
      </p:sp>
      <p:sp>
        <p:nvSpPr>
          <p:cNvPr id="17" name="TextBox 16"/>
          <p:cNvSpPr txBox="1"/>
          <p:nvPr/>
        </p:nvSpPr>
        <p:spPr>
          <a:xfrm>
            <a:off x="5819507" y="6172200"/>
            <a:ext cx="1800493" cy="369332"/>
          </a:xfrm>
          <a:prstGeom prst="rect">
            <a:avLst/>
          </a:prstGeom>
          <a:noFill/>
        </p:spPr>
        <p:txBody>
          <a:bodyPr wrap="none" rtlCol="0">
            <a:spAutoFit/>
          </a:bodyPr>
          <a:lstStyle/>
          <a:p>
            <a:r>
              <a:rPr lang="fa-IR" b="1" dirty="0" smtClean="0">
                <a:solidFill>
                  <a:srgbClr val="0000FF"/>
                </a:solidFill>
                <a:cs typeface="B Nazanin" pitchFamily="2" charset="-78"/>
              </a:rPr>
              <a:t>ماژول شبکه سیسکو</a:t>
            </a:r>
            <a:endParaRPr lang="en-US" b="1" dirty="0">
              <a:solidFill>
                <a:srgbClr val="0000FF"/>
              </a:solidFill>
              <a:cs typeface="B Nazanin" pitchFamily="2" charset="-78"/>
            </a:endParaRPr>
          </a:p>
        </p:txBody>
      </p:sp>
      <p:pic>
        <p:nvPicPr>
          <p:cNvPr id="18" name="Picture 17" descr="200px-Cisco_logo_2006.png"/>
          <p:cNvPicPr>
            <a:picLocks noChangeAspect="1"/>
          </p:cNvPicPr>
          <p:nvPr/>
        </p:nvPicPr>
        <p:blipFill>
          <a:blip r:embed="rId2" cstate="print"/>
          <a:stretch>
            <a:fillRect/>
          </a:stretch>
        </p:blipFill>
        <p:spPr>
          <a:xfrm>
            <a:off x="6705600" y="685800"/>
            <a:ext cx="1953848" cy="1143000"/>
          </a:xfrm>
          <a:prstGeom prst="rect">
            <a:avLst/>
          </a:prstGeom>
        </p:spPr>
      </p:pic>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gn="ctr" rtl="1">
              <a:buNone/>
            </a:pPr>
            <a:endParaRPr lang="fa-IR" b="1" dirty="0" smtClean="0">
              <a:cs typeface="B Nazanin" pitchFamily="2" charset="-78"/>
            </a:endParaRPr>
          </a:p>
          <a:p>
            <a:pPr marL="514350" indent="-514350" algn="ctr" rtl="1">
              <a:buNone/>
            </a:pPr>
            <a:r>
              <a:rPr lang="fa-IR" b="1" dirty="0" smtClean="0">
                <a:cs typeface="B Nazanin" pitchFamily="2" charset="-78"/>
              </a:rPr>
              <a:t>در پایان از صبر و حوصله </a:t>
            </a:r>
          </a:p>
          <a:p>
            <a:pPr marL="514350" indent="-514350" algn="ctr" rtl="1">
              <a:buNone/>
            </a:pPr>
            <a:r>
              <a:rPr lang="fa-IR" b="1" dirty="0" smtClean="0">
                <a:cs typeface="B Nazanin" pitchFamily="2" charset="-78"/>
              </a:rPr>
              <a:t>شما کمال تشکر را</a:t>
            </a:r>
          </a:p>
          <a:p>
            <a:pPr marL="514350" indent="-514350" algn="ctr" rtl="1">
              <a:buNone/>
            </a:pPr>
            <a:r>
              <a:rPr lang="fa-IR" b="1" dirty="0" smtClean="0">
                <a:cs typeface="B Nazanin" pitchFamily="2" charset="-78"/>
              </a:rPr>
              <a:t>داریم.</a:t>
            </a:r>
          </a:p>
          <a:p>
            <a:pPr marL="514350" indent="-514350" algn="ctr" rtl="1">
              <a:buNone/>
            </a:pPr>
            <a:r>
              <a:rPr lang="fa-IR" b="1" dirty="0" smtClean="0">
                <a:cs typeface="B Nazanin" pitchFamily="2" charset="-78"/>
              </a:rPr>
              <a:t>آرزوی توفیق روز افزون برای همه دوستان</a:t>
            </a:r>
          </a:p>
          <a:p>
            <a:pPr marL="514350" indent="-514350" algn="ctr" rtl="1">
              <a:buNone/>
            </a:pPr>
            <a:endParaRPr lang="fa-IR" b="1" dirty="0" smtClean="0">
              <a:cs typeface="B Nazanin" pitchFamily="2" charset="-78"/>
            </a:endParaRPr>
          </a:p>
          <a:p>
            <a:pPr marL="514350" indent="-514350" algn="ctr" rtl="1">
              <a:buNone/>
            </a:pPr>
            <a:r>
              <a:rPr lang="fa-IR" b="1" dirty="0" smtClean="0">
                <a:cs typeface="B Nazanin" pitchFamily="2" charset="-78"/>
              </a:rPr>
              <a:t>والسلام</a:t>
            </a:r>
          </a:p>
        </p:txBody>
      </p:sp>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685800"/>
            <a:ext cx="1953848" cy="1143000"/>
          </a:xfrm>
          <a:prstGeom prst="rect">
            <a:avLst/>
          </a:prstGeom>
        </p:spPr>
      </p:pic>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px-Cisco_logo_2006.png"/>
          <p:cNvPicPr>
            <a:picLocks noChangeAspect="1"/>
          </p:cNvPicPr>
          <p:nvPr/>
        </p:nvPicPr>
        <p:blipFill>
          <a:blip r:embed="rId2" cstate="print"/>
          <a:stretch>
            <a:fillRect/>
          </a:stretch>
        </p:blipFill>
        <p:spPr>
          <a:xfrm rot="20426511">
            <a:off x="2543146" y="2754013"/>
            <a:ext cx="3932089" cy="2300271"/>
          </a:xfrm>
          <a:prstGeom prst="rect">
            <a:avLst/>
          </a:prstGeom>
          <a:ln>
            <a:noFill/>
          </a:ln>
          <a:effectLst>
            <a:softEdge rad="112500"/>
          </a:effectLst>
        </p:spPr>
      </p:pic>
      <p:sp>
        <p:nvSpPr>
          <p:cNvPr id="3" name="Content Placeholder 2"/>
          <p:cNvSpPr>
            <a:spLocks noGrp="1"/>
          </p:cNvSpPr>
          <p:nvPr>
            <p:ph idx="1"/>
          </p:nvPr>
        </p:nvSpPr>
        <p:spPr>
          <a:xfrm>
            <a:off x="381000" y="1981200"/>
            <a:ext cx="8229600" cy="4389120"/>
          </a:xfrm>
        </p:spPr>
        <p:txBody>
          <a:bodyPr/>
          <a:lstStyle/>
          <a:p>
            <a:pPr algn="ctr" rtl="1">
              <a:lnSpc>
                <a:spcPct val="150000"/>
              </a:lnSpc>
              <a:buNone/>
            </a:pPr>
            <a:r>
              <a:rPr lang="fa-IR" b="1" dirty="0" smtClean="0">
                <a:cs typeface="B Nazanin" pitchFamily="2" charset="-78"/>
              </a:rPr>
              <a:t>موضوع تحقیق :</a:t>
            </a:r>
          </a:p>
          <a:p>
            <a:pPr algn="ctr" rtl="1">
              <a:lnSpc>
                <a:spcPct val="150000"/>
              </a:lnSpc>
              <a:buNone/>
            </a:pPr>
            <a:r>
              <a:rPr lang="fa-IR" b="1" dirty="0" smtClean="0">
                <a:cs typeface="B Nazanin" pitchFamily="2" charset="-78"/>
              </a:rPr>
              <a:t> بررسی شرکت</a:t>
            </a:r>
            <a:r>
              <a:rPr lang="ar-SA" b="1" dirty="0" smtClean="0">
                <a:cs typeface="B Nazanin" pitchFamily="2" charset="-78"/>
              </a:rPr>
              <a:t> سیسکو سیستمز</a:t>
            </a:r>
            <a:r>
              <a:rPr lang="en-US" b="1" dirty="0" smtClean="0">
                <a:cs typeface="B Nazanin" pitchFamily="2" charset="-78"/>
              </a:rPr>
              <a:t>(Cisco Systems</a:t>
            </a:r>
            <a:r>
              <a:rPr lang="en-US" b="1" dirty="0" smtClean="0">
                <a:cs typeface="B Nazanin" pitchFamily="2" charset="-78"/>
              </a:rPr>
              <a:t>)</a:t>
            </a:r>
            <a:endParaRPr lang="en-US" b="1" dirty="0" smtClean="0">
              <a:cs typeface="B Nazanin" pitchFamily="2" charset="-78"/>
            </a:endParaRPr>
          </a:p>
        </p:txBody>
      </p:sp>
      <p:pic>
        <p:nvPicPr>
          <p:cNvPr id="5" name="Picture 4" descr="200px-Cisco_logo_2006.png"/>
          <p:cNvPicPr>
            <a:picLocks noChangeAspect="1"/>
          </p:cNvPicPr>
          <p:nvPr/>
        </p:nvPicPr>
        <p:blipFill>
          <a:blip r:embed="rId2" cstate="print"/>
          <a:stretch>
            <a:fillRect/>
          </a:stretch>
        </p:blipFill>
        <p:spPr>
          <a:xfrm>
            <a:off x="457200" y="685800"/>
            <a:ext cx="1953848" cy="1143000"/>
          </a:xfrm>
          <a:prstGeom prst="rect">
            <a:avLst/>
          </a:prstGeom>
        </p:spPr>
      </p:pic>
      <p:pic>
        <p:nvPicPr>
          <p:cNvPr id="6" name="Picture 5"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sp>
        <p:nvSpPr>
          <p:cNvPr id="7" name="TextBox 6"/>
          <p:cNvSpPr txBox="1"/>
          <p:nvPr/>
        </p:nvSpPr>
        <p:spPr>
          <a:xfrm>
            <a:off x="1981200" y="5867400"/>
            <a:ext cx="3657600" cy="369332"/>
          </a:xfrm>
          <a:prstGeom prst="rect">
            <a:avLst/>
          </a:prstGeom>
          <a:solidFill>
            <a:srgbClr val="FFFF00"/>
          </a:solidFill>
        </p:spPr>
        <p:txBody>
          <a:bodyPr wrap="square" rtlCol="0">
            <a:spAutoFit/>
          </a:bodyPr>
          <a:lstStyle/>
          <a:p>
            <a:r>
              <a:rPr lang="en-US" dirty="0" smtClean="0">
                <a:hlinkClick r:id="rId3"/>
              </a:rPr>
              <a:t>www.collegeprozheh.ir</a:t>
            </a:r>
            <a:r>
              <a:rPr lang="en-US" dirty="0" smtClean="0"/>
              <a:t>     </a:t>
            </a:r>
            <a:r>
              <a:rPr lang="fa-IR" dirty="0" smtClean="0">
                <a:solidFill>
                  <a:srgbClr val="FF0000"/>
                </a:solidFill>
              </a:rPr>
              <a:t>کالج پروژه</a:t>
            </a:r>
            <a:endParaRPr lang="en-US" dirty="0">
              <a:solidFill>
                <a:srgbClr val="FF0000"/>
              </a:solidFill>
            </a:endParaRP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a:buNone/>
            </a:pPr>
            <a:r>
              <a:rPr lang="fa-IR" sz="2800" b="1" dirty="0" smtClean="0">
                <a:solidFill>
                  <a:srgbClr val="FF0000"/>
                </a:solidFill>
                <a:cs typeface="B Nazanin" pitchFamily="2" charset="-78"/>
              </a:rPr>
              <a:t>فهرست مطالب</a:t>
            </a:r>
            <a:endParaRPr lang="fa-IR" sz="2000" b="1" dirty="0" smtClean="0">
              <a:solidFill>
                <a:srgbClr val="FF0000"/>
              </a:solidFill>
              <a:cs typeface="B Nazanin" pitchFamily="2" charset="-78"/>
            </a:endParaRPr>
          </a:p>
          <a:p>
            <a:pPr algn="r" rtl="1">
              <a:buFont typeface="Wingdings" pitchFamily="2" charset="2"/>
              <a:buChar char="v"/>
            </a:pPr>
            <a:r>
              <a:rPr lang="fa-IR" sz="2400" b="1" dirty="0" smtClean="0">
                <a:solidFill>
                  <a:srgbClr val="0000FF"/>
                </a:solidFill>
                <a:cs typeface="B Nazanin" pitchFamily="2" charset="-78"/>
              </a:rPr>
              <a:t>بیوگرافی اجمالی</a:t>
            </a:r>
          </a:p>
          <a:p>
            <a:pPr algn="r" rtl="1">
              <a:buFont typeface="Wingdings" pitchFamily="2" charset="2"/>
              <a:buChar char="v"/>
            </a:pPr>
            <a:r>
              <a:rPr lang="fa-IR" sz="2400" b="1" dirty="0" smtClean="0">
                <a:solidFill>
                  <a:srgbClr val="0000FF"/>
                </a:solidFill>
                <a:cs typeface="B Nazanin" pitchFamily="2" charset="-78"/>
              </a:rPr>
              <a:t>تاریخچه سیسکو</a:t>
            </a:r>
          </a:p>
          <a:p>
            <a:pPr algn="r" rtl="1">
              <a:buFont typeface="Wingdings" pitchFamily="2" charset="2"/>
              <a:buChar char="v"/>
            </a:pPr>
            <a:r>
              <a:rPr lang="fa-IR" sz="2400" b="1" dirty="0" smtClean="0">
                <a:solidFill>
                  <a:srgbClr val="0000FF"/>
                </a:solidFill>
                <a:cs typeface="B Nazanin" pitchFamily="2" charset="-78"/>
              </a:rPr>
              <a:t>سیسکو در مسیر پیشرفت</a:t>
            </a:r>
          </a:p>
          <a:p>
            <a:pPr algn="r" rtl="1">
              <a:buFont typeface="Wingdings" pitchFamily="2" charset="2"/>
              <a:buChar char="v"/>
            </a:pPr>
            <a:r>
              <a:rPr lang="fa-IR" sz="2400" b="1" dirty="0" smtClean="0">
                <a:solidFill>
                  <a:srgbClr val="0000FF"/>
                </a:solidFill>
                <a:cs typeface="B Nazanin" pitchFamily="2" charset="-78"/>
              </a:rPr>
              <a:t>مدیر موفق</a:t>
            </a:r>
          </a:p>
          <a:p>
            <a:pPr algn="r" rtl="1">
              <a:buFont typeface="Wingdings" pitchFamily="2" charset="2"/>
              <a:buChar char="v"/>
            </a:pPr>
            <a:r>
              <a:rPr lang="fa-IR" sz="2400" b="1" dirty="0" smtClean="0">
                <a:solidFill>
                  <a:srgbClr val="0000FF"/>
                </a:solidFill>
                <a:cs typeface="B Nazanin" pitchFamily="2" charset="-78"/>
              </a:rPr>
              <a:t>شعار سیسکو</a:t>
            </a:r>
          </a:p>
          <a:p>
            <a:pPr algn="r" rtl="1">
              <a:buFont typeface="Wingdings" pitchFamily="2" charset="2"/>
              <a:buChar char="v"/>
            </a:pPr>
            <a:r>
              <a:rPr lang="fa-IR" sz="2400" b="1" dirty="0" smtClean="0">
                <a:solidFill>
                  <a:srgbClr val="0000FF"/>
                </a:solidFill>
                <a:cs typeface="B Nazanin" pitchFamily="2" charset="-78"/>
              </a:rPr>
              <a:t>لوگوی سیسکو</a:t>
            </a:r>
          </a:p>
          <a:p>
            <a:pPr algn="r" rtl="1">
              <a:buFont typeface="Wingdings" pitchFamily="2" charset="2"/>
              <a:buChar char="v"/>
            </a:pPr>
            <a:r>
              <a:rPr lang="fa-IR" sz="2400" b="1" dirty="0" smtClean="0">
                <a:solidFill>
                  <a:srgbClr val="0000FF"/>
                </a:solidFill>
                <a:cs typeface="B Nazanin" pitchFamily="2" charset="-78"/>
              </a:rPr>
              <a:t>محصولات سیسکو</a:t>
            </a:r>
          </a:p>
          <a:p>
            <a:pPr algn="r" rtl="1">
              <a:buFont typeface="Wingdings" pitchFamily="2" charset="2"/>
              <a:buChar char="v"/>
            </a:pPr>
            <a:r>
              <a:rPr lang="fa-IR" sz="2400" b="1" dirty="0" smtClean="0">
                <a:solidFill>
                  <a:srgbClr val="0000FF"/>
                </a:solidFill>
                <a:cs typeface="B Nazanin" pitchFamily="2" charset="-78"/>
              </a:rPr>
              <a:t>آموزش</a:t>
            </a:r>
          </a:p>
          <a:p>
            <a:pPr algn="r" rtl="1">
              <a:buFont typeface="Wingdings" pitchFamily="2" charset="2"/>
              <a:buChar char="v"/>
            </a:pPr>
            <a:r>
              <a:rPr lang="fa-IR" sz="2400" b="1" dirty="0" smtClean="0">
                <a:solidFill>
                  <a:srgbClr val="0000FF"/>
                </a:solidFill>
                <a:cs typeface="B Nazanin" pitchFamily="2" charset="-78"/>
              </a:rPr>
              <a:t>بررسی سایت سیسکو</a:t>
            </a:r>
            <a:endParaRPr lang="en-US" sz="2400" b="1" dirty="0">
              <a:solidFill>
                <a:srgbClr val="0000FF"/>
              </a:solidFill>
              <a:cs typeface="B Nazanin" pitchFamily="2" charset="-78"/>
            </a:endParaRPr>
          </a:p>
        </p:txBody>
      </p:sp>
      <p:pic>
        <p:nvPicPr>
          <p:cNvPr id="4" name="Picture 3" descr="200px-Cisco_logo_2006.png"/>
          <p:cNvPicPr>
            <a:picLocks noChangeAspect="1"/>
          </p:cNvPicPr>
          <p:nvPr/>
        </p:nvPicPr>
        <p:blipFill>
          <a:blip r:embed="rId2" cstate="print"/>
          <a:stretch>
            <a:fillRect/>
          </a:stretch>
        </p:blipFill>
        <p:spPr>
          <a:xfrm>
            <a:off x="4572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1">
              <a:buNone/>
            </a:pPr>
            <a:r>
              <a:rPr lang="ar-SA" b="1" dirty="0" smtClean="0">
                <a:solidFill>
                  <a:srgbClr val="C00000"/>
                </a:solidFill>
                <a:cs typeface="B Nazanin" pitchFamily="2" charset="-78"/>
              </a:rPr>
              <a:t>بیوگرافی اجمالی </a:t>
            </a:r>
            <a:endParaRPr lang="en-US" b="1" dirty="0" smtClean="0">
              <a:solidFill>
                <a:srgbClr val="C00000"/>
              </a:solidFill>
              <a:cs typeface="B Nazanin" pitchFamily="2" charset="-78"/>
            </a:endParaRPr>
          </a:p>
          <a:p>
            <a:pPr algn="r" rtl="1">
              <a:buNone/>
            </a:pPr>
            <a:r>
              <a:rPr lang="ar-SA" b="1" dirty="0" smtClean="0">
                <a:solidFill>
                  <a:srgbClr val="0000FF"/>
                </a:solidFill>
                <a:cs typeface="B Nazanin" pitchFamily="2" charset="-78"/>
              </a:rPr>
              <a:t>نام </a:t>
            </a:r>
            <a:r>
              <a:rPr lang="ar-SA" b="1" dirty="0">
                <a:solidFill>
                  <a:srgbClr val="0000FF"/>
                </a:solidFill>
                <a:cs typeface="B Nazanin" pitchFamily="2" charset="-78"/>
              </a:rPr>
              <a:t>شرکت : </a:t>
            </a:r>
            <a:r>
              <a:rPr lang="ar-SA" b="1" dirty="0" smtClean="0">
                <a:cs typeface="B Nazanin" pitchFamily="2" charset="-78"/>
              </a:rPr>
              <a:t>شرکت سیسکو سیستمز</a:t>
            </a:r>
            <a:r>
              <a:rPr lang="en-US" b="1" dirty="0" smtClean="0">
                <a:cs typeface="B Nazanin" pitchFamily="2" charset="-78"/>
              </a:rPr>
              <a:t>(Cisco Systems)</a:t>
            </a:r>
          </a:p>
          <a:p>
            <a:pPr algn="r" rtl="1">
              <a:buNone/>
            </a:pPr>
            <a:r>
              <a:rPr lang="fa-IR" b="1" dirty="0">
                <a:solidFill>
                  <a:srgbClr val="0000FF"/>
                </a:solidFill>
                <a:cs typeface="B Nazanin" pitchFamily="2" charset="-78"/>
              </a:rPr>
              <a:t>سال تاسیس : </a:t>
            </a:r>
            <a:r>
              <a:rPr lang="fa-IR" b="1" dirty="0" smtClean="0">
                <a:cs typeface="B Nazanin" pitchFamily="2" charset="-78"/>
              </a:rPr>
              <a:t>1984 میلادی </a:t>
            </a:r>
            <a:endParaRPr lang="en-US" b="1" dirty="0" smtClean="0">
              <a:cs typeface="B Nazanin" pitchFamily="2" charset="-78"/>
            </a:endParaRPr>
          </a:p>
          <a:p>
            <a:pPr algn="r" rtl="1">
              <a:buNone/>
            </a:pPr>
            <a:r>
              <a:rPr lang="ar-SA" b="1" dirty="0">
                <a:solidFill>
                  <a:srgbClr val="0000FF"/>
                </a:solidFill>
                <a:cs typeface="B Nazanin" pitchFamily="2" charset="-78"/>
              </a:rPr>
              <a:t>موسس شرکت : </a:t>
            </a:r>
            <a:r>
              <a:rPr lang="ar-SA" b="1" dirty="0" smtClean="0">
                <a:cs typeface="B Nazanin" pitchFamily="2" charset="-78"/>
              </a:rPr>
              <a:t>یک زوج امریکایی به نام های </a:t>
            </a:r>
            <a:r>
              <a:rPr lang="fa-IR" b="1" dirty="0" smtClean="0">
                <a:cs typeface="B Nazanin" pitchFamily="2" charset="-78"/>
              </a:rPr>
              <a:t>لن بزاک </a:t>
            </a:r>
            <a:r>
              <a:rPr lang="ar-SA" b="1" dirty="0" smtClean="0">
                <a:cs typeface="B Nazanin" pitchFamily="2" charset="-78"/>
              </a:rPr>
              <a:t>و </a:t>
            </a:r>
            <a:r>
              <a:rPr lang="fa-IR" b="1" dirty="0" smtClean="0">
                <a:cs typeface="B Nazanin" pitchFamily="2" charset="-78"/>
              </a:rPr>
              <a:t>سندی لرنر</a:t>
            </a:r>
            <a:endParaRPr lang="en-US" b="1" dirty="0" smtClean="0">
              <a:cs typeface="B Nazanin" pitchFamily="2" charset="-78"/>
            </a:endParaRPr>
          </a:p>
          <a:p>
            <a:pPr algn="r" rtl="1">
              <a:buNone/>
            </a:pPr>
            <a:r>
              <a:rPr lang="ar-SA" b="1" dirty="0">
                <a:solidFill>
                  <a:srgbClr val="0000FF"/>
                </a:solidFill>
                <a:cs typeface="B Nazanin" pitchFamily="2" charset="-78"/>
              </a:rPr>
              <a:t>محل استقرار : </a:t>
            </a:r>
            <a:r>
              <a:rPr lang="ar-SA" b="1" dirty="0" smtClean="0">
                <a:cs typeface="B Nazanin" pitchFamily="2" charset="-78"/>
              </a:rPr>
              <a:t>شهر</a:t>
            </a:r>
            <a:r>
              <a:rPr lang="fa-IR" b="1" dirty="0" smtClean="0">
                <a:cs typeface="B Nazanin" pitchFamily="2" charset="-78"/>
              </a:rPr>
              <a:t>سن خوزه واقع در ایالات کالیفرنیا </a:t>
            </a:r>
            <a:r>
              <a:rPr lang="ar-SA" b="1" dirty="0" smtClean="0">
                <a:cs typeface="B Nazanin" pitchFamily="2" charset="-78"/>
              </a:rPr>
              <a:t>امریکا</a:t>
            </a:r>
            <a:endParaRPr lang="en-US" b="1" dirty="0" smtClean="0">
              <a:cs typeface="B Nazanin" pitchFamily="2" charset="-78"/>
            </a:endParaRPr>
          </a:p>
          <a:p>
            <a:pPr algn="r" rtl="1">
              <a:buNone/>
            </a:pPr>
            <a:r>
              <a:rPr lang="ar-SA" b="1" dirty="0">
                <a:solidFill>
                  <a:srgbClr val="0000FF"/>
                </a:solidFill>
                <a:cs typeface="B Nazanin" pitchFamily="2" charset="-78"/>
              </a:rPr>
              <a:t>نوع فعالیت : </a:t>
            </a:r>
            <a:r>
              <a:rPr lang="fa-IR" b="1" dirty="0" smtClean="0">
                <a:cs typeface="B Nazanin" pitchFamily="2" charset="-78"/>
              </a:rPr>
              <a:t>تولید تجهیزات شبکه کامپیوتری</a:t>
            </a:r>
            <a:endParaRPr lang="en-US" b="1" dirty="0" smtClean="0">
              <a:cs typeface="B Nazanin" pitchFamily="2" charset="-78"/>
            </a:endParaRPr>
          </a:p>
          <a:p>
            <a:pPr algn="r" rtl="1">
              <a:buNone/>
            </a:pPr>
            <a:r>
              <a:rPr lang="fa-IR" b="1" dirty="0">
                <a:solidFill>
                  <a:srgbClr val="0000FF"/>
                </a:solidFill>
                <a:cs typeface="B Nazanin" pitchFamily="2" charset="-78"/>
              </a:rPr>
              <a:t>آدرس سایت : </a:t>
            </a:r>
            <a:r>
              <a:rPr lang="en-US" b="1" dirty="0" smtClean="0">
                <a:cs typeface="B Nazanin" pitchFamily="2" charset="-78"/>
              </a:rPr>
              <a:t>cisco.com</a:t>
            </a:r>
          </a:p>
        </p:txBody>
      </p:sp>
      <p:pic>
        <p:nvPicPr>
          <p:cNvPr id="4" name="Picture 3" descr="200px-Cisco_logo_2006.png"/>
          <p:cNvPicPr>
            <a:picLocks noChangeAspect="1"/>
          </p:cNvPicPr>
          <p:nvPr/>
        </p:nvPicPr>
        <p:blipFill>
          <a:blip r:embed="rId2" cstate="print"/>
          <a:stretch>
            <a:fillRect/>
          </a:stretch>
        </p:blipFill>
        <p:spPr>
          <a:xfrm>
            <a:off x="4572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305800" cy="3657600"/>
          </a:xfrm>
        </p:spPr>
        <p:txBody>
          <a:bodyPr vert="horz"/>
          <a:lstStyle/>
          <a:p>
            <a:pPr algn="just" rtl="1">
              <a:buNone/>
            </a:pPr>
            <a:r>
              <a:rPr lang="ar-SA" sz="2400" b="1" dirty="0" smtClean="0">
                <a:solidFill>
                  <a:srgbClr val="FF0000"/>
                </a:solidFill>
                <a:cs typeface="B Nazanin" pitchFamily="2" charset="-78"/>
              </a:rPr>
              <a:t>تاریخچه</a:t>
            </a:r>
            <a:endParaRPr lang="en-US" sz="2400" b="1" dirty="0" smtClean="0">
              <a:solidFill>
                <a:srgbClr val="FF0000"/>
              </a:solidFill>
              <a:cs typeface="B Nazanin" pitchFamily="2" charset="-78"/>
            </a:endParaRPr>
          </a:p>
          <a:p>
            <a:pPr marL="0" indent="0" algn="just" rtl="1">
              <a:lnSpc>
                <a:spcPct val="150000"/>
              </a:lnSpc>
              <a:buNone/>
            </a:pPr>
            <a:r>
              <a:rPr lang="ar-SA" sz="2400" b="1" dirty="0" smtClean="0">
                <a:cs typeface="B Nazanin" pitchFamily="2" charset="-78"/>
              </a:rPr>
              <a:t>شرکت سیسکو سیستمز</a:t>
            </a:r>
            <a:r>
              <a:rPr lang="en-US" sz="2400" dirty="0" smtClean="0">
                <a:cs typeface="B Nazanin" pitchFamily="2" charset="-78"/>
              </a:rPr>
              <a:t> (Cisco Systems) </a:t>
            </a:r>
            <a:r>
              <a:rPr lang="ar-SA" sz="2400" b="1" dirty="0" smtClean="0">
                <a:cs typeface="B Nazanin" pitchFamily="2" charset="-78"/>
              </a:rPr>
              <a:t>توسط آقای لن بزاک</a:t>
            </a:r>
            <a:r>
              <a:rPr lang="en-US" sz="2400" b="1" dirty="0" smtClean="0">
                <a:cs typeface="B Nazanin" pitchFamily="2" charset="-78"/>
              </a:rPr>
              <a:t> </a:t>
            </a:r>
            <a:r>
              <a:rPr lang="ar-SA" sz="2400" b="1" dirty="0" smtClean="0">
                <a:cs typeface="B Nazanin" pitchFamily="2" charset="-78"/>
              </a:rPr>
              <a:t>و خانم سندی لرنر</a:t>
            </a:r>
            <a:r>
              <a:rPr lang="en-US" sz="2400" b="1" dirty="0" smtClean="0">
                <a:cs typeface="B Nazanin" pitchFamily="2" charset="-78"/>
              </a:rPr>
              <a:t> </a:t>
            </a:r>
            <a:r>
              <a:rPr lang="ar-SA" sz="2400" b="1" dirty="0" smtClean="0">
                <a:cs typeface="B Nazanin" pitchFamily="2" charset="-78"/>
              </a:rPr>
              <a:t>دارای مدرک لیسانس از دانشگاه ایالتی کالیفرنیا، فوق لیسانس اقتصادسنجی از دانشگاه کلرمونت و فوق لیسانس علوم کامپیوتر</a:t>
            </a:r>
            <a:r>
              <a:rPr lang="en-US" sz="2400" b="1" dirty="0" smtClean="0">
                <a:cs typeface="B Nazanin" pitchFamily="2" charset="-78"/>
              </a:rPr>
              <a:t> </a:t>
            </a:r>
            <a:r>
              <a:rPr lang="ar-SA" sz="2400" b="1" dirty="0" smtClean="0">
                <a:cs typeface="B Nazanin" pitchFamily="2" charset="-78"/>
              </a:rPr>
              <a:t>از دانشگاه استنفورد، زوجی که در بخش کامپیوتر دانشگاه استنفورد</a:t>
            </a:r>
            <a:r>
              <a:rPr lang="en-US" sz="2400" b="1" dirty="0" smtClean="0">
                <a:cs typeface="B Nazanin" pitchFamily="2" charset="-78"/>
              </a:rPr>
              <a:t> </a:t>
            </a:r>
            <a:r>
              <a:rPr lang="ar-SA" sz="2400" b="1" dirty="0" smtClean="0">
                <a:cs typeface="B Nazanin" pitchFamily="2" charset="-78"/>
              </a:rPr>
              <a:t>کار می‌کردند، در سال </a:t>
            </a:r>
            <a:r>
              <a:rPr lang="fa-IR" sz="2400" b="1" dirty="0" smtClean="0">
                <a:cs typeface="B Nazanin" pitchFamily="2" charset="-78"/>
              </a:rPr>
              <a:t>۱۹۸۴</a:t>
            </a:r>
            <a:r>
              <a:rPr lang="ar-SA" sz="2400" b="1" dirty="0" smtClean="0">
                <a:cs typeface="B Nazanin" pitchFamily="2" charset="-78"/>
              </a:rPr>
              <a:t> تأسیس شد .  </a:t>
            </a:r>
            <a:endParaRPr lang="en-US" sz="2400" b="1" dirty="0" smtClean="0">
              <a:cs typeface="B Nazanin" pitchFamily="2" charset="-78"/>
            </a:endParaRPr>
          </a:p>
        </p:txBody>
      </p:sp>
      <p:pic>
        <p:nvPicPr>
          <p:cNvPr id="4" name="Picture 3" descr="s1jxgf0a-copy">
            <a:hlinkClick r:id="rId2"/>
          </p:cNvPr>
          <p:cNvPicPr/>
          <p:nvPr/>
        </p:nvPicPr>
        <p:blipFill>
          <a:blip r:embed="rId3" cstate="print"/>
          <a:srcRect/>
          <a:stretch>
            <a:fillRect/>
          </a:stretch>
        </p:blipFill>
        <p:spPr bwMode="auto">
          <a:xfrm>
            <a:off x="2743200" y="685800"/>
            <a:ext cx="3505200" cy="2057400"/>
          </a:xfrm>
          <a:prstGeom prst="rect">
            <a:avLst/>
          </a:prstGeom>
          <a:noFill/>
          <a:ln w="9525">
            <a:noFill/>
            <a:miter lim="800000"/>
            <a:headEnd/>
            <a:tailEnd/>
          </a:ln>
        </p:spPr>
      </p:pic>
      <p:pic>
        <p:nvPicPr>
          <p:cNvPr id="5" name="Picture 4" descr="200px-Cisco_logo_2006.png"/>
          <p:cNvPicPr>
            <a:picLocks noChangeAspect="1"/>
          </p:cNvPicPr>
          <p:nvPr/>
        </p:nvPicPr>
        <p:blipFill>
          <a:blip r:embed="rId4" cstate="print"/>
          <a:stretch>
            <a:fillRect/>
          </a:stretch>
        </p:blipFill>
        <p:spPr>
          <a:xfrm>
            <a:off x="6781800" y="762000"/>
            <a:ext cx="1953848" cy="1143000"/>
          </a:xfrm>
          <a:prstGeom prst="rect">
            <a:avLst/>
          </a:prstGeom>
        </p:spPr>
      </p:pic>
      <p:pic>
        <p:nvPicPr>
          <p:cNvPr id="6" name="Picture 5" descr="200px-Cisco_logo_2006.png"/>
          <p:cNvPicPr>
            <a:picLocks noChangeAspect="1"/>
          </p:cNvPicPr>
          <p:nvPr/>
        </p:nvPicPr>
        <p:blipFill>
          <a:blip r:embed="rId4" cstate="print"/>
          <a:stretch>
            <a:fillRect/>
          </a:stretch>
        </p:blipFill>
        <p:spPr>
          <a:xfrm>
            <a:off x="408352" y="762000"/>
            <a:ext cx="1953848" cy="1143000"/>
          </a:xfrm>
          <a:prstGeom prst="rect">
            <a:avLst/>
          </a:prstGeo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78448" cy="4770120"/>
          </a:xfrm>
        </p:spPr>
        <p:txBody>
          <a:bodyPr>
            <a:normAutofit fontScale="92500" lnSpcReduction="20000"/>
          </a:bodyPr>
          <a:lstStyle/>
          <a:p>
            <a:pPr marL="0" indent="0" algn="just" rtl="1">
              <a:buNone/>
            </a:pPr>
            <a:r>
              <a:rPr lang="ar-SA" sz="2800" b="1" dirty="0" smtClean="0">
                <a:solidFill>
                  <a:srgbClr val="FF0000"/>
                </a:solidFill>
                <a:cs typeface="B Nazanin" pitchFamily="2" charset="-78"/>
              </a:rPr>
              <a:t>شرکت سیسکو سیستمز</a:t>
            </a:r>
            <a:r>
              <a:rPr lang="en-US" sz="2800" b="1" dirty="0" smtClean="0">
                <a:solidFill>
                  <a:srgbClr val="FF0000"/>
                </a:solidFill>
                <a:cs typeface="B Nazanin" pitchFamily="2" charset="-78"/>
              </a:rPr>
              <a:t> </a:t>
            </a:r>
            <a:r>
              <a:rPr lang="fa-IR" sz="2800" b="1" dirty="0" smtClean="0">
                <a:solidFill>
                  <a:srgbClr val="FF0000"/>
                </a:solidFill>
                <a:cs typeface="B Nazanin" pitchFamily="2" charset="-78"/>
              </a:rPr>
              <a:t>:</a:t>
            </a:r>
          </a:p>
          <a:p>
            <a:pPr marL="0" indent="0" algn="just" rtl="1">
              <a:lnSpc>
                <a:spcPct val="150000"/>
              </a:lnSpc>
              <a:buNone/>
            </a:pPr>
            <a:r>
              <a:rPr lang="ar-SA" sz="2400" dirty="0" smtClean="0">
                <a:cs typeface="B Nazanin" pitchFamily="2" charset="-78"/>
              </a:rPr>
              <a:t>یک شرکت آمریکایی</a:t>
            </a:r>
            <a:r>
              <a:rPr lang="en-US" sz="2400" dirty="0" smtClean="0">
                <a:cs typeface="B Nazanin" pitchFamily="2" charset="-78"/>
              </a:rPr>
              <a:t> </a:t>
            </a:r>
            <a:r>
              <a:rPr lang="ar-SA" sz="2400" dirty="0" smtClean="0">
                <a:cs typeface="B Nazanin" pitchFamily="2" charset="-78"/>
              </a:rPr>
              <a:t>تولیدکننده تجهیزات</a:t>
            </a:r>
            <a:r>
              <a:rPr lang="en-US" sz="2400" dirty="0" smtClean="0">
                <a:cs typeface="B Nazanin" pitchFamily="2" charset="-78"/>
              </a:rPr>
              <a:t> </a:t>
            </a:r>
            <a:r>
              <a:rPr lang="ar-SA" sz="2400" dirty="0" smtClean="0">
                <a:cs typeface="B Nazanin" pitchFamily="2" charset="-78"/>
              </a:rPr>
              <a:t>شبکه</a:t>
            </a:r>
            <a:r>
              <a:rPr lang="fa-IR" sz="2400" dirty="0" smtClean="0">
                <a:cs typeface="B Nazanin" pitchFamily="2" charset="-78"/>
              </a:rPr>
              <a:t> </a:t>
            </a:r>
            <a:r>
              <a:rPr lang="en-US" sz="2400" dirty="0" smtClean="0">
                <a:cs typeface="B Nazanin" pitchFamily="2" charset="-78"/>
              </a:rPr>
              <a:t>(Network) </a:t>
            </a:r>
            <a:r>
              <a:rPr lang="ar-SA" sz="2400" dirty="0" smtClean="0">
                <a:cs typeface="B Nazanin" pitchFamily="2" charset="-78"/>
              </a:rPr>
              <a:t>است که مرکز آن در شهر سن‌خوزه، کالیفرنیا</a:t>
            </a:r>
            <a:r>
              <a:rPr lang="en-US" sz="2400" dirty="0" smtClean="0">
                <a:cs typeface="B Nazanin" pitchFamily="2" charset="-78"/>
              </a:rPr>
              <a:t> </a:t>
            </a:r>
            <a:r>
              <a:rPr lang="ar-SA" sz="2400" dirty="0" smtClean="0">
                <a:cs typeface="B Nazanin" pitchFamily="2" charset="-78"/>
              </a:rPr>
              <a:t>در ناحیه معروف به سیلیکان ولی در ایالت کالیفرنیا قرار دارد. این شرکت محصولات مربوط به شبکه</a:t>
            </a:r>
            <a:r>
              <a:rPr lang="en-US" sz="2400" dirty="0" smtClean="0">
                <a:cs typeface="B Nazanin" pitchFamily="2" charset="-78"/>
              </a:rPr>
              <a:t> </a:t>
            </a:r>
            <a:r>
              <a:rPr lang="ar-SA" sz="2400" dirty="0" smtClean="0">
                <a:cs typeface="B Nazanin" pitchFamily="2" charset="-78"/>
              </a:rPr>
              <a:t>و ارتباطات را طراحی می‌کند و با سه نام تجاری مختلف سیسکو، لینکسیس</a:t>
            </a:r>
            <a:r>
              <a:rPr lang="en-US" sz="2400" dirty="0" smtClean="0">
                <a:cs typeface="B Nazanin" pitchFamily="2" charset="-78"/>
              </a:rPr>
              <a:t> </a:t>
            </a:r>
            <a:r>
              <a:rPr lang="ar-SA" sz="2400" dirty="0" smtClean="0">
                <a:cs typeface="B Nazanin" pitchFamily="2" charset="-78"/>
              </a:rPr>
              <a:t>و ساینتیفیک آتلانتا</a:t>
            </a:r>
            <a:r>
              <a:rPr lang="en-US" sz="2400" dirty="0" smtClean="0">
                <a:cs typeface="B Nazanin" pitchFamily="2" charset="-78"/>
              </a:rPr>
              <a:t> </a:t>
            </a:r>
            <a:r>
              <a:rPr lang="ar-SA" sz="2400" dirty="0" smtClean="0">
                <a:cs typeface="B Nazanin" pitchFamily="2" charset="-78"/>
              </a:rPr>
              <a:t>به فروش می‌رساند. </a:t>
            </a:r>
            <a:endParaRPr lang="en-US" sz="2400" dirty="0" smtClean="0">
              <a:cs typeface="B Nazanin" pitchFamily="2" charset="-78"/>
            </a:endParaRPr>
          </a:p>
          <a:p>
            <a:pPr marL="0" indent="0" algn="just" rtl="1">
              <a:lnSpc>
                <a:spcPct val="150000"/>
              </a:lnSpc>
              <a:buNone/>
            </a:pPr>
            <a:r>
              <a:rPr lang="ar-SA" sz="2400" dirty="0" smtClean="0">
                <a:cs typeface="B Nazanin" pitchFamily="2" charset="-78"/>
              </a:rPr>
              <a:t>با وجود اینکه</a:t>
            </a:r>
            <a:r>
              <a:rPr lang="en-US" sz="2400" dirty="0" smtClean="0">
                <a:cs typeface="B Nazanin" pitchFamily="2" charset="-78"/>
              </a:rPr>
              <a:t> Cisco </a:t>
            </a:r>
            <a:r>
              <a:rPr lang="ar-SA" sz="2400" dirty="0" smtClean="0">
                <a:cs typeface="B Nazanin" pitchFamily="2" charset="-78"/>
              </a:rPr>
              <a:t>اولین شرکتی نبود که</a:t>
            </a:r>
            <a:r>
              <a:rPr lang="en-US" sz="2400" dirty="0" smtClean="0">
                <a:cs typeface="B Nazanin" pitchFamily="2" charset="-78"/>
              </a:rPr>
              <a:t> Router </a:t>
            </a:r>
            <a:r>
              <a:rPr lang="ar-SA" sz="2400" dirty="0" smtClean="0">
                <a:cs typeface="B Nazanin" pitchFamily="2" charset="-78"/>
              </a:rPr>
              <a:t>طراحی و تولید می‌کرد، اولین شرکتی بود که یک</a:t>
            </a:r>
            <a:r>
              <a:rPr lang="en-US" sz="2400" dirty="0" smtClean="0">
                <a:cs typeface="B Nazanin" pitchFamily="2" charset="-78"/>
              </a:rPr>
              <a:t> Router </a:t>
            </a:r>
            <a:r>
              <a:rPr lang="ar-SA" sz="2400" dirty="0" smtClean="0">
                <a:cs typeface="B Nazanin" pitchFamily="2" charset="-78"/>
              </a:rPr>
              <a:t>چند پروتکل موفق تولید می‌کرد که اجازه ارتباط بین پروتکل‌های مختلف شبکه را می‌دهد. از زمانی که پروتکل اینترنت</a:t>
            </a:r>
            <a:r>
              <a:rPr lang="en-US" sz="2400" dirty="0" smtClean="0">
                <a:cs typeface="B Nazanin" pitchFamily="2" charset="-78"/>
              </a:rPr>
              <a:t>(IP) </a:t>
            </a:r>
            <a:r>
              <a:rPr lang="ar-SA" sz="2400" dirty="0" smtClean="0">
                <a:cs typeface="B Nazanin" pitchFamily="2" charset="-78"/>
              </a:rPr>
              <a:t>به یک استاندارد تبدیل شد، اهمیت</a:t>
            </a:r>
            <a:r>
              <a:rPr lang="en-US" sz="2400" dirty="0" smtClean="0">
                <a:cs typeface="B Nazanin" pitchFamily="2" charset="-78"/>
              </a:rPr>
              <a:t> Router</a:t>
            </a:r>
            <a:r>
              <a:rPr lang="ar-SA" sz="2400" dirty="0" smtClean="0">
                <a:cs typeface="B Nazanin" pitchFamily="2" charset="-78"/>
              </a:rPr>
              <a:t>های چند پروتکل کاهش یافت. امروزه بزرگ‌ترین روترهای</a:t>
            </a:r>
            <a:r>
              <a:rPr lang="en-US" sz="2400" dirty="0" smtClean="0">
                <a:cs typeface="B Nazanin" pitchFamily="2" charset="-78"/>
              </a:rPr>
              <a:t> Cisco </a:t>
            </a:r>
            <a:r>
              <a:rPr lang="ar-SA" sz="2400" dirty="0" smtClean="0">
                <a:cs typeface="B Nazanin" pitchFamily="2" charset="-78"/>
              </a:rPr>
              <a:t>طراحی شده‌اند تا بسته‌های </a:t>
            </a:r>
            <a:r>
              <a:rPr lang="en-US" sz="2400" dirty="0" smtClean="0">
                <a:cs typeface="B Nazanin" pitchFamily="2" charset="-78"/>
              </a:rPr>
              <a:t> IP</a:t>
            </a:r>
            <a:r>
              <a:rPr lang="ar-SA" sz="2400" dirty="0" smtClean="0">
                <a:cs typeface="B Nazanin" pitchFamily="2" charset="-78"/>
              </a:rPr>
              <a:t>و فریمهای </a:t>
            </a:r>
            <a:r>
              <a:rPr lang="en-US" sz="2400" dirty="0" smtClean="0">
                <a:cs typeface="B Nazanin" pitchFamily="2" charset="-78"/>
              </a:rPr>
              <a:t>MPLS</a:t>
            </a:r>
            <a:r>
              <a:rPr lang="fa-IR" sz="2400" dirty="0" smtClean="0">
                <a:cs typeface="B Nazanin" pitchFamily="2" charset="-78"/>
              </a:rPr>
              <a:t> </a:t>
            </a:r>
            <a:r>
              <a:rPr lang="ar-SA" sz="2400" dirty="0" smtClean="0">
                <a:cs typeface="B Nazanin" pitchFamily="2" charset="-78"/>
              </a:rPr>
              <a:t>را هدایت کنند.</a:t>
            </a:r>
            <a:endParaRPr lang="en-US" sz="2400" dirty="0">
              <a:cs typeface="B Nazanin" pitchFamily="2" charset="-78"/>
            </a:endParaRPr>
          </a:p>
        </p:txBody>
      </p:sp>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81800" y="609600"/>
            <a:ext cx="1953848" cy="1143000"/>
          </a:xfrm>
          <a:prstGeom prst="rect">
            <a:avLst/>
          </a:prstGeom>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a:buNone/>
            </a:pPr>
            <a:r>
              <a:rPr lang="fa-IR" sz="2800" dirty="0" smtClean="0">
                <a:solidFill>
                  <a:srgbClr val="FF0000"/>
                </a:solidFill>
                <a:cs typeface="B Nazanin" pitchFamily="2" charset="-78"/>
              </a:rPr>
              <a:t>سیسکو در مسیر پیشرفت</a:t>
            </a:r>
            <a:r>
              <a:rPr lang="fa-IR" sz="2800" dirty="0" smtClean="0">
                <a:cs typeface="B Nazanin" pitchFamily="2" charset="-78"/>
              </a:rPr>
              <a:t> </a:t>
            </a:r>
          </a:p>
          <a:p>
            <a:pPr marL="0" indent="0" algn="just" rtl="1">
              <a:lnSpc>
                <a:spcPct val="150000"/>
              </a:lnSpc>
              <a:buNone/>
            </a:pPr>
            <a:r>
              <a:rPr lang="ar-SA" sz="2400" dirty="0" smtClean="0">
                <a:cs typeface="B Nazanin" pitchFamily="2" charset="-78"/>
              </a:rPr>
              <a:t>در سال</a:t>
            </a:r>
            <a:r>
              <a:rPr lang="fa-IR" sz="2400" dirty="0" smtClean="0">
                <a:cs typeface="B Nazanin" pitchFamily="2" charset="-78"/>
              </a:rPr>
              <a:t>۱۹۹۰</a:t>
            </a:r>
            <a:r>
              <a:rPr lang="ar-SA" sz="2400" dirty="0" smtClean="0">
                <a:cs typeface="B Nazanin" pitchFamily="2" charset="-78"/>
              </a:rPr>
              <a:t>، شرکت به سهامی عام تبدیل شد و سهام آن در بازار بورس نزدک</a:t>
            </a:r>
            <a:r>
              <a:rPr lang="en-US" sz="2400" dirty="0" smtClean="0">
                <a:cs typeface="B Nazanin" pitchFamily="2" charset="-78"/>
              </a:rPr>
              <a:t> </a:t>
            </a:r>
            <a:r>
              <a:rPr lang="ar-SA" sz="2400" dirty="0" smtClean="0">
                <a:cs typeface="B Nazanin" pitchFamily="2" charset="-78"/>
              </a:rPr>
              <a:t>عرضه شد. بزاک و لرنر با </a:t>
            </a:r>
            <a:r>
              <a:rPr lang="fa-IR" sz="2400" dirty="0" smtClean="0">
                <a:cs typeface="B Nazanin" pitchFamily="2" charset="-78"/>
              </a:rPr>
              <a:t>۱۷۰</a:t>
            </a:r>
            <a:r>
              <a:rPr lang="ar-SA" sz="2400" dirty="0" smtClean="0">
                <a:cs typeface="B Nazanin" pitchFamily="2" charset="-78"/>
              </a:rPr>
              <a:t> میلیون دلار از شرکت خارج شدند و بعد از مدتی جدا شدند. زمان انفجار اینترنت در </a:t>
            </a:r>
            <a:r>
              <a:rPr lang="fa-IR" sz="2400" dirty="0" smtClean="0">
                <a:cs typeface="B Nazanin" pitchFamily="2" charset="-78"/>
              </a:rPr>
              <a:t>۱۹۹۹</a:t>
            </a:r>
            <a:r>
              <a:rPr lang="ar-SA" sz="2400" dirty="0" smtClean="0">
                <a:cs typeface="B Nazanin" pitchFamily="2" charset="-78"/>
              </a:rPr>
              <a:t>، </a:t>
            </a:r>
            <a:r>
              <a:rPr lang="en-US" sz="2400" dirty="0" smtClean="0">
                <a:cs typeface="B Nazanin" pitchFamily="2" charset="-78"/>
              </a:rPr>
              <a:t>Cisco </a:t>
            </a:r>
            <a:r>
              <a:rPr lang="ar-SA" sz="2400" dirty="0" smtClean="0">
                <a:cs typeface="B Nazanin" pitchFamily="2" charset="-78"/>
              </a:rPr>
              <a:t>شرکت</a:t>
            </a:r>
            <a:r>
              <a:rPr lang="en-US" sz="2400" dirty="0" smtClean="0">
                <a:cs typeface="B Nazanin" pitchFamily="2" charset="-78"/>
              </a:rPr>
              <a:t> </a:t>
            </a:r>
            <a:r>
              <a:rPr lang="en-US" sz="2400" dirty="0" err="1" smtClean="0">
                <a:cs typeface="B Nazanin" pitchFamily="2" charset="-78"/>
              </a:rPr>
              <a:t>Cerent</a:t>
            </a:r>
            <a:r>
              <a:rPr lang="en-US" sz="2400" dirty="0" smtClean="0">
                <a:cs typeface="B Nazanin" pitchFamily="2" charset="-78"/>
              </a:rPr>
              <a:t> </a:t>
            </a:r>
            <a:r>
              <a:rPr lang="ar-SA" sz="2400" dirty="0" smtClean="0">
                <a:cs typeface="B Nazanin" pitchFamily="2" charset="-78"/>
              </a:rPr>
              <a:t>واقع در کالیفرنیا را با قیمت </a:t>
            </a:r>
            <a:r>
              <a:rPr lang="fa-IR" sz="2400" dirty="0" smtClean="0">
                <a:cs typeface="B Nazanin" pitchFamily="2" charset="-78"/>
              </a:rPr>
              <a:t>۷</a:t>
            </a:r>
            <a:r>
              <a:rPr lang="ar-SA" sz="2400" dirty="0" smtClean="0">
                <a:cs typeface="B Nazanin" pitchFamily="2" charset="-78"/>
              </a:rPr>
              <a:t> میلیارد دلار خریداری کرد. این شرکت گرانترین خرید </a:t>
            </a:r>
            <a:r>
              <a:rPr lang="en-US" sz="2400" dirty="0" smtClean="0">
                <a:cs typeface="B Nazanin" pitchFamily="2" charset="-78"/>
              </a:rPr>
              <a:t>Cisco </a:t>
            </a:r>
            <a:r>
              <a:rPr lang="ar-SA" sz="2400" dirty="0" smtClean="0">
                <a:cs typeface="B Nazanin" pitchFamily="2" charset="-78"/>
              </a:rPr>
              <a:t>در آن زمان بود. تنها خرید گرانتر مربوط به ساینتیفیک آتلانتا می‌باشد</a:t>
            </a:r>
            <a:r>
              <a:rPr lang="fa-IR" sz="2400" dirty="0" smtClean="0">
                <a:cs typeface="B Nazanin" pitchFamily="2" charset="-78"/>
              </a:rPr>
              <a:t>.</a:t>
            </a:r>
          </a:p>
          <a:p>
            <a:pPr marL="0" indent="0" algn="just" rtl="1">
              <a:lnSpc>
                <a:spcPct val="150000"/>
              </a:lnSpc>
              <a:buNone/>
            </a:pPr>
            <a:r>
              <a:rPr lang="ar-SA" sz="2400" dirty="0" smtClean="0">
                <a:cs typeface="B Nazanin" pitchFamily="2" charset="-78"/>
              </a:rPr>
              <a:t>در اواخر مارس </a:t>
            </a:r>
            <a:r>
              <a:rPr lang="fa-IR" sz="2400" dirty="0" smtClean="0">
                <a:cs typeface="B Nazanin" pitchFamily="2" charset="-78"/>
              </a:rPr>
              <a:t>۲۰۰۰</a:t>
            </a:r>
            <a:r>
              <a:rPr lang="ar-SA" sz="2400" dirty="0" smtClean="0">
                <a:cs typeface="B Nazanin" pitchFamily="2" charset="-78"/>
              </a:rPr>
              <a:t>، در اوج رشد دات کام، </a:t>
            </a:r>
            <a:r>
              <a:rPr lang="en-US" sz="2400" dirty="0" smtClean="0">
                <a:cs typeface="B Nazanin" pitchFamily="2" charset="-78"/>
              </a:rPr>
              <a:t>Cisco </a:t>
            </a:r>
            <a:r>
              <a:rPr lang="ar-SA" sz="2400" dirty="0" smtClean="0">
                <a:cs typeface="B Nazanin" pitchFamily="2" charset="-78"/>
              </a:rPr>
              <a:t>با ارزش مالی بالغ بر </a:t>
            </a:r>
            <a:r>
              <a:rPr lang="fa-IR" sz="2400" dirty="0" smtClean="0">
                <a:cs typeface="B Nazanin" pitchFamily="2" charset="-78"/>
              </a:rPr>
              <a:t>۵۰۰ </a:t>
            </a:r>
            <a:r>
              <a:rPr lang="ar-SA" sz="2400" dirty="0" smtClean="0">
                <a:cs typeface="B Nazanin" pitchFamily="2" charset="-78"/>
              </a:rPr>
              <a:t>میلیارد دلار ارزشمندترین شرکت دنیا بود. در سال </a:t>
            </a:r>
            <a:r>
              <a:rPr lang="fa-IR" sz="2400" dirty="0" smtClean="0">
                <a:cs typeface="B Nazanin" pitchFamily="2" charset="-78"/>
              </a:rPr>
              <a:t>۲۰۰۷</a:t>
            </a:r>
            <a:r>
              <a:rPr lang="ar-SA" sz="2400" dirty="0" smtClean="0">
                <a:cs typeface="B Nazanin" pitchFamily="2" charset="-78"/>
              </a:rPr>
              <a:t> نیز با ارزشی بالغ بر </a:t>
            </a:r>
            <a:r>
              <a:rPr lang="fa-IR" sz="2400" dirty="0" smtClean="0">
                <a:cs typeface="B Nazanin" pitchFamily="2" charset="-78"/>
              </a:rPr>
              <a:t>۱۶۵</a:t>
            </a:r>
            <a:r>
              <a:rPr lang="ar-SA" sz="2400" dirty="0" smtClean="0">
                <a:cs typeface="B Nazanin" pitchFamily="2" charset="-78"/>
              </a:rPr>
              <a:t> میلیارد دلار همچنان یکی از ارزشمندترین شرکت‌ها بود</a:t>
            </a:r>
            <a:r>
              <a:rPr lang="en-US" sz="2400" dirty="0" smtClean="0">
                <a:cs typeface="B Nazanin" pitchFamily="2" charset="-78"/>
              </a:rPr>
              <a:t>.</a:t>
            </a:r>
          </a:p>
          <a:p>
            <a:pPr algn="r">
              <a:buNone/>
            </a:pPr>
            <a:endParaRPr lang="en-US" dirty="0"/>
          </a:p>
        </p:txBody>
      </p:sp>
      <p:pic>
        <p:nvPicPr>
          <p:cNvPr id="4" name="Picture 3" descr="200px-Cisco_logo_2006.png"/>
          <p:cNvPicPr>
            <a:picLocks noChangeAspect="1"/>
          </p:cNvPicPr>
          <p:nvPr/>
        </p:nvPicPr>
        <p:blipFill>
          <a:blip r:embed="rId2" cstate="print"/>
          <a:stretch>
            <a:fillRect/>
          </a:stretch>
        </p:blipFill>
        <p:spPr>
          <a:xfrm>
            <a:off x="5334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762000"/>
            <a:ext cx="1953848" cy="1143000"/>
          </a:xfrm>
          <a:prstGeom prst="rect">
            <a:avLst/>
          </a:prstGeom>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lnSpc>
                <a:spcPct val="150000"/>
              </a:lnSpc>
              <a:buNone/>
            </a:pPr>
            <a:r>
              <a:rPr lang="ar-SA" sz="2400" dirty="0" smtClean="0">
                <a:cs typeface="B Nazanin" pitchFamily="2" charset="-78"/>
              </a:rPr>
              <a:t>با خرید شرکت‌های دیگر، توسعه داخلی و همکاری با دیگر شرکت‌ها، </a:t>
            </a:r>
            <a:r>
              <a:rPr lang="en-US" sz="2400" dirty="0" smtClean="0">
                <a:cs typeface="B Nazanin" pitchFamily="2" charset="-78"/>
              </a:rPr>
              <a:t>Cisco</a:t>
            </a:r>
            <a:r>
              <a:rPr lang="fa-IR" sz="2400" dirty="0" smtClean="0">
                <a:cs typeface="B Nazanin" pitchFamily="2" charset="-78"/>
              </a:rPr>
              <a:t> </a:t>
            </a:r>
            <a:r>
              <a:rPr lang="ar-SA" sz="2400" dirty="0" smtClean="0">
                <a:cs typeface="B Nazanin" pitchFamily="2" charset="-78"/>
              </a:rPr>
              <a:t>به بازار بسیاری از قطعات دیگر شبکه غیر از</a:t>
            </a:r>
            <a:r>
              <a:rPr lang="en-US" sz="2400" dirty="0" smtClean="0">
                <a:cs typeface="B Nazanin" pitchFamily="2" charset="-78"/>
              </a:rPr>
              <a:t> Router </a:t>
            </a:r>
            <a:r>
              <a:rPr lang="ar-SA" sz="2400" dirty="0" smtClean="0">
                <a:cs typeface="B Nazanin" pitchFamily="2" charset="-78"/>
              </a:rPr>
              <a:t>راه پیدا کرده‌است، مانن</a:t>
            </a:r>
            <a:r>
              <a:rPr lang="fa-IR" sz="2400" dirty="0" smtClean="0">
                <a:cs typeface="B Nazanin" pitchFamily="2" charset="-78"/>
              </a:rPr>
              <a:t>د</a:t>
            </a:r>
            <a:r>
              <a:rPr lang="ar-SA" sz="2400" dirty="0" smtClean="0">
                <a:cs typeface="B Nazanin" pitchFamily="2" charset="-78"/>
              </a:rPr>
              <a:t> </a:t>
            </a:r>
            <a:r>
              <a:rPr lang="en-US" sz="2400" dirty="0" err="1" smtClean="0">
                <a:cs typeface="B Nazanin" pitchFamily="2" charset="-78"/>
              </a:rPr>
              <a:t>Ethernetr</a:t>
            </a:r>
            <a:r>
              <a:rPr lang="en-US" sz="2400" dirty="0" smtClean="0">
                <a:cs typeface="B Nazanin" pitchFamily="2" charset="-78"/>
              </a:rPr>
              <a:t> Switching</a:t>
            </a:r>
            <a:r>
              <a:rPr lang="ar-SA" sz="2400" dirty="0" smtClean="0">
                <a:cs typeface="B Nazanin" pitchFamily="2" charset="-78"/>
              </a:rPr>
              <a:t> دسترسی از راه دور، </a:t>
            </a:r>
            <a:r>
              <a:rPr lang="en-US" sz="2400" dirty="0" smtClean="0">
                <a:cs typeface="B Nazanin" pitchFamily="2" charset="-78"/>
              </a:rPr>
              <a:t>Router</a:t>
            </a:r>
            <a:r>
              <a:rPr lang="ar-SA" sz="2400" dirty="0" smtClean="0">
                <a:cs typeface="B Nazanin" pitchFamily="2" charset="-78"/>
              </a:rPr>
              <a:t>های شعبه‌ای، شبکه خودپردازهای بانک‌ها، امنیت، </a:t>
            </a:r>
            <a:r>
              <a:rPr lang="en-US" sz="2400" dirty="0" smtClean="0">
                <a:cs typeface="B Nazanin" pitchFamily="2" charset="-78"/>
              </a:rPr>
              <a:t>fire wall</a:t>
            </a:r>
            <a:r>
              <a:rPr lang="ar-SA" sz="2400" dirty="0" smtClean="0">
                <a:cs typeface="B Nazanin" pitchFamily="2" charset="-78"/>
              </a:rPr>
              <a:t> تلفن اینترنتی و غیره. </a:t>
            </a:r>
            <a:endParaRPr lang="en-US" sz="2400" dirty="0" smtClean="0">
              <a:cs typeface="B Nazanin" pitchFamily="2" charset="-78"/>
            </a:endParaRPr>
          </a:p>
          <a:p>
            <a:pPr marL="0" indent="0" algn="just" rtl="1">
              <a:lnSpc>
                <a:spcPct val="150000"/>
              </a:lnSpc>
              <a:buNone/>
            </a:pPr>
            <a:r>
              <a:rPr lang="ar-SA" sz="2400" dirty="0" smtClean="0">
                <a:cs typeface="B Nazanin" pitchFamily="2" charset="-78"/>
              </a:rPr>
              <a:t>در </a:t>
            </a:r>
            <a:r>
              <a:rPr lang="fa-IR" sz="2400" dirty="0" smtClean="0">
                <a:cs typeface="B Nazanin" pitchFamily="2" charset="-78"/>
              </a:rPr>
              <a:t>۲۰۰۳</a:t>
            </a:r>
            <a:r>
              <a:rPr lang="ar-SA" sz="2400" dirty="0" smtClean="0">
                <a:cs typeface="B Nazanin" pitchFamily="2" charset="-78"/>
              </a:rPr>
              <a:t>، </a:t>
            </a:r>
            <a:r>
              <a:rPr lang="en-US" sz="2400" dirty="0" smtClean="0">
                <a:cs typeface="B Nazanin" pitchFamily="2" charset="-78"/>
              </a:rPr>
              <a:t>Cisco</a:t>
            </a:r>
            <a:r>
              <a:rPr lang="ar-SA" sz="2400" dirty="0" smtClean="0">
                <a:cs typeface="B Nazanin" pitchFamily="2" charset="-78"/>
              </a:rPr>
              <a:t>شرکت محبوب</a:t>
            </a:r>
            <a:r>
              <a:rPr lang="en-US" sz="2400" dirty="0" smtClean="0">
                <a:cs typeface="B Nazanin" pitchFamily="2" charset="-78"/>
              </a:rPr>
              <a:t> </a:t>
            </a:r>
            <a:r>
              <a:rPr lang="en-US" sz="2400" dirty="0" err="1" smtClean="0">
                <a:cs typeface="B Nazanin" pitchFamily="2" charset="-78"/>
              </a:rPr>
              <a:t>LinkSys</a:t>
            </a:r>
            <a:r>
              <a:rPr lang="en-US" sz="2400" dirty="0" smtClean="0">
                <a:cs typeface="B Nazanin" pitchFamily="2" charset="-78"/>
              </a:rPr>
              <a:t> </a:t>
            </a:r>
            <a:r>
              <a:rPr lang="ar-SA" sz="2400" dirty="0" smtClean="0">
                <a:cs typeface="B Nazanin" pitchFamily="2" charset="-78"/>
              </a:rPr>
              <a:t>تولید کننده سخت‌افزار شبکه کامپیوتر را خریداری کرد و آن را در صدر تولید کننده‌های قطعات مربوط به کاربران عادی گذاشت</a:t>
            </a:r>
            <a:r>
              <a:rPr lang="en-US" sz="2400" dirty="0" smtClean="0">
                <a:cs typeface="B Nazanin" pitchFamily="2" charset="-78"/>
              </a:rPr>
              <a:t>.</a:t>
            </a:r>
            <a:endParaRPr lang="en-US" sz="2400" dirty="0">
              <a:cs typeface="B Nazanin" pitchFamily="2" charset="-78"/>
            </a:endParaRPr>
          </a:p>
        </p:txBody>
      </p:sp>
      <p:pic>
        <p:nvPicPr>
          <p:cNvPr id="4" name="Picture 3" descr="200px-Cisco_logo_2006.png"/>
          <p:cNvPicPr>
            <a:picLocks noChangeAspect="1"/>
          </p:cNvPicPr>
          <p:nvPr/>
        </p:nvPicPr>
        <p:blipFill>
          <a:blip r:embed="rId2" cstate="print"/>
          <a:stretch>
            <a:fillRect/>
          </a:stretch>
        </p:blipFill>
        <p:spPr>
          <a:xfrm>
            <a:off x="685800" y="685800"/>
            <a:ext cx="1953848" cy="1143000"/>
          </a:xfrm>
          <a:prstGeom prst="rect">
            <a:avLst/>
          </a:prstGeom>
        </p:spPr>
      </p:pic>
      <p:pic>
        <p:nvPicPr>
          <p:cNvPr id="5" name="Picture 4" descr="200px-Cisco_logo_2006.png"/>
          <p:cNvPicPr>
            <a:picLocks noChangeAspect="1"/>
          </p:cNvPicPr>
          <p:nvPr/>
        </p:nvPicPr>
        <p:blipFill>
          <a:blip r:embed="rId2" cstate="print"/>
          <a:stretch>
            <a:fillRect/>
          </a:stretch>
        </p:blipFill>
        <p:spPr>
          <a:xfrm>
            <a:off x="6705600" y="685800"/>
            <a:ext cx="1953848" cy="1143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839</TotalTime>
  <Words>1472</Words>
  <Application>Microsoft Office PowerPoint</Application>
  <PresentationFormat>On-screen Show (4:3)</PresentationFormat>
  <Paragraphs>110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Slide 1</vt:lpstr>
      <vt:lpstr>کلام رهبری در مورد علم و اقتصاد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sina co</cp:lastModifiedBy>
  <cp:revision>150</cp:revision>
  <dcterms:created xsi:type="dcterms:W3CDTF">2006-08-16T00:00:00Z</dcterms:created>
  <dcterms:modified xsi:type="dcterms:W3CDTF">2016-01-29T16:34:40Z</dcterms:modified>
</cp:coreProperties>
</file>